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7"/>
  </p:notesMasterIdLst>
  <p:handoutMasterIdLst>
    <p:handoutMasterId r:id="rId188"/>
  </p:handoutMasterIdLst>
  <p:sldIdLst>
    <p:sldId id="3930" r:id="rId2"/>
    <p:sldId id="6037" r:id="rId3"/>
    <p:sldId id="5850" r:id="rId4"/>
    <p:sldId id="5851" r:id="rId5"/>
    <p:sldId id="5852" r:id="rId6"/>
    <p:sldId id="6038" r:id="rId7"/>
    <p:sldId id="6039" r:id="rId8"/>
    <p:sldId id="5855" r:id="rId9"/>
    <p:sldId id="5856" r:id="rId10"/>
    <p:sldId id="5857" r:id="rId11"/>
    <p:sldId id="5858" r:id="rId12"/>
    <p:sldId id="5859" r:id="rId13"/>
    <p:sldId id="5860" r:id="rId14"/>
    <p:sldId id="5962" r:id="rId15"/>
    <p:sldId id="5963" r:id="rId16"/>
    <p:sldId id="5964" r:id="rId17"/>
    <p:sldId id="5965" r:id="rId18"/>
    <p:sldId id="5861" r:id="rId19"/>
    <p:sldId id="5862" r:id="rId20"/>
    <p:sldId id="5863" r:id="rId21"/>
    <p:sldId id="5864" r:id="rId22"/>
    <p:sldId id="5865" r:id="rId23"/>
    <p:sldId id="5866" r:id="rId24"/>
    <p:sldId id="5867" r:id="rId25"/>
    <p:sldId id="5868" r:id="rId26"/>
    <p:sldId id="5869" r:id="rId27"/>
    <p:sldId id="5870" r:id="rId28"/>
    <p:sldId id="5871" r:id="rId29"/>
    <p:sldId id="5872" r:id="rId30"/>
    <p:sldId id="5873" r:id="rId31"/>
    <p:sldId id="5874" r:id="rId32"/>
    <p:sldId id="5875" r:id="rId33"/>
    <p:sldId id="5876" r:id="rId34"/>
    <p:sldId id="5877" r:id="rId35"/>
    <p:sldId id="5878" r:id="rId36"/>
    <p:sldId id="5879" r:id="rId37"/>
    <p:sldId id="5880" r:id="rId38"/>
    <p:sldId id="5881" r:id="rId39"/>
    <p:sldId id="5882" r:id="rId40"/>
    <p:sldId id="5883" r:id="rId41"/>
    <p:sldId id="5884" r:id="rId42"/>
    <p:sldId id="5885" r:id="rId43"/>
    <p:sldId id="5886" r:id="rId44"/>
    <p:sldId id="5887" r:id="rId45"/>
    <p:sldId id="5888" r:id="rId46"/>
    <p:sldId id="5889" r:id="rId47"/>
    <p:sldId id="5966" r:id="rId48"/>
    <p:sldId id="5890" r:id="rId49"/>
    <p:sldId id="5749" r:id="rId50"/>
    <p:sldId id="5750" r:id="rId51"/>
    <p:sldId id="5751" r:id="rId52"/>
    <p:sldId id="5752" r:id="rId53"/>
    <p:sldId id="5753" r:id="rId54"/>
    <p:sldId id="5754" r:id="rId55"/>
    <p:sldId id="5755" r:id="rId56"/>
    <p:sldId id="5756" r:id="rId57"/>
    <p:sldId id="5757" r:id="rId58"/>
    <p:sldId id="5758" r:id="rId59"/>
    <p:sldId id="5759" r:id="rId60"/>
    <p:sldId id="5760" r:id="rId61"/>
    <p:sldId id="5761" r:id="rId62"/>
    <p:sldId id="5762" r:id="rId63"/>
    <p:sldId id="5763" r:id="rId64"/>
    <p:sldId id="5764" r:id="rId65"/>
    <p:sldId id="5765" r:id="rId66"/>
    <p:sldId id="5766" r:id="rId67"/>
    <p:sldId id="5767" r:id="rId68"/>
    <p:sldId id="5768" r:id="rId69"/>
    <p:sldId id="5769" r:id="rId70"/>
    <p:sldId id="5770" r:id="rId71"/>
    <p:sldId id="5771" r:id="rId72"/>
    <p:sldId id="5772" r:id="rId73"/>
    <p:sldId id="5968" r:id="rId74"/>
    <p:sldId id="5773" r:id="rId75"/>
    <p:sldId id="5774" r:id="rId76"/>
    <p:sldId id="5775" r:id="rId77"/>
    <p:sldId id="5776" r:id="rId78"/>
    <p:sldId id="5969" r:id="rId79"/>
    <p:sldId id="5777" r:id="rId80"/>
    <p:sldId id="5977" r:id="rId81"/>
    <p:sldId id="5971" r:id="rId82"/>
    <p:sldId id="5979" r:id="rId83"/>
    <p:sldId id="5972" r:id="rId84"/>
    <p:sldId id="5978" r:id="rId85"/>
    <p:sldId id="5973" r:id="rId86"/>
    <p:sldId id="5980" r:id="rId87"/>
    <p:sldId id="5974" r:id="rId88"/>
    <p:sldId id="5975" r:id="rId89"/>
    <p:sldId id="5976" r:id="rId90"/>
    <p:sldId id="5778" r:id="rId91"/>
    <p:sldId id="5779" r:id="rId92"/>
    <p:sldId id="5849" r:id="rId93"/>
    <p:sldId id="5848" r:id="rId94"/>
    <p:sldId id="5847" r:id="rId95"/>
    <p:sldId id="5846" r:id="rId96"/>
    <p:sldId id="5845" r:id="rId97"/>
    <p:sldId id="5844" r:id="rId98"/>
    <p:sldId id="5843" r:id="rId99"/>
    <p:sldId id="5784" r:id="rId100"/>
    <p:sldId id="5785" r:id="rId101"/>
    <p:sldId id="5786" r:id="rId102"/>
    <p:sldId id="5825" r:id="rId103"/>
    <p:sldId id="5787" r:id="rId104"/>
    <p:sldId id="6024" r:id="rId105"/>
    <p:sldId id="5985" r:id="rId106"/>
    <p:sldId id="5988" r:id="rId107"/>
    <p:sldId id="5989" r:id="rId108"/>
    <p:sldId id="5990" r:id="rId109"/>
    <p:sldId id="5991" r:id="rId110"/>
    <p:sldId id="5992" r:id="rId111"/>
    <p:sldId id="5995" r:id="rId112"/>
    <p:sldId id="5996" r:id="rId113"/>
    <p:sldId id="5997" r:id="rId114"/>
    <p:sldId id="5998" r:id="rId115"/>
    <p:sldId id="5993" r:id="rId116"/>
    <p:sldId id="6027" r:id="rId117"/>
    <p:sldId id="6028" r:id="rId118"/>
    <p:sldId id="6026" r:id="rId119"/>
    <p:sldId id="6025" r:id="rId120"/>
    <p:sldId id="6031" r:id="rId121"/>
    <p:sldId id="6032" r:id="rId122"/>
    <p:sldId id="6033" r:id="rId123"/>
    <p:sldId id="6029" r:id="rId124"/>
    <p:sldId id="6030" r:id="rId125"/>
    <p:sldId id="6012" r:id="rId126"/>
    <p:sldId id="6013" r:id="rId127"/>
    <p:sldId id="6014" r:id="rId128"/>
    <p:sldId id="6015" r:id="rId129"/>
    <p:sldId id="6016" r:id="rId130"/>
    <p:sldId id="6017" r:id="rId131"/>
    <p:sldId id="6018" r:id="rId132"/>
    <p:sldId id="6019" r:id="rId133"/>
    <p:sldId id="6020" r:id="rId134"/>
    <p:sldId id="6021" r:id="rId135"/>
    <p:sldId id="6022" r:id="rId136"/>
    <p:sldId id="6023" r:id="rId137"/>
    <p:sldId id="6000" r:id="rId138"/>
    <p:sldId id="6001" r:id="rId139"/>
    <p:sldId id="6002" r:id="rId140"/>
    <p:sldId id="6003" r:id="rId141"/>
    <p:sldId id="6004" r:id="rId142"/>
    <p:sldId id="6005" r:id="rId143"/>
    <p:sldId id="6006" r:id="rId144"/>
    <p:sldId id="6007" r:id="rId145"/>
    <p:sldId id="6008" r:id="rId146"/>
    <p:sldId id="6009" r:id="rId147"/>
    <p:sldId id="6010" r:id="rId148"/>
    <p:sldId id="6011" r:id="rId149"/>
    <p:sldId id="5939" r:id="rId150"/>
    <p:sldId id="5940" r:id="rId151"/>
    <p:sldId id="5941" r:id="rId152"/>
    <p:sldId id="5942" r:id="rId153"/>
    <p:sldId id="5943" r:id="rId154"/>
    <p:sldId id="5944" r:id="rId155"/>
    <p:sldId id="5945" r:id="rId156"/>
    <p:sldId id="5946" r:id="rId157"/>
    <p:sldId id="5947" r:id="rId158"/>
    <p:sldId id="5948" r:id="rId159"/>
    <p:sldId id="5949" r:id="rId160"/>
    <p:sldId id="5950" r:id="rId161"/>
    <p:sldId id="5951" r:id="rId162"/>
    <p:sldId id="5952" r:id="rId163"/>
    <p:sldId id="5999" r:id="rId164"/>
    <p:sldId id="5953" r:id="rId165"/>
    <p:sldId id="5954" r:id="rId166"/>
    <p:sldId id="5955" r:id="rId167"/>
    <p:sldId id="5956" r:id="rId168"/>
    <p:sldId id="6040" r:id="rId169"/>
    <p:sldId id="6041" r:id="rId170"/>
    <p:sldId id="6042" r:id="rId171"/>
    <p:sldId id="6043" r:id="rId172"/>
    <p:sldId id="6044" r:id="rId173"/>
    <p:sldId id="6045" r:id="rId174"/>
    <p:sldId id="6046" r:id="rId175"/>
    <p:sldId id="5908" r:id="rId176"/>
    <p:sldId id="5909" r:id="rId177"/>
    <p:sldId id="5910" r:id="rId178"/>
    <p:sldId id="5912" r:id="rId179"/>
    <p:sldId id="5913" r:id="rId180"/>
    <p:sldId id="5914" r:id="rId181"/>
    <p:sldId id="6036" r:id="rId182"/>
    <p:sldId id="6034" r:id="rId183"/>
    <p:sldId id="6035" r:id="rId184"/>
    <p:sldId id="5821" r:id="rId185"/>
    <p:sldId id="4245" r:id="rId186"/>
  </p:sldIdLst>
  <p:sldSz cx="9144000" cy="6858000" type="screen4x3"/>
  <p:notesSz cx="7010400" cy="9236075"/>
  <p:defaultTextStyle>
    <a:defPPr>
      <a:defRPr lang="en-US"/>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2BFC0C05-D17A-43E2-BAA5-1E99CDE7DA2C}">
          <p14:sldIdLst>
            <p14:sldId id="3930"/>
            <p14:sldId id="6037"/>
          </p14:sldIdLst>
        </p14:section>
        <p14:section name="Untitled Section" id="{3DF141DD-EED8-45CE-BFBB-D3CAC9A137CD}">
          <p14:sldIdLst>
            <p14:sldId id="5850"/>
            <p14:sldId id="5851"/>
            <p14:sldId id="5852"/>
            <p14:sldId id="6038"/>
            <p14:sldId id="6039"/>
            <p14:sldId id="5855"/>
            <p14:sldId id="5856"/>
            <p14:sldId id="5857"/>
            <p14:sldId id="5858"/>
            <p14:sldId id="5859"/>
            <p14:sldId id="5860"/>
            <p14:sldId id="5962"/>
            <p14:sldId id="5963"/>
            <p14:sldId id="5964"/>
            <p14:sldId id="5965"/>
            <p14:sldId id="5861"/>
            <p14:sldId id="5862"/>
            <p14:sldId id="5863"/>
            <p14:sldId id="5864"/>
          </p14:sldIdLst>
        </p14:section>
        <p14:section name="Untitled Section" id="{B486D5C4-0712-4400-A1C1-CDAEF3B528D8}">
          <p14:sldIdLst>
            <p14:sldId id="5865"/>
            <p14:sldId id="5866"/>
            <p14:sldId id="5867"/>
            <p14:sldId id="5868"/>
            <p14:sldId id="5869"/>
            <p14:sldId id="5870"/>
            <p14:sldId id="5871"/>
            <p14:sldId id="5872"/>
            <p14:sldId id="5873"/>
            <p14:sldId id="5874"/>
            <p14:sldId id="5875"/>
            <p14:sldId id="5876"/>
            <p14:sldId id="5877"/>
            <p14:sldId id="5878"/>
            <p14:sldId id="5879"/>
            <p14:sldId id="5880"/>
            <p14:sldId id="5881"/>
            <p14:sldId id="5882"/>
            <p14:sldId id="5883"/>
            <p14:sldId id="5884"/>
            <p14:sldId id="5885"/>
            <p14:sldId id="5886"/>
            <p14:sldId id="5887"/>
            <p14:sldId id="5888"/>
            <p14:sldId id="5889"/>
            <p14:sldId id="5966"/>
            <p14:sldId id="5890"/>
          </p14:sldIdLst>
        </p14:section>
        <p14:section name="Condition-Based Payment" id="{8A28924B-669B-4451-B86A-E221164CF3A6}">
          <p14:sldIdLst>
            <p14:sldId id="5749"/>
            <p14:sldId id="5750"/>
            <p14:sldId id="5751"/>
            <p14:sldId id="5752"/>
            <p14:sldId id="5753"/>
            <p14:sldId id="5754"/>
            <p14:sldId id="5755"/>
            <p14:sldId id="5756"/>
            <p14:sldId id="5757"/>
            <p14:sldId id="5758"/>
            <p14:sldId id="5759"/>
            <p14:sldId id="5760"/>
            <p14:sldId id="5761"/>
            <p14:sldId id="5762"/>
            <p14:sldId id="5763"/>
            <p14:sldId id="5764"/>
            <p14:sldId id="5765"/>
            <p14:sldId id="5766"/>
            <p14:sldId id="5767"/>
            <p14:sldId id="5768"/>
            <p14:sldId id="5769"/>
            <p14:sldId id="5770"/>
            <p14:sldId id="5771"/>
            <p14:sldId id="5772"/>
            <p14:sldId id="5968"/>
            <p14:sldId id="5773"/>
            <p14:sldId id="5774"/>
            <p14:sldId id="5775"/>
            <p14:sldId id="5776"/>
            <p14:sldId id="5969"/>
            <p14:sldId id="5777"/>
          </p14:sldIdLst>
        </p14:section>
        <p14:section name="Flexibility in Condition-Based Payment" id="{145EC88D-E8EA-4B0F-AE06-A92888DAB5F0}">
          <p14:sldIdLst>
            <p14:sldId id="5977"/>
            <p14:sldId id="5971"/>
            <p14:sldId id="5979"/>
            <p14:sldId id="5972"/>
            <p14:sldId id="5978"/>
            <p14:sldId id="5973"/>
            <p14:sldId id="5980"/>
            <p14:sldId id="5974"/>
            <p14:sldId id="5975"/>
            <p14:sldId id="5976"/>
          </p14:sldIdLst>
        </p14:section>
        <p14:section name="Shared Savings" id="{2C4699F5-3BC7-421C-B136-ACF0CF38264E}">
          <p14:sldIdLst>
            <p14:sldId id="5778"/>
            <p14:sldId id="5779"/>
            <p14:sldId id="5849"/>
            <p14:sldId id="5848"/>
            <p14:sldId id="5847"/>
            <p14:sldId id="5846"/>
            <p14:sldId id="5845"/>
            <p14:sldId id="5844"/>
            <p14:sldId id="5843"/>
            <p14:sldId id="5784"/>
            <p14:sldId id="5785"/>
            <p14:sldId id="5786"/>
          </p14:sldIdLst>
        </p14:section>
        <p14:section name="Risk Stratification" id="{E456FEB8-F5A8-4B69-A6DD-2ADE888AA800}">
          <p14:sldIdLst>
            <p14:sldId id="5825"/>
            <p14:sldId id="5787"/>
            <p14:sldId id="6024"/>
          </p14:sldIdLst>
        </p14:section>
        <p14:section name="Reducing Procedures" id="{90E5CC98-3FD5-4ACC-9C61-B7BAC7FE1A15}">
          <p14:sldIdLst>
            <p14:sldId id="5985"/>
            <p14:sldId id="5988"/>
            <p14:sldId id="5989"/>
            <p14:sldId id="5990"/>
            <p14:sldId id="5991"/>
            <p14:sldId id="5992"/>
            <p14:sldId id="5995"/>
            <p14:sldId id="5996"/>
            <p14:sldId id="5997"/>
            <p14:sldId id="5998"/>
            <p14:sldId id="5993"/>
          </p14:sldIdLst>
        </p14:section>
        <p14:section name="Untitled Section" id="{A38D0749-5A8F-4C74-A088-2126A151B4C4}">
          <p14:sldIdLst>
            <p14:sldId id="6027"/>
            <p14:sldId id="6028"/>
            <p14:sldId id="6026"/>
            <p14:sldId id="6025"/>
            <p14:sldId id="6031"/>
            <p14:sldId id="6032"/>
            <p14:sldId id="6033"/>
            <p14:sldId id="6029"/>
            <p14:sldId id="6030"/>
          </p14:sldIdLst>
        </p14:section>
        <p14:section name="ACOs" id="{55260317-40FA-497B-B2AC-2C09D6E1D180}">
          <p14:sldIdLst>
            <p14:sldId id="6012"/>
            <p14:sldId id="6013"/>
            <p14:sldId id="6014"/>
            <p14:sldId id="6015"/>
            <p14:sldId id="6016"/>
            <p14:sldId id="6017"/>
            <p14:sldId id="6018"/>
            <p14:sldId id="6019"/>
            <p14:sldId id="6020"/>
            <p14:sldId id="6021"/>
            <p14:sldId id="6022"/>
            <p14:sldId id="6023"/>
          </p14:sldIdLst>
        </p14:section>
        <p14:section name="Multi-Year Contracts" id="{6EED823D-2C38-4A3E-B938-A9F8E44C05B7}">
          <p14:sldIdLst>
            <p14:sldId id="6000"/>
            <p14:sldId id="6001"/>
            <p14:sldId id="6002"/>
            <p14:sldId id="6003"/>
            <p14:sldId id="6004"/>
            <p14:sldId id="6005"/>
            <p14:sldId id="6006"/>
            <p14:sldId id="6007"/>
            <p14:sldId id="6008"/>
            <p14:sldId id="6009"/>
            <p14:sldId id="6010"/>
            <p14:sldId id="6011"/>
          </p14:sldIdLst>
        </p14:section>
        <p14:section name="Patient Role" id="{13CAAC45-D51F-45C4-B2D0-61D247163105}">
          <p14:sldIdLst>
            <p14:sldId id="5939"/>
            <p14:sldId id="5940"/>
            <p14:sldId id="5941"/>
            <p14:sldId id="5942"/>
            <p14:sldId id="5943"/>
            <p14:sldId id="5944"/>
            <p14:sldId id="5945"/>
            <p14:sldId id="5946"/>
            <p14:sldId id="5947"/>
            <p14:sldId id="5948"/>
            <p14:sldId id="5949"/>
            <p14:sldId id="5950"/>
            <p14:sldId id="5951"/>
            <p14:sldId id="5952"/>
            <p14:sldId id="5999"/>
            <p14:sldId id="5953"/>
            <p14:sldId id="5954"/>
            <p14:sldId id="5955"/>
            <p14:sldId id="5956"/>
            <p14:sldId id="6040"/>
            <p14:sldId id="6041"/>
            <p14:sldId id="6042"/>
            <p14:sldId id="6043"/>
            <p14:sldId id="6044"/>
            <p14:sldId id="6045"/>
            <p14:sldId id="6046"/>
          </p14:sldIdLst>
        </p14:section>
        <p14:section name="Developing Win-Win Solutions" id="{F20E4C50-85E8-49E3-94BD-39835AFB9AB3}">
          <p14:sldIdLst>
            <p14:sldId id="5908"/>
            <p14:sldId id="5909"/>
            <p14:sldId id="5910"/>
            <p14:sldId id="5912"/>
            <p14:sldId id="5913"/>
            <p14:sldId id="5914"/>
            <p14:sldId id="6036"/>
            <p14:sldId id="6034"/>
            <p14:sldId id="6035"/>
          </p14:sldIdLst>
        </p14:section>
        <p14:section name="Closing" id="{4236D73C-E603-4A08-B130-9CE89B3D1F27}">
          <p14:sldIdLst>
            <p14:sldId id="5821"/>
            <p14:sldId id="424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CC9900"/>
    <a:srgbClr val="FF9900"/>
    <a:srgbClr val="A50021"/>
    <a:srgbClr val="FF3300"/>
    <a:srgbClr val="0000FF"/>
    <a:srgbClr val="FF9F9F"/>
    <a:srgbClr val="CC3300"/>
    <a:srgbClr val="016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552" autoAdjust="0"/>
  </p:normalViewPr>
  <p:slideViewPr>
    <p:cSldViewPr>
      <p:cViewPr varScale="1">
        <p:scale>
          <a:sx n="69" d="100"/>
          <a:sy n="69" d="100"/>
        </p:scale>
        <p:origin x="133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0542"/>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l" defTabSz="931750">
              <a:defRPr sz="1300">
                <a:latin typeface="Arial" charset="0"/>
                <a:cs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970938" y="0"/>
            <a:ext cx="3037840" cy="460542"/>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750">
              <a:defRPr sz="1300">
                <a:latin typeface="Arial" charset="0"/>
                <a:cs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773956"/>
            <a:ext cx="3037840" cy="460542"/>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l" defTabSz="931750">
              <a:defRPr sz="1300">
                <a:latin typeface="Arial" charset="0"/>
                <a:cs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970938" y="8773956"/>
            <a:ext cx="3037840" cy="460542"/>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750">
              <a:defRPr sz="1300">
                <a:latin typeface="Arial" charset="0"/>
                <a:cs typeface="Arial" charset="0"/>
              </a:defRPr>
            </a:lvl1pPr>
          </a:lstStyle>
          <a:p>
            <a:pPr>
              <a:defRPr/>
            </a:pPr>
            <a:fld id="{10ED408C-084A-41CF-B890-9B14686BB1F0}" type="slidenum">
              <a:rPr lang="en-US"/>
              <a:pPr>
                <a:defRPr/>
              </a:pPr>
              <a:t>‹#›</a:t>
            </a:fld>
            <a:endParaRPr lang="en-US"/>
          </a:p>
        </p:txBody>
      </p:sp>
    </p:spTree>
    <p:extLst>
      <p:ext uri="{BB962C8B-B14F-4D97-AF65-F5344CB8AC3E}">
        <p14:creationId xmlns:p14="http://schemas.microsoft.com/office/powerpoint/2010/main" val="132183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7840" cy="460542"/>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l" defTabSz="931750">
              <a:defRPr sz="1300">
                <a:latin typeface="Arial" charset="0"/>
                <a:cs typeface="Arial" charset="0"/>
              </a:defRPr>
            </a:lvl1pPr>
          </a:lstStyle>
          <a:p>
            <a:pPr>
              <a:defRPr/>
            </a:pPr>
            <a:endParaRPr lang="en-US"/>
          </a:p>
        </p:txBody>
      </p:sp>
      <p:sp>
        <p:nvSpPr>
          <p:cNvPr id="86019" name="Rectangle 3"/>
          <p:cNvSpPr>
            <a:spLocks noGrp="1" noChangeArrowheads="1"/>
          </p:cNvSpPr>
          <p:nvPr>
            <p:ph type="dt" idx="1"/>
          </p:nvPr>
        </p:nvSpPr>
        <p:spPr bwMode="auto">
          <a:xfrm>
            <a:off x="3970938" y="0"/>
            <a:ext cx="3037840" cy="460542"/>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750">
              <a:defRPr sz="1300">
                <a:latin typeface="Arial" charset="0"/>
                <a:cs typeface="Arial" charset="0"/>
              </a:defRPr>
            </a:lvl1pPr>
          </a:lstStyle>
          <a:p>
            <a:pPr>
              <a:defRPr/>
            </a:pPr>
            <a:endParaRPr lang="en-US"/>
          </a:p>
        </p:txBody>
      </p:sp>
      <p:sp>
        <p:nvSpPr>
          <p:cNvPr id="132100" name="Rectangle 4"/>
          <p:cNvSpPr>
            <a:spLocks noGrp="1" noRot="1" noChangeAspect="1" noChangeArrowheads="1" noTextEdit="1"/>
          </p:cNvSpPr>
          <p:nvPr>
            <p:ph type="sldImg" idx="2"/>
          </p:nvPr>
        </p:nvSpPr>
        <p:spPr bwMode="auto">
          <a:xfrm>
            <a:off x="1195388" y="693738"/>
            <a:ext cx="4619625" cy="3463925"/>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01040" y="4387767"/>
            <a:ext cx="5608320" cy="4154341"/>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773956"/>
            <a:ext cx="3037840" cy="460542"/>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l" defTabSz="931750">
              <a:defRPr sz="1300">
                <a:latin typeface="Arial" charset="0"/>
                <a:cs typeface="Arial" charset="0"/>
              </a:defRPr>
            </a:lvl1pPr>
          </a:lstStyle>
          <a:p>
            <a:pPr>
              <a:defRPr/>
            </a:pPr>
            <a:endParaRPr lang="en-US"/>
          </a:p>
        </p:txBody>
      </p:sp>
      <p:sp>
        <p:nvSpPr>
          <p:cNvPr id="86023" name="Rectangle 7"/>
          <p:cNvSpPr>
            <a:spLocks noGrp="1" noChangeArrowheads="1"/>
          </p:cNvSpPr>
          <p:nvPr>
            <p:ph type="sldNum" sz="quarter" idx="5"/>
          </p:nvPr>
        </p:nvSpPr>
        <p:spPr bwMode="auto">
          <a:xfrm>
            <a:off x="3970938" y="8773956"/>
            <a:ext cx="3037840" cy="460542"/>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750">
              <a:defRPr sz="1300">
                <a:latin typeface="Arial" charset="0"/>
                <a:cs typeface="Arial" charset="0"/>
              </a:defRPr>
            </a:lvl1pPr>
          </a:lstStyle>
          <a:p>
            <a:pPr>
              <a:defRPr/>
            </a:pPr>
            <a:fld id="{DF72B127-2152-40FF-BF16-6662F07736AD}" type="slidenum">
              <a:rPr lang="en-US"/>
              <a:pPr>
                <a:defRPr/>
              </a:pPr>
              <a:t>‹#›</a:t>
            </a:fld>
            <a:endParaRPr lang="en-US"/>
          </a:p>
        </p:txBody>
      </p:sp>
    </p:spTree>
    <p:extLst>
      <p:ext uri="{BB962C8B-B14F-4D97-AF65-F5344CB8AC3E}">
        <p14:creationId xmlns:p14="http://schemas.microsoft.com/office/powerpoint/2010/main" val="195028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29028" name="Slide Number Placeholder 3"/>
          <p:cNvSpPr>
            <a:spLocks noGrp="1"/>
          </p:cNvSpPr>
          <p:nvPr>
            <p:ph type="sldNum" sz="quarter" idx="5"/>
          </p:nvPr>
        </p:nvSpPr>
        <p:spPr>
          <a:noFill/>
        </p:spPr>
        <p:txBody>
          <a:bodyPr/>
          <a:lstStyle/>
          <a:p>
            <a:pPr defTabSz="930275"/>
            <a:fld id="{E580A158-640E-45D3-AB18-08C306402716}" type="slidenum">
              <a:rPr lang="en-US" smtClean="0">
                <a:latin typeface="Arial" pitchFamily="34" charset="0"/>
                <a:cs typeface="Arial" pitchFamily="34" charset="0"/>
              </a:rPr>
              <a:pPr defTabSz="930275"/>
              <a:t>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00428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131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03988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6676" name="Slide Number Placeholder 3"/>
          <p:cNvSpPr>
            <a:spLocks noGrp="1"/>
          </p:cNvSpPr>
          <p:nvPr>
            <p:ph type="sldNum" sz="quarter" idx="5"/>
          </p:nvPr>
        </p:nvSpPr>
        <p:spPr>
          <a:noFill/>
        </p:spPr>
        <p:txBody>
          <a:bodyPr/>
          <a:lstStyle/>
          <a:p>
            <a:pPr defTabSz="930275"/>
            <a:fld id="{0A1B3D52-EDF9-43D6-BBE2-7D43CCBBB99B}" type="slidenum">
              <a:rPr lang="en-US" smtClean="0">
                <a:latin typeface="Arial" pitchFamily="34" charset="0"/>
                <a:cs typeface="Arial" pitchFamily="34" charset="0"/>
              </a:rPr>
              <a:pPr defTabSz="930275"/>
              <a:t>132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50541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6676" name="Slide Number Placeholder 3"/>
          <p:cNvSpPr>
            <a:spLocks noGrp="1"/>
          </p:cNvSpPr>
          <p:nvPr>
            <p:ph type="sldNum" sz="quarter" idx="5"/>
          </p:nvPr>
        </p:nvSpPr>
        <p:spPr>
          <a:noFill/>
        </p:spPr>
        <p:txBody>
          <a:bodyPr/>
          <a:lstStyle/>
          <a:p>
            <a:pPr defTabSz="930275"/>
            <a:fld id="{0A1B3D52-EDF9-43D6-BBE2-7D43CCBBB99B}" type="slidenum">
              <a:rPr lang="en-US" smtClean="0">
                <a:latin typeface="Arial" pitchFamily="34" charset="0"/>
                <a:cs typeface="Arial" pitchFamily="34" charset="0"/>
              </a:rPr>
              <a:pPr defTabSz="930275"/>
              <a:t>133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57237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135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87420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72B127-2152-40FF-BF16-6662F07736AD}" type="slidenum">
              <a:rPr lang="en-US" smtClean="0"/>
              <a:pPr>
                <a:defRPr/>
              </a:pPr>
              <a:t>121</a:t>
            </a:fld>
            <a:endParaRPr lang="en-US"/>
          </a:p>
        </p:txBody>
      </p:sp>
    </p:spTree>
    <p:extLst>
      <p:ext uri="{BB962C8B-B14F-4D97-AF65-F5344CB8AC3E}">
        <p14:creationId xmlns:p14="http://schemas.microsoft.com/office/powerpoint/2010/main" val="27641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72B127-2152-40FF-BF16-6662F07736AD}" type="slidenum">
              <a:rPr lang="en-US" smtClean="0"/>
              <a:pPr>
                <a:defRPr/>
              </a:pPr>
              <a:t>122</a:t>
            </a:fld>
            <a:endParaRPr lang="en-US"/>
          </a:p>
        </p:txBody>
      </p:sp>
    </p:spTree>
    <p:extLst>
      <p:ext uri="{BB962C8B-B14F-4D97-AF65-F5344CB8AC3E}">
        <p14:creationId xmlns:p14="http://schemas.microsoft.com/office/powerpoint/2010/main" val="326493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125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0267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126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6999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127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8681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128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29210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129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97629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155652" name="Slide Number Placeholder 3"/>
          <p:cNvSpPr>
            <a:spLocks noGrp="1"/>
          </p:cNvSpPr>
          <p:nvPr>
            <p:ph type="sldNum" sz="quarter" idx="5"/>
          </p:nvPr>
        </p:nvSpPr>
        <p:spPr>
          <a:noFill/>
        </p:spPr>
        <p:txBody>
          <a:bodyPr/>
          <a:lstStyle/>
          <a:p>
            <a:pPr defTabSz="930275"/>
            <a:fld id="{1885CFEB-F252-4DFE-A9EB-F58FF758B76E}" type="slidenum">
              <a:rPr lang="en-US" smtClean="0">
                <a:latin typeface="Arial" pitchFamily="34" charset="0"/>
                <a:cs typeface="Arial" pitchFamily="34" charset="0"/>
              </a:rPr>
              <a:pPr defTabSz="930275"/>
              <a:t>130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02808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18CC3E36-C342-4C62-9DA2-619241F3ED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101600"/>
            <a:ext cx="2195512" cy="632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101600"/>
            <a:ext cx="6435725" cy="632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438" y="155575"/>
            <a:ext cx="8766175" cy="1103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5263" y="1460500"/>
            <a:ext cx="8750300" cy="5143500"/>
          </a:xfrm>
        </p:spPr>
        <p:txBody>
          <a:bodyPr/>
          <a:lstStyle/>
          <a:p>
            <a:pPr lvl="0"/>
            <a:endParaRPr lang="en-US" noProof="0" dirty="0" smtClean="0"/>
          </a:p>
        </p:txBody>
      </p:sp>
    </p:spTree>
    <p:extLst>
      <p:ext uri="{BB962C8B-B14F-4D97-AF65-F5344CB8AC3E}">
        <p14:creationId xmlns:p14="http://schemas.microsoft.com/office/powerpoint/2010/main" val="223729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01600"/>
            <a:ext cx="8074025" cy="1228725"/>
          </a:xfrm>
        </p:spPr>
        <p:txBody>
          <a:bodyPr lIns="0" rIns="0"/>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988" y="1600200"/>
            <a:ext cx="4314825"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600200"/>
            <a:ext cx="4316412"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43000" y="101600"/>
            <a:ext cx="7921625" cy="1228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1438" y="1600200"/>
            <a:ext cx="8983662"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8"/>
          <p:cNvSpPr>
            <a:spLocks noChangeShapeType="1"/>
          </p:cNvSpPr>
          <p:nvPr userDrawn="1"/>
        </p:nvSpPr>
        <p:spPr bwMode="auto">
          <a:xfrm>
            <a:off x="19050" y="1358900"/>
            <a:ext cx="9144000" cy="0"/>
          </a:xfrm>
          <a:prstGeom prst="line">
            <a:avLst/>
          </a:prstGeom>
          <a:noFill/>
          <a:ln w="25400">
            <a:solidFill>
              <a:srgbClr val="006699"/>
            </a:solidFill>
            <a:round/>
            <a:headEnd/>
            <a:tailEnd/>
          </a:ln>
          <a:effectLst/>
        </p:spPr>
        <p:txBody>
          <a:bodyPr/>
          <a:lstStyle/>
          <a:p>
            <a:pPr>
              <a:defRPr/>
            </a:pPr>
            <a:endParaRPr lang="en-US">
              <a:latin typeface="Arial" charset="0"/>
              <a:cs typeface="Arial" charset="0"/>
            </a:endParaRPr>
          </a:p>
        </p:txBody>
      </p:sp>
      <p:sp>
        <p:nvSpPr>
          <p:cNvPr id="1035" name="Text Box 11"/>
          <p:cNvSpPr txBox="1">
            <a:spLocks noChangeArrowheads="1"/>
          </p:cNvSpPr>
          <p:nvPr userDrawn="1"/>
        </p:nvSpPr>
        <p:spPr bwMode="auto">
          <a:xfrm>
            <a:off x="8686800" y="6629400"/>
            <a:ext cx="460375" cy="207963"/>
          </a:xfrm>
          <a:prstGeom prst="rect">
            <a:avLst/>
          </a:prstGeom>
          <a:noFill/>
          <a:ln w="9525">
            <a:noFill/>
            <a:miter lim="800000"/>
            <a:headEnd/>
            <a:tailEnd/>
          </a:ln>
          <a:effectLst/>
        </p:spPr>
        <p:txBody>
          <a:bodyPr>
            <a:spAutoFit/>
          </a:bodyPr>
          <a:lstStyle/>
          <a:p>
            <a:pPr algn="r">
              <a:lnSpc>
                <a:spcPct val="75000"/>
              </a:lnSpc>
              <a:defRPr/>
            </a:pPr>
            <a:fld id="{594C21EF-6466-42A8-82E5-39DB956E8DA6}" type="slidenum">
              <a:rPr lang="en-US" sz="1000">
                <a:latin typeface="Arial" charset="0"/>
                <a:cs typeface="Arial" charset="0"/>
              </a:rPr>
              <a:pPr algn="r">
                <a:lnSpc>
                  <a:spcPct val="75000"/>
                </a:lnSpc>
                <a:defRPr/>
              </a:pPr>
              <a:t>‹#›</a:t>
            </a:fld>
            <a:endParaRPr lang="en-US" sz="1000" dirty="0">
              <a:latin typeface="Arial" charset="0"/>
              <a:cs typeface="Arial" charset="0"/>
            </a:endParaRPr>
          </a:p>
        </p:txBody>
      </p:sp>
      <p:sp>
        <p:nvSpPr>
          <p:cNvPr id="1042" name="Text Box 18"/>
          <p:cNvSpPr txBox="1">
            <a:spLocks noChangeArrowheads="1"/>
          </p:cNvSpPr>
          <p:nvPr userDrawn="1"/>
        </p:nvSpPr>
        <p:spPr bwMode="auto">
          <a:xfrm>
            <a:off x="4191000" y="6668717"/>
            <a:ext cx="3943708" cy="189283"/>
          </a:xfrm>
          <a:prstGeom prst="rect">
            <a:avLst/>
          </a:prstGeom>
          <a:noFill/>
          <a:ln w="9525">
            <a:noFill/>
            <a:miter lim="800000"/>
            <a:headEnd/>
            <a:tailEnd/>
          </a:ln>
          <a:effectLst/>
        </p:spPr>
        <p:txBody>
          <a:bodyPr wrap="none">
            <a:spAutoFit/>
          </a:bodyPr>
          <a:lstStyle/>
          <a:p>
            <a:pPr algn="l">
              <a:lnSpc>
                <a:spcPct val="70000"/>
              </a:lnSpc>
              <a:defRPr/>
            </a:pPr>
            <a:r>
              <a:rPr lang="en-US" sz="900" dirty="0">
                <a:latin typeface="Arial" charset="0"/>
                <a:cs typeface="Arial" charset="0"/>
              </a:rPr>
              <a:t>©  </a:t>
            </a:r>
            <a:r>
              <a:rPr lang="en-US" sz="900" dirty="0" smtClean="0">
                <a:latin typeface="Arial" charset="0"/>
                <a:cs typeface="Arial" charset="0"/>
              </a:rPr>
              <a:t>Center </a:t>
            </a:r>
            <a:r>
              <a:rPr lang="en-US" sz="900" dirty="0">
                <a:latin typeface="Arial" charset="0"/>
                <a:cs typeface="Arial" charset="0"/>
              </a:rPr>
              <a:t>for Healthcare Quality and Payment </a:t>
            </a:r>
            <a:r>
              <a:rPr lang="en-US" sz="900" dirty="0" smtClean="0">
                <a:latin typeface="Arial" charset="0"/>
                <a:cs typeface="Arial" charset="0"/>
              </a:rPr>
              <a:t>Reform  www.CHQPR.org</a:t>
            </a:r>
            <a:endParaRPr lang="en-US" sz="900" dirty="0">
              <a:latin typeface="Arial" charset="0"/>
              <a:cs typeface="Arial" charset="0"/>
            </a:endParaRPr>
          </a:p>
        </p:txBody>
      </p:sp>
      <p:pic>
        <p:nvPicPr>
          <p:cNvPr id="2056" name="Picture 7" descr="CHQPR-Acronym.gif"/>
          <p:cNvPicPr>
            <a:picLocks noChangeAspect="1"/>
          </p:cNvPicPr>
          <p:nvPr userDrawn="1"/>
        </p:nvPicPr>
        <p:blipFill>
          <a:blip r:embed="rId14" cstate="print"/>
          <a:srcRect/>
          <a:stretch>
            <a:fillRect/>
          </a:stretch>
        </p:blipFill>
        <p:spPr bwMode="auto">
          <a:xfrm>
            <a:off x="38100" y="457200"/>
            <a:ext cx="1033463" cy="442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0"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1" r:id="rId12"/>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cs typeface="Arial" charset="0"/>
        </a:defRPr>
      </a:lvl2pPr>
      <a:lvl3pPr algn="ctr" rtl="0" eaLnBrk="0" fontAlgn="base" hangingPunct="0">
        <a:spcBef>
          <a:spcPct val="0"/>
        </a:spcBef>
        <a:spcAft>
          <a:spcPct val="0"/>
        </a:spcAft>
        <a:defRPr sz="4000">
          <a:solidFill>
            <a:schemeClr val="tx2"/>
          </a:solidFill>
          <a:latin typeface="Arial" charset="0"/>
          <a:cs typeface="Arial" charset="0"/>
        </a:defRPr>
      </a:lvl3pPr>
      <a:lvl4pPr algn="ctr" rtl="0" eaLnBrk="0" fontAlgn="base" hangingPunct="0">
        <a:spcBef>
          <a:spcPct val="0"/>
        </a:spcBef>
        <a:spcAft>
          <a:spcPct val="0"/>
        </a:spcAft>
        <a:defRPr sz="4000">
          <a:solidFill>
            <a:schemeClr val="tx2"/>
          </a:solidFill>
          <a:latin typeface="Arial" charset="0"/>
          <a:cs typeface="Arial" charset="0"/>
        </a:defRPr>
      </a:lvl4pPr>
      <a:lvl5pPr algn="ctr" rtl="0" eaLnBrk="0" fontAlgn="base" hangingPunct="0">
        <a:spcBef>
          <a:spcPct val="0"/>
        </a:spcBef>
        <a:spcAft>
          <a:spcPct val="0"/>
        </a:spcAft>
        <a:defRPr sz="4000">
          <a:solidFill>
            <a:schemeClr val="tx2"/>
          </a:solidFill>
          <a:latin typeface="Arial" charset="0"/>
          <a:cs typeface="Arial" charset="0"/>
        </a:defRPr>
      </a:lvl5pPr>
      <a:lvl6pPr marL="457200" algn="ctr" rtl="0" fontAlgn="base">
        <a:spcBef>
          <a:spcPct val="0"/>
        </a:spcBef>
        <a:spcAft>
          <a:spcPct val="0"/>
        </a:spcAft>
        <a:defRPr sz="4000">
          <a:solidFill>
            <a:schemeClr val="tx2"/>
          </a:solidFill>
          <a:latin typeface="Arial" charset="0"/>
          <a:cs typeface="Arial" charset="0"/>
        </a:defRPr>
      </a:lvl6pPr>
      <a:lvl7pPr marL="914400" algn="ctr" rtl="0" fontAlgn="base">
        <a:spcBef>
          <a:spcPct val="0"/>
        </a:spcBef>
        <a:spcAft>
          <a:spcPct val="0"/>
        </a:spcAft>
        <a:defRPr sz="4000">
          <a:solidFill>
            <a:schemeClr val="tx2"/>
          </a:solidFill>
          <a:latin typeface="Arial" charset="0"/>
          <a:cs typeface="Arial" charset="0"/>
        </a:defRPr>
      </a:lvl7pPr>
      <a:lvl8pPr marL="1371600" algn="ctr" rtl="0" fontAlgn="base">
        <a:spcBef>
          <a:spcPct val="0"/>
        </a:spcBef>
        <a:spcAft>
          <a:spcPct val="0"/>
        </a:spcAft>
        <a:defRPr sz="4000">
          <a:solidFill>
            <a:schemeClr val="tx2"/>
          </a:solidFill>
          <a:latin typeface="Arial" charset="0"/>
          <a:cs typeface="Arial" charset="0"/>
        </a:defRPr>
      </a:lvl8pPr>
      <a:lvl9pPr marL="1828800" algn="ctr"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hyperlink" Target="http://www.macipa.com/" TargetMode="External"/><Relationship Id="rId2" Type="http://schemas.openxmlformats.org/officeDocument/2006/relationships/hyperlink" Target="http://www.phpmcs.com/"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g"/><Relationship Id="rId12" Type="http://schemas.openxmlformats.org/officeDocument/2006/relationships/image" Target="../media/image33.jpeg"/><Relationship Id="rId2" Type="http://schemas.openxmlformats.org/officeDocument/2006/relationships/hyperlink" Target="http://www.paymentreform.org/" TargetMode="External"/><Relationship Id="rId1" Type="http://schemas.openxmlformats.org/officeDocument/2006/relationships/slideLayout" Target="../slideLayouts/slideLayout6.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G"/></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95250" y="1905000"/>
            <a:ext cx="8877300" cy="2971800"/>
          </a:xfrm>
          <a:noFill/>
        </p:spPr>
        <p:txBody>
          <a:bodyPr/>
          <a:lstStyle/>
          <a:p>
            <a:pPr eaLnBrk="1" hangingPunct="1"/>
            <a:r>
              <a:rPr lang="en-US" sz="3600" b="1" dirty="0" smtClean="0">
                <a:solidFill>
                  <a:srgbClr val="016682"/>
                </a:solidFill>
              </a:rPr>
              <a:t>WIN-WIN-WIN APPROACHES</a:t>
            </a:r>
            <a:br>
              <a:rPr lang="en-US" sz="3600" b="1" dirty="0" smtClean="0">
                <a:solidFill>
                  <a:srgbClr val="016682"/>
                </a:solidFill>
              </a:rPr>
            </a:br>
            <a:r>
              <a:rPr lang="en-US" sz="3600" b="1" dirty="0" smtClean="0">
                <a:solidFill>
                  <a:srgbClr val="016682"/>
                </a:solidFill>
              </a:rPr>
              <a:t>TO ACCOUNTABLE CARE</a:t>
            </a:r>
            <a:br>
              <a:rPr lang="en-US" sz="3600" b="1" dirty="0" smtClean="0">
                <a:solidFill>
                  <a:srgbClr val="016682"/>
                </a:solidFill>
              </a:rPr>
            </a:br>
            <a:r>
              <a:rPr lang="en-US" sz="3600" b="1" dirty="0" smtClean="0">
                <a:solidFill>
                  <a:srgbClr val="016682"/>
                </a:solidFill>
              </a:rPr>
              <a:t>Better Ways to Pay for and</a:t>
            </a:r>
            <a:br>
              <a:rPr lang="en-US" sz="3600" b="1" dirty="0" smtClean="0">
                <a:solidFill>
                  <a:srgbClr val="016682"/>
                </a:solidFill>
              </a:rPr>
            </a:br>
            <a:r>
              <a:rPr lang="en-US" sz="3600" b="1" dirty="0" smtClean="0">
                <a:solidFill>
                  <a:srgbClr val="016682"/>
                </a:solidFill>
              </a:rPr>
              <a:t>Deliver Health Care</a:t>
            </a:r>
            <a:endParaRPr lang="en-US" sz="3200" b="1" dirty="0" smtClean="0">
              <a:solidFill>
                <a:srgbClr val="0033CC"/>
              </a:solidFill>
            </a:endParaRPr>
          </a:p>
        </p:txBody>
      </p:sp>
      <p:pic>
        <p:nvPicPr>
          <p:cNvPr id="3075" name="Picture 6" descr="CHQPR-Logo-v1.jpg"/>
          <p:cNvPicPr>
            <a:picLocks noChangeAspect="1"/>
          </p:cNvPicPr>
          <p:nvPr/>
        </p:nvPicPr>
        <p:blipFill>
          <a:blip r:embed="rId3" cstate="print"/>
          <a:srcRect/>
          <a:stretch>
            <a:fillRect/>
          </a:stretch>
        </p:blipFill>
        <p:spPr bwMode="auto">
          <a:xfrm>
            <a:off x="2667000" y="304800"/>
            <a:ext cx="3751263" cy="1508125"/>
          </a:xfrm>
          <a:prstGeom prst="rect">
            <a:avLst/>
          </a:prstGeom>
          <a:noFill/>
          <a:ln w="9525">
            <a:noFill/>
            <a:miter lim="800000"/>
            <a:headEnd/>
            <a:tailEnd/>
          </a:ln>
        </p:spPr>
      </p:pic>
      <p:sp>
        <p:nvSpPr>
          <p:cNvPr id="3076" name="Rectangle 10"/>
          <p:cNvSpPr>
            <a:spLocks noGrp="1" noChangeArrowheads="1"/>
          </p:cNvSpPr>
          <p:nvPr>
            <p:ph type="subTitle" idx="1"/>
          </p:nvPr>
        </p:nvSpPr>
        <p:spPr>
          <a:xfrm>
            <a:off x="533400" y="4876800"/>
            <a:ext cx="7924800" cy="1219200"/>
          </a:xfrm>
          <a:noFill/>
        </p:spPr>
        <p:txBody>
          <a:bodyPr/>
          <a:lstStyle/>
          <a:p>
            <a:pPr eaLnBrk="1" hangingPunct="1"/>
            <a:endParaRPr lang="en-US" sz="1400" b="1" dirty="0" smtClean="0"/>
          </a:p>
          <a:p>
            <a:pPr eaLnBrk="1" hangingPunct="1">
              <a:lnSpc>
                <a:spcPts val="1900"/>
              </a:lnSpc>
            </a:pPr>
            <a:r>
              <a:rPr lang="en-US" b="1" dirty="0" smtClean="0"/>
              <a:t>Harold D. Miller</a:t>
            </a:r>
            <a:r>
              <a:rPr lang="en-US" sz="1400" b="1" dirty="0" smtClean="0"/>
              <a:t/>
            </a:r>
            <a:br>
              <a:rPr lang="en-US" sz="1400" b="1" dirty="0" smtClean="0"/>
            </a:br>
            <a:r>
              <a:rPr lang="en-US" sz="2000" b="1" dirty="0" smtClean="0"/>
              <a:t>President and CEO</a:t>
            </a:r>
            <a:br>
              <a:rPr lang="en-US" sz="2000" b="1" dirty="0" smtClean="0"/>
            </a:br>
            <a:r>
              <a:rPr lang="en-US" sz="2000" b="1" dirty="0" smtClean="0"/>
              <a:t>Center for Healthcare Quality and Payment Reform</a:t>
            </a:r>
          </a:p>
        </p:txBody>
      </p:sp>
      <p:sp>
        <p:nvSpPr>
          <p:cNvPr id="3077" name="TextBox 4"/>
          <p:cNvSpPr txBox="1">
            <a:spLocks noChangeArrowheads="1"/>
          </p:cNvSpPr>
          <p:nvPr/>
        </p:nvSpPr>
        <p:spPr bwMode="auto">
          <a:xfrm>
            <a:off x="3478829" y="6248400"/>
            <a:ext cx="1967270" cy="369332"/>
          </a:xfrm>
          <a:prstGeom prst="rect">
            <a:avLst/>
          </a:prstGeom>
          <a:noFill/>
          <a:ln w="9525">
            <a:noFill/>
            <a:miter lim="800000"/>
            <a:headEnd/>
            <a:tailEnd/>
          </a:ln>
        </p:spPr>
        <p:txBody>
          <a:bodyPr wrap="none">
            <a:spAutoFit/>
          </a:bodyPr>
          <a:lstStyle/>
          <a:p>
            <a:r>
              <a:rPr lang="en-US" dirty="0" smtClean="0"/>
              <a:t>www.CHQPR.org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Avoidable Spending Occurs</a:t>
            </a:r>
            <a:br>
              <a:rPr lang="en-US" dirty="0" smtClean="0"/>
            </a:br>
            <a:r>
              <a:rPr lang="en-US" dirty="0" smtClean="0"/>
              <a:t>In All Aspects of Healthcare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Rectangle 12"/>
          <p:cNvSpPr/>
          <p:nvPr/>
        </p:nvSpPr>
        <p:spPr bwMode="auto">
          <a:xfrm>
            <a:off x="4343400" y="1479216"/>
            <a:ext cx="4495800" cy="1057942"/>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kumimoji="0" lang="en-US" sz="1800" b="1" i="0" u="none" strike="noStrike" cap="none" normalizeH="0" baseline="0" dirty="0" smtClean="0">
                <a:ln>
                  <a:noFill/>
                </a:ln>
                <a:solidFill>
                  <a:srgbClr val="FF0000"/>
                </a:solidFill>
                <a:effectLst/>
                <a:latin typeface="Arial" charset="0"/>
                <a:cs typeface="Arial" charset="0"/>
              </a:rPr>
              <a:t>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i="0" u="none" strike="noStrike" cap="none" normalizeH="0" baseline="0" dirty="0" smtClean="0">
                <a:ln>
                  <a:noFill/>
                </a:ln>
                <a:solidFill>
                  <a:srgbClr val="FF0000"/>
                </a:solidFill>
                <a:effectLst/>
                <a:latin typeface="Arial" charset="0"/>
                <a:cs typeface="Arial" charset="0"/>
              </a:rPr>
              <a:t>Unnecessary</a:t>
            </a:r>
            <a:r>
              <a:rPr kumimoji="0" lang="en-US" sz="1800" i="0" u="none" strike="noStrike" cap="none" normalizeH="0" dirty="0" smtClean="0">
                <a:ln>
                  <a:noFill/>
                </a:ln>
                <a:solidFill>
                  <a:srgbClr val="FF0000"/>
                </a:solidFill>
                <a:effectLst/>
                <a:latin typeface="Arial" charset="0"/>
                <a:cs typeface="Arial" charset="0"/>
              </a:rPr>
              <a:t>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baseline="0" dirty="0" smtClean="0">
                <a:solidFill>
                  <a:srgbClr val="FF0000"/>
                </a:solidFill>
                <a:latin typeface="Arial" charset="0"/>
                <a:cs typeface="Arial" charset="0"/>
              </a:rPr>
              <a:t>Use of unnecessarily-expensive</a:t>
            </a:r>
            <a:r>
              <a:rPr lang="en-US" dirty="0" smtClean="0">
                <a:solidFill>
                  <a:srgbClr val="FF0000"/>
                </a:solidFill>
                <a:latin typeface="Arial" charset="0"/>
                <a:cs typeface="Arial" charset="0"/>
              </a:rPr>
              <a:t> implants</a:t>
            </a:r>
            <a:endParaRPr kumimoji="0" lang="en-US" sz="1800" i="0" u="none" strike="noStrike" cap="none" normalizeH="0" baseline="0" dirty="0" smtClean="0">
              <a:ln>
                <a:noFill/>
              </a:ln>
              <a:solidFill>
                <a:srgbClr val="FF0000"/>
              </a:solidFill>
              <a:effectLst/>
              <a:latin typeface="Arial" charset="0"/>
              <a:cs typeface="Arial" charset="0"/>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Infections and complications of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Overuse of inpatient rehabilitation</a:t>
            </a:r>
            <a:endParaRPr kumimoji="0" lang="en-US" sz="1800" i="0" u="none" strike="noStrike" cap="none" normalizeH="0" dirty="0" smtClean="0">
              <a:ln>
                <a:noFill/>
              </a:ln>
              <a:solidFill>
                <a:srgbClr val="FF0000"/>
              </a:solidFill>
              <a:effectLst/>
              <a:latin typeface="Arial" charset="0"/>
              <a:cs typeface="Arial" charset="0"/>
            </a:endParaRPr>
          </a:p>
        </p:txBody>
      </p:sp>
      <p:cxnSp>
        <p:nvCxnSpPr>
          <p:cNvPr id="29" name="Straight Arrow Connector 28"/>
          <p:cNvCxnSpPr>
            <a:stCxn id="11" idx="3"/>
            <a:endCxn id="13" idx="1"/>
          </p:cNvCxnSpPr>
          <p:nvPr/>
        </p:nvCxnSpPr>
        <p:spPr bwMode="auto">
          <a:xfrm flipV="1">
            <a:off x="2673626" y="2008187"/>
            <a:ext cx="1669774" cy="1077913"/>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5973799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It’s Even Worse Than That…</a:t>
            </a:r>
          </a:p>
        </p:txBody>
      </p:sp>
      <p:sp>
        <p:nvSpPr>
          <p:cNvPr id="77827" name="Content Placeholder 2"/>
          <p:cNvSpPr>
            <a:spLocks noGrp="1"/>
          </p:cNvSpPr>
          <p:nvPr>
            <p:ph idx="1"/>
          </p:nvPr>
        </p:nvSpPr>
        <p:spPr/>
        <p:txBody>
          <a:bodyPr/>
          <a:lstStyle/>
          <a:p>
            <a:pPr>
              <a:lnSpc>
                <a:spcPts val="2400"/>
              </a:lnSpc>
            </a:pPr>
            <a:r>
              <a:rPr lang="en-US" b="1" dirty="0" smtClean="0"/>
              <a:t>There is no shared savings payment at all if a minimum total savings level is not reached</a:t>
            </a:r>
          </a:p>
          <a:p>
            <a:pPr>
              <a:lnSpc>
                <a:spcPts val="2400"/>
              </a:lnSpc>
              <a:spcBef>
                <a:spcPts val="1800"/>
              </a:spcBef>
            </a:pPr>
            <a:r>
              <a:rPr lang="en-US" b="1" dirty="0" smtClean="0"/>
              <a:t>If there is a shared savings payment, it’s reduced if quality thresholds aren’t met, even if the quality measures have nothing to do with where savings occurred</a:t>
            </a:r>
          </a:p>
          <a:p>
            <a:pPr>
              <a:lnSpc>
                <a:spcPts val="2400"/>
              </a:lnSpc>
              <a:spcBef>
                <a:spcPts val="1800"/>
              </a:spcBef>
            </a:pPr>
            <a:r>
              <a:rPr lang="en-US" b="1" dirty="0" smtClean="0"/>
              <a:t>The shared savings payment ends at the end of the </a:t>
            </a:r>
            <a:br>
              <a:rPr lang="en-US" b="1" dirty="0" smtClean="0"/>
            </a:br>
            <a:r>
              <a:rPr lang="en-US" b="1" dirty="0" smtClean="0"/>
              <a:t>3-year contract period, even if utilization remains lower, and the payer keeps 100% of the savings in future years</a:t>
            </a:r>
          </a:p>
        </p:txBody>
      </p:sp>
    </p:spTree>
    <p:extLst>
      <p:ext uri="{BB962C8B-B14F-4D97-AF65-F5344CB8AC3E}">
        <p14:creationId xmlns:p14="http://schemas.microsoft.com/office/powerpoint/2010/main" val="41966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Condition-Based Payment </a:t>
            </a:r>
            <a:r>
              <a:rPr lang="en-US" dirty="0" smtClean="0"/>
              <a:t>Allows</a:t>
            </a:r>
            <a:br>
              <a:rPr lang="en-US" dirty="0" smtClean="0"/>
            </a:br>
            <a:r>
              <a:rPr lang="en-US" dirty="0" smtClean="0"/>
              <a:t>True Win-Win-Win Solutions</a:t>
            </a:r>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$5,635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Oval 6"/>
          <p:cNvSpPr>
            <a:spLocks noChangeArrowheads="1"/>
          </p:cNvSpPr>
          <p:nvPr/>
        </p:nvSpPr>
        <p:spPr bwMode="auto">
          <a:xfrm>
            <a:off x="8266044" y="2476499"/>
            <a:ext cx="798581" cy="403333"/>
          </a:xfrm>
          <a:prstGeom prst="ellipse">
            <a:avLst/>
          </a:prstGeom>
          <a:noFill/>
          <a:ln w="38100" algn="ctr">
            <a:solidFill>
              <a:srgbClr val="008000"/>
            </a:solidFill>
            <a:round/>
            <a:headEnd/>
            <a:tailEnd/>
          </a:ln>
        </p:spPr>
        <p:txBody>
          <a:bodyPr/>
          <a:lstStyle/>
          <a:p>
            <a:endParaRPr lang="en-US"/>
          </a:p>
        </p:txBody>
      </p:sp>
      <p:sp>
        <p:nvSpPr>
          <p:cNvPr id="18" name="Oval 6"/>
          <p:cNvSpPr>
            <a:spLocks noChangeArrowheads="1"/>
          </p:cNvSpPr>
          <p:nvPr/>
        </p:nvSpPr>
        <p:spPr bwMode="auto">
          <a:xfrm>
            <a:off x="8290113" y="2778946"/>
            <a:ext cx="798581" cy="403333"/>
          </a:xfrm>
          <a:prstGeom prst="ellipse">
            <a:avLst/>
          </a:prstGeom>
          <a:noFill/>
          <a:ln w="38100" algn="ctr">
            <a:solidFill>
              <a:srgbClr val="008000"/>
            </a:solidFill>
            <a:round/>
            <a:headEnd/>
            <a:tailEnd/>
          </a:ln>
        </p:spPr>
        <p:txBody>
          <a:bodyPr/>
          <a:lstStyle/>
          <a:p>
            <a:endParaRPr lang="en-US"/>
          </a:p>
        </p:txBody>
      </p:sp>
      <p:sp>
        <p:nvSpPr>
          <p:cNvPr id="19" name="Oval 6"/>
          <p:cNvSpPr>
            <a:spLocks noChangeArrowheads="1"/>
          </p:cNvSpPr>
          <p:nvPr/>
        </p:nvSpPr>
        <p:spPr bwMode="auto">
          <a:xfrm>
            <a:off x="8236168" y="4862914"/>
            <a:ext cx="798581" cy="403333"/>
          </a:xfrm>
          <a:prstGeom prst="ellipse">
            <a:avLst/>
          </a:prstGeom>
          <a:noFill/>
          <a:ln w="38100" algn="ctr">
            <a:solidFill>
              <a:srgbClr val="008000"/>
            </a:solidFill>
            <a:round/>
            <a:headEnd/>
            <a:tailEnd/>
          </a:ln>
        </p:spPr>
        <p:txBody>
          <a:bodyPr/>
          <a:lstStyle/>
          <a:p>
            <a:endParaRPr lang="en-US"/>
          </a:p>
        </p:txBody>
      </p:sp>
      <p:sp>
        <p:nvSpPr>
          <p:cNvPr id="20" name="Oval 6"/>
          <p:cNvSpPr>
            <a:spLocks noChangeArrowheads="1"/>
          </p:cNvSpPr>
          <p:nvPr/>
        </p:nvSpPr>
        <p:spPr bwMode="auto">
          <a:xfrm>
            <a:off x="8261128" y="6149717"/>
            <a:ext cx="798581" cy="403333"/>
          </a:xfrm>
          <a:prstGeom prst="ellipse">
            <a:avLst/>
          </a:prstGeom>
          <a:noFill/>
          <a:ln w="38100" algn="ctr">
            <a:solidFill>
              <a:srgbClr val="008000"/>
            </a:solidFill>
            <a:round/>
            <a:headEnd/>
            <a:tailEnd/>
          </a:ln>
        </p:spPr>
        <p:txBody>
          <a:bodyPr/>
          <a:lstStyle/>
          <a:p>
            <a:endParaRPr lang="en-US"/>
          </a:p>
        </p:txBody>
      </p:sp>
      <p:sp>
        <p:nvSpPr>
          <p:cNvPr id="8" name="Oval 7"/>
          <p:cNvSpPr>
            <a:spLocks noChangeArrowheads="1"/>
          </p:cNvSpPr>
          <p:nvPr/>
        </p:nvSpPr>
        <p:spPr bwMode="auto">
          <a:xfrm>
            <a:off x="5106713" y="6130158"/>
            <a:ext cx="1782817" cy="459827"/>
          </a:xfrm>
          <a:prstGeom prst="ellipse">
            <a:avLst/>
          </a:prstGeom>
          <a:noFill/>
          <a:ln w="38100" algn="ctr">
            <a:solidFill>
              <a:srgbClr val="0033CC"/>
            </a:solidFill>
            <a:round/>
            <a:headEnd/>
            <a:tailEnd/>
          </a:ln>
        </p:spPr>
        <p:txBody>
          <a:bodyPr/>
          <a:lstStyle/>
          <a:p>
            <a:endParaRPr lang="en-US"/>
          </a:p>
        </p:txBody>
      </p:sp>
    </p:spTree>
    <p:extLst>
      <p:ext uri="{BB962C8B-B14F-4D97-AF65-F5344CB8AC3E}">
        <p14:creationId xmlns:p14="http://schemas.microsoft.com/office/powerpoint/2010/main" val="6588958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If Patients Have Different Needs…</a:t>
            </a:r>
            <a:br>
              <a:rPr lang="en-US" dirty="0" smtClean="0"/>
            </a:b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1712333"/>
              </p:ext>
            </p:extLst>
          </p:nvPr>
        </p:nvGraphicFramePr>
        <p:xfrm>
          <a:off x="71438" y="1466850"/>
          <a:ext cx="8551322" cy="4770120"/>
        </p:xfrm>
        <a:graphic>
          <a:graphicData uri="http://schemas.openxmlformats.org/drawingml/2006/table">
            <a:tbl>
              <a:tblPr firstRow="1" bandRow="1">
                <a:tableStyleId>{F5AB1C69-6EDB-4FF4-983F-18BD219EF322}</a:tableStyleId>
              </a:tblPr>
              <a:tblGrid>
                <a:gridCol w="247537"/>
                <a:gridCol w="1778228"/>
                <a:gridCol w="798397"/>
                <a:gridCol w="838200"/>
                <a:gridCol w="1295400"/>
                <a:gridCol w="345440"/>
                <a:gridCol w="1168132"/>
                <a:gridCol w="727457"/>
                <a:gridCol w="1352531"/>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rgbClr val="CC9900"/>
                          </a:solidFill>
                        </a:rPr>
                        <a:t>LOWER-NEED</a:t>
                      </a:r>
                      <a:r>
                        <a:rPr lang="en-US" baseline="0" dirty="0" smtClean="0">
                          <a:solidFill>
                            <a:srgbClr val="CC9900"/>
                          </a:solidFill>
                        </a:rPr>
                        <a:t> PATIENTS</a:t>
                      </a:r>
                      <a:endParaRPr lang="en-US" dirty="0">
                        <a:solidFill>
                          <a:srgbClr val="CC99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rgbClr val="FF0000"/>
                          </a:solidFill>
                        </a:rPr>
                        <a:t>HIGHER-NEED</a:t>
                      </a:r>
                      <a:r>
                        <a:rPr lang="en-US" baseline="0" dirty="0" smtClean="0">
                          <a:solidFill>
                            <a:srgbClr val="FF0000"/>
                          </a:solidFill>
                        </a:rPr>
                        <a:t> PATIENTS</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rgbClr val="CC9900"/>
                          </a:solidFill>
                        </a:rPr>
                        <a:t>$/Pt</a:t>
                      </a:r>
                      <a:endParaRPr lang="en-US" b="1" dirty="0">
                        <a:solidFill>
                          <a:srgbClr val="CC99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CC9900"/>
                          </a:solidFill>
                        </a:rPr>
                        <a:t># Pts</a:t>
                      </a:r>
                      <a:endParaRPr lang="en-US" b="1" dirty="0">
                        <a:solidFill>
                          <a:srgbClr val="CC99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CC9900"/>
                          </a:solidFill>
                        </a:rPr>
                        <a:t>Total</a:t>
                      </a:r>
                      <a:r>
                        <a:rPr lang="en-US" b="1" baseline="0" dirty="0" smtClean="0">
                          <a:solidFill>
                            <a:srgbClr val="CC9900"/>
                          </a:solidFill>
                        </a:rPr>
                        <a:t> $</a:t>
                      </a:r>
                      <a:endParaRPr lang="en-US" b="1" dirty="0">
                        <a:solidFill>
                          <a:srgbClr val="CC99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rgbClr val="FF0000"/>
                          </a:solidFill>
                        </a:rPr>
                        <a:t>$/Pt</a:t>
                      </a:r>
                      <a:endParaRPr lang="en-US" b="1" dirty="0">
                        <a:solidFill>
                          <a:srgbClr val="FF00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FF0000"/>
                          </a:solidFill>
                        </a:rPr>
                        <a:t># Pts</a:t>
                      </a:r>
                      <a:endParaRPr lang="en-US" b="1" dirty="0">
                        <a:solidFill>
                          <a:srgbClr val="FF00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FF0000"/>
                          </a:solidFill>
                        </a:rPr>
                        <a:t>Total $</a:t>
                      </a:r>
                      <a:endParaRPr lang="en-US" b="1" dirty="0">
                        <a:solidFill>
                          <a:srgbClr val="FF00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9083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670">
                <a:tc gridSpan="9">
                  <a:txBody>
                    <a:bodyPr/>
                    <a:lstStyle/>
                    <a:p>
                      <a:pPr>
                        <a:lnSpc>
                          <a:spcPts val="1800"/>
                        </a:lnSpc>
                      </a:pPr>
                      <a:endParaRPr lang="en-US" sz="900" b="1" dirty="0">
                        <a:solidFill>
                          <a:srgbClr val="CC99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13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dirty="0" smtClean="0">
                          <a:solidFill>
                            <a:srgbClr val="CC9900"/>
                          </a:solidFill>
                        </a:rPr>
                        <a:t>20%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230">
                <a:tc>
                  <a:txBody>
                    <a:bodyPr/>
                    <a:lstStyle/>
                    <a:p>
                      <a:pPr>
                        <a:lnSpc>
                          <a:spcPts val="1800"/>
                        </a:lnSpc>
                      </a:pPr>
                      <a:endParaRPr lang="en-US" sz="800" dirty="0">
                        <a:solidFill>
                          <a:schemeClr val="tx1"/>
                        </a:solidFill>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solidFill>
                          <a:schemeClr val="tx1"/>
                        </a:solidFill>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CC99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sz="800" dirty="0">
                        <a:solidFill>
                          <a:srgbClr val="FF00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FF00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FF00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250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250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4"/>
          <p:cNvSpPr/>
          <p:nvPr/>
        </p:nvSpPr>
        <p:spPr bwMode="auto">
          <a:xfrm>
            <a:off x="2982109" y="5174200"/>
            <a:ext cx="914400" cy="533400"/>
          </a:xfrm>
          <a:prstGeom prst="ellipse">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6477000" y="5220509"/>
            <a:ext cx="914400" cy="533400"/>
          </a:xfrm>
          <a:prstGeom prst="ellipse">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7" name="TextBox 6"/>
          <p:cNvSpPr txBox="1"/>
          <p:nvPr/>
        </p:nvSpPr>
        <p:spPr>
          <a:xfrm>
            <a:off x="283701" y="6328468"/>
            <a:ext cx="1515864" cy="502702"/>
          </a:xfrm>
          <a:prstGeom prst="rect">
            <a:avLst/>
          </a:prstGeom>
          <a:noFill/>
        </p:spPr>
        <p:txBody>
          <a:bodyPr wrap="none" rIns="0" rtlCol="0">
            <a:spAutoFit/>
          </a:bodyPr>
          <a:lstStyle/>
          <a:p>
            <a:pPr>
              <a:lnSpc>
                <a:spcPts val="1600"/>
              </a:lnSpc>
            </a:pPr>
            <a:r>
              <a:rPr lang="en-US" dirty="0" smtClean="0">
                <a:solidFill>
                  <a:srgbClr val="0033CC"/>
                </a:solidFill>
              </a:rPr>
              <a:t>Lower Rate</a:t>
            </a:r>
            <a:br>
              <a:rPr lang="en-US" dirty="0" smtClean="0">
                <a:solidFill>
                  <a:srgbClr val="0033CC"/>
                </a:solidFill>
              </a:rPr>
            </a:br>
            <a:r>
              <a:rPr lang="en-US" dirty="0" smtClean="0">
                <a:solidFill>
                  <a:srgbClr val="0033CC"/>
                </a:solidFill>
              </a:rPr>
              <a:t>of Admissions</a:t>
            </a:r>
            <a:endParaRPr lang="en-US" dirty="0">
              <a:solidFill>
                <a:srgbClr val="0033CC"/>
              </a:solidFill>
            </a:endParaRPr>
          </a:p>
        </p:txBody>
      </p:sp>
      <p:cxnSp>
        <p:nvCxnSpPr>
          <p:cNvPr id="8" name="Straight Arrow Connector 7"/>
          <p:cNvCxnSpPr>
            <a:stCxn id="7" idx="3"/>
            <a:endCxn id="5" idx="4"/>
          </p:cNvCxnSpPr>
          <p:nvPr/>
        </p:nvCxnSpPr>
        <p:spPr bwMode="auto">
          <a:xfrm flipV="1">
            <a:off x="1799565" y="5707600"/>
            <a:ext cx="1639744" cy="872219"/>
          </a:xfrm>
          <a:prstGeom prst="straightConnector1">
            <a:avLst/>
          </a:prstGeom>
          <a:solidFill>
            <a:schemeClr val="accent1"/>
          </a:solidFill>
          <a:ln w="28575" cap="flat" cmpd="sng" algn="ctr">
            <a:solidFill>
              <a:srgbClr val="0033CC"/>
            </a:solidFill>
            <a:prstDash val="solid"/>
            <a:round/>
            <a:headEnd type="none" w="med" len="med"/>
            <a:tailEnd type="triangle"/>
          </a:ln>
          <a:effectLst/>
        </p:spPr>
      </p:cxnSp>
      <p:sp>
        <p:nvSpPr>
          <p:cNvPr id="9" name="TextBox 8"/>
          <p:cNvSpPr txBox="1"/>
          <p:nvPr/>
        </p:nvSpPr>
        <p:spPr>
          <a:xfrm>
            <a:off x="2679686" y="6328468"/>
            <a:ext cx="1515864" cy="502702"/>
          </a:xfrm>
          <a:prstGeom prst="rect">
            <a:avLst/>
          </a:prstGeom>
          <a:noFill/>
        </p:spPr>
        <p:txBody>
          <a:bodyPr wrap="none" rIns="0" rtlCol="0">
            <a:spAutoFit/>
          </a:bodyPr>
          <a:lstStyle/>
          <a:p>
            <a:pPr>
              <a:lnSpc>
                <a:spcPts val="1600"/>
              </a:lnSpc>
            </a:pPr>
            <a:r>
              <a:rPr lang="en-US" dirty="0" smtClean="0">
                <a:solidFill>
                  <a:srgbClr val="0033CC"/>
                </a:solidFill>
              </a:rPr>
              <a:t>Higher Rate</a:t>
            </a:r>
            <a:br>
              <a:rPr lang="en-US" dirty="0" smtClean="0">
                <a:solidFill>
                  <a:srgbClr val="0033CC"/>
                </a:solidFill>
              </a:rPr>
            </a:br>
            <a:r>
              <a:rPr lang="en-US" dirty="0" smtClean="0">
                <a:solidFill>
                  <a:srgbClr val="0033CC"/>
                </a:solidFill>
              </a:rPr>
              <a:t>of Admissions</a:t>
            </a:r>
            <a:endParaRPr lang="en-US" dirty="0">
              <a:solidFill>
                <a:srgbClr val="0033CC"/>
              </a:solidFill>
            </a:endParaRPr>
          </a:p>
        </p:txBody>
      </p:sp>
      <p:cxnSp>
        <p:nvCxnSpPr>
          <p:cNvPr id="10" name="Straight Arrow Connector 9"/>
          <p:cNvCxnSpPr>
            <a:stCxn id="9" idx="3"/>
            <a:endCxn id="6" idx="3"/>
          </p:cNvCxnSpPr>
          <p:nvPr/>
        </p:nvCxnSpPr>
        <p:spPr bwMode="auto">
          <a:xfrm flipV="1">
            <a:off x="4195550" y="5675794"/>
            <a:ext cx="2415361" cy="904025"/>
          </a:xfrm>
          <a:prstGeom prst="straightConnector1">
            <a:avLst/>
          </a:prstGeom>
          <a:solidFill>
            <a:schemeClr val="accent1"/>
          </a:solidFill>
          <a:ln w="28575" cap="flat" cmpd="sng" algn="ctr">
            <a:solidFill>
              <a:srgbClr val="0033CC"/>
            </a:solidFill>
            <a:prstDash val="solid"/>
            <a:round/>
            <a:headEnd type="none" w="med" len="med"/>
            <a:tailEnd type="triangle"/>
          </a:ln>
          <a:effectLst/>
        </p:spPr>
      </p:cxnSp>
    </p:spTree>
    <p:extLst>
      <p:ext uri="{BB962C8B-B14F-4D97-AF65-F5344CB8AC3E}">
        <p14:creationId xmlns:p14="http://schemas.microsoft.com/office/powerpoint/2010/main" val="29881232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If Patients Have Different Needs…</a:t>
            </a:r>
            <a:br>
              <a:rPr lang="en-US" dirty="0"/>
            </a:br>
            <a:r>
              <a:rPr lang="en-US" dirty="0" smtClean="0"/>
              <a:t>Risk-Stratify Payments Per Patient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312604"/>
              </p:ext>
            </p:extLst>
          </p:nvPr>
        </p:nvGraphicFramePr>
        <p:xfrm>
          <a:off x="71438" y="1466850"/>
          <a:ext cx="8551322" cy="4770120"/>
        </p:xfrm>
        <a:graphic>
          <a:graphicData uri="http://schemas.openxmlformats.org/drawingml/2006/table">
            <a:tbl>
              <a:tblPr firstRow="1" bandRow="1">
                <a:tableStyleId>{F5AB1C69-6EDB-4FF4-983F-18BD219EF322}</a:tableStyleId>
              </a:tblPr>
              <a:tblGrid>
                <a:gridCol w="247537"/>
                <a:gridCol w="1778228"/>
                <a:gridCol w="798397"/>
                <a:gridCol w="838200"/>
                <a:gridCol w="1295400"/>
                <a:gridCol w="345440"/>
                <a:gridCol w="1168132"/>
                <a:gridCol w="727457"/>
                <a:gridCol w="1352531"/>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rgbClr val="CC9900"/>
                          </a:solidFill>
                        </a:rPr>
                        <a:t>LOWER-NEED</a:t>
                      </a:r>
                      <a:r>
                        <a:rPr lang="en-US" baseline="0" dirty="0" smtClean="0">
                          <a:solidFill>
                            <a:srgbClr val="CC9900"/>
                          </a:solidFill>
                        </a:rPr>
                        <a:t> PATIENTS</a:t>
                      </a:r>
                      <a:endParaRPr lang="en-US" dirty="0">
                        <a:solidFill>
                          <a:srgbClr val="CC99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rgbClr val="FF0000"/>
                          </a:solidFill>
                        </a:rPr>
                        <a:t>HIGHER-NEED</a:t>
                      </a:r>
                      <a:r>
                        <a:rPr lang="en-US" baseline="0" dirty="0" smtClean="0">
                          <a:solidFill>
                            <a:srgbClr val="FF0000"/>
                          </a:solidFill>
                        </a:rPr>
                        <a:t> PATIENTS</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rgbClr val="CC9900"/>
                          </a:solidFill>
                        </a:rPr>
                        <a:t>$/Pt</a:t>
                      </a:r>
                      <a:endParaRPr lang="en-US" b="1" dirty="0">
                        <a:solidFill>
                          <a:srgbClr val="CC99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CC9900"/>
                          </a:solidFill>
                        </a:rPr>
                        <a:t># Pts</a:t>
                      </a:r>
                      <a:endParaRPr lang="en-US" b="1" dirty="0">
                        <a:solidFill>
                          <a:srgbClr val="CC99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CC9900"/>
                          </a:solidFill>
                        </a:rPr>
                        <a:t>Total</a:t>
                      </a:r>
                      <a:r>
                        <a:rPr lang="en-US" b="1" baseline="0" dirty="0" smtClean="0">
                          <a:solidFill>
                            <a:srgbClr val="CC9900"/>
                          </a:solidFill>
                        </a:rPr>
                        <a:t> $</a:t>
                      </a:r>
                      <a:endParaRPr lang="en-US" b="1" dirty="0">
                        <a:solidFill>
                          <a:srgbClr val="CC99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rgbClr val="FF0000"/>
                          </a:solidFill>
                        </a:rPr>
                        <a:t>$/Pt</a:t>
                      </a:r>
                      <a:endParaRPr lang="en-US" b="1" dirty="0">
                        <a:solidFill>
                          <a:srgbClr val="FF00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FF0000"/>
                          </a:solidFill>
                        </a:rPr>
                        <a:t># Pts</a:t>
                      </a:r>
                      <a:endParaRPr lang="en-US" b="1" dirty="0">
                        <a:solidFill>
                          <a:srgbClr val="FF00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rgbClr val="FF0000"/>
                          </a:solidFill>
                        </a:rPr>
                        <a:t>Total $</a:t>
                      </a:r>
                      <a:endParaRPr lang="en-US" b="1" dirty="0">
                        <a:solidFill>
                          <a:srgbClr val="FF0000"/>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$450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250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$112,500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$1350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250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$337,500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$150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250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$37,500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$450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250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$112,500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$20,000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$60,000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9083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250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$170,000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250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$510,000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670">
                <a:tc gridSpan="9">
                  <a:txBody>
                    <a:bodyPr/>
                    <a:lstStyle/>
                    <a:p>
                      <a:pPr>
                        <a:lnSpc>
                          <a:spcPts val="1800"/>
                        </a:lnSpc>
                      </a:pPr>
                      <a:endParaRPr lang="en-US" sz="900" b="1" dirty="0">
                        <a:solidFill>
                          <a:srgbClr val="CC99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13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$500,000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$1,000,000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$3,700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$185,000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$3,700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$370,000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$30,000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$52,500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$715,000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$1,422,500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230">
                <a:tc>
                  <a:txBody>
                    <a:bodyPr/>
                    <a:lstStyle/>
                    <a:p>
                      <a:pPr>
                        <a:lnSpc>
                          <a:spcPts val="1800"/>
                        </a:lnSpc>
                      </a:pPr>
                      <a:endParaRPr lang="en-US" sz="800" dirty="0">
                        <a:solidFill>
                          <a:schemeClr val="tx1"/>
                        </a:solidFill>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solidFill>
                          <a:schemeClr val="tx1"/>
                        </a:solidFill>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CC99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sz="800" dirty="0">
                        <a:solidFill>
                          <a:srgbClr val="FF00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FF00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FF0000"/>
                        </a:solidFill>
                      </a:endParaRPr>
                    </a:p>
                  </a:txBody>
                  <a:tcPr marL="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$3,540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250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CC9900"/>
                          </a:solidFill>
                        </a:rPr>
                        <a:t>$885,000</a:t>
                      </a:r>
                      <a:endParaRPr lang="en-US" dirty="0">
                        <a:solidFill>
                          <a:srgbClr val="CC99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sz="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$7,730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250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$1,932,500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4"/>
          <p:cNvSpPr/>
          <p:nvPr/>
        </p:nvSpPr>
        <p:spPr bwMode="auto">
          <a:xfrm>
            <a:off x="2084966" y="5756968"/>
            <a:ext cx="914400" cy="533400"/>
          </a:xfrm>
          <a:prstGeom prst="ellipse">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5638800" y="5795068"/>
            <a:ext cx="914400" cy="533400"/>
          </a:xfrm>
          <a:prstGeom prst="ellipse">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p:txBody>
      </p:sp>
      <p:sp>
        <p:nvSpPr>
          <p:cNvPr id="7" name="TextBox 6"/>
          <p:cNvSpPr txBox="1"/>
          <p:nvPr/>
        </p:nvSpPr>
        <p:spPr>
          <a:xfrm>
            <a:off x="193964" y="6328468"/>
            <a:ext cx="1695336" cy="502702"/>
          </a:xfrm>
          <a:prstGeom prst="rect">
            <a:avLst/>
          </a:prstGeom>
          <a:noFill/>
        </p:spPr>
        <p:txBody>
          <a:bodyPr wrap="none" rIns="0" rtlCol="0">
            <a:spAutoFit/>
          </a:bodyPr>
          <a:lstStyle/>
          <a:p>
            <a:pPr>
              <a:lnSpc>
                <a:spcPts val="1600"/>
              </a:lnSpc>
            </a:pPr>
            <a:r>
              <a:rPr lang="en-US" dirty="0" smtClean="0">
                <a:solidFill>
                  <a:srgbClr val="0033CC"/>
                </a:solidFill>
              </a:rPr>
              <a:t>Lower Payment</a:t>
            </a:r>
            <a:br>
              <a:rPr lang="en-US" dirty="0" smtClean="0">
                <a:solidFill>
                  <a:srgbClr val="0033CC"/>
                </a:solidFill>
              </a:rPr>
            </a:br>
            <a:r>
              <a:rPr lang="en-US" dirty="0" smtClean="0">
                <a:solidFill>
                  <a:srgbClr val="0033CC"/>
                </a:solidFill>
              </a:rPr>
              <a:t>Per Patient</a:t>
            </a:r>
            <a:endParaRPr lang="en-US" dirty="0">
              <a:solidFill>
                <a:srgbClr val="0033CC"/>
              </a:solidFill>
            </a:endParaRPr>
          </a:p>
        </p:txBody>
      </p:sp>
      <p:cxnSp>
        <p:nvCxnSpPr>
          <p:cNvPr id="8" name="Straight Arrow Connector 7"/>
          <p:cNvCxnSpPr>
            <a:stCxn id="7" idx="3"/>
            <a:endCxn id="5" idx="4"/>
          </p:cNvCxnSpPr>
          <p:nvPr/>
        </p:nvCxnSpPr>
        <p:spPr bwMode="auto">
          <a:xfrm flipV="1">
            <a:off x="1889300" y="6290368"/>
            <a:ext cx="652866" cy="289451"/>
          </a:xfrm>
          <a:prstGeom prst="straightConnector1">
            <a:avLst/>
          </a:prstGeom>
          <a:solidFill>
            <a:schemeClr val="accent1"/>
          </a:solidFill>
          <a:ln w="28575" cap="flat" cmpd="sng" algn="ctr">
            <a:solidFill>
              <a:srgbClr val="0033CC"/>
            </a:solidFill>
            <a:prstDash val="solid"/>
            <a:round/>
            <a:headEnd type="none" w="med" len="med"/>
            <a:tailEnd type="triangle"/>
          </a:ln>
          <a:effectLst/>
        </p:spPr>
      </p:cxnSp>
      <p:sp>
        <p:nvSpPr>
          <p:cNvPr id="9" name="TextBox 8"/>
          <p:cNvSpPr txBox="1"/>
          <p:nvPr/>
        </p:nvSpPr>
        <p:spPr>
          <a:xfrm>
            <a:off x="2564300" y="6328468"/>
            <a:ext cx="1746633" cy="502702"/>
          </a:xfrm>
          <a:prstGeom prst="rect">
            <a:avLst/>
          </a:prstGeom>
          <a:noFill/>
        </p:spPr>
        <p:txBody>
          <a:bodyPr wrap="none" rIns="0" rtlCol="0">
            <a:spAutoFit/>
          </a:bodyPr>
          <a:lstStyle/>
          <a:p>
            <a:pPr>
              <a:lnSpc>
                <a:spcPts val="1600"/>
              </a:lnSpc>
            </a:pPr>
            <a:r>
              <a:rPr lang="en-US" dirty="0" smtClean="0">
                <a:solidFill>
                  <a:srgbClr val="0033CC"/>
                </a:solidFill>
              </a:rPr>
              <a:t>Higher Payment</a:t>
            </a:r>
            <a:br>
              <a:rPr lang="en-US" dirty="0" smtClean="0">
                <a:solidFill>
                  <a:srgbClr val="0033CC"/>
                </a:solidFill>
              </a:rPr>
            </a:br>
            <a:r>
              <a:rPr lang="en-US" dirty="0" smtClean="0">
                <a:solidFill>
                  <a:srgbClr val="0033CC"/>
                </a:solidFill>
              </a:rPr>
              <a:t>Per Patient</a:t>
            </a:r>
            <a:endParaRPr lang="en-US" dirty="0">
              <a:solidFill>
                <a:srgbClr val="0033CC"/>
              </a:solidFill>
            </a:endParaRPr>
          </a:p>
        </p:txBody>
      </p:sp>
      <p:cxnSp>
        <p:nvCxnSpPr>
          <p:cNvPr id="10" name="Straight Arrow Connector 9"/>
          <p:cNvCxnSpPr>
            <a:stCxn id="9" idx="3"/>
            <a:endCxn id="6" idx="3"/>
          </p:cNvCxnSpPr>
          <p:nvPr/>
        </p:nvCxnSpPr>
        <p:spPr bwMode="auto">
          <a:xfrm flipV="1">
            <a:off x="4310933" y="6250353"/>
            <a:ext cx="1461778" cy="329466"/>
          </a:xfrm>
          <a:prstGeom prst="straightConnector1">
            <a:avLst/>
          </a:prstGeom>
          <a:solidFill>
            <a:schemeClr val="accent1"/>
          </a:solidFill>
          <a:ln w="28575" cap="flat" cmpd="sng" algn="ctr">
            <a:solidFill>
              <a:srgbClr val="0033CC"/>
            </a:solidFill>
            <a:prstDash val="solid"/>
            <a:round/>
            <a:headEnd type="none" w="med" len="med"/>
            <a:tailEnd type="triangle"/>
          </a:ln>
          <a:effectLst/>
        </p:spPr>
      </p:cxnSp>
    </p:spTree>
    <p:extLst>
      <p:ext uri="{BB962C8B-B14F-4D97-AF65-F5344CB8AC3E}">
        <p14:creationId xmlns:p14="http://schemas.microsoft.com/office/powerpoint/2010/main" val="36449963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Protections For Providers Against</a:t>
            </a:r>
            <a:br>
              <a:rPr lang="en-US" dirty="0" smtClean="0"/>
            </a:br>
            <a:r>
              <a:rPr lang="en-US" dirty="0" smtClean="0"/>
              <a:t>Taking Inappropriate Risk</a:t>
            </a:r>
            <a:endParaRPr lang="en-US" dirty="0"/>
          </a:p>
        </p:txBody>
      </p:sp>
      <p:sp>
        <p:nvSpPr>
          <p:cNvPr id="3" name="Content Placeholder 2"/>
          <p:cNvSpPr>
            <a:spLocks noGrp="1"/>
          </p:cNvSpPr>
          <p:nvPr>
            <p:ph idx="1"/>
          </p:nvPr>
        </p:nvSpPr>
        <p:spPr>
          <a:xfrm>
            <a:off x="71438" y="1447800"/>
            <a:ext cx="8983662" cy="4983163"/>
          </a:xfrm>
        </p:spPr>
        <p:txBody>
          <a:bodyPr/>
          <a:lstStyle/>
          <a:p>
            <a:pPr lvl="0">
              <a:lnSpc>
                <a:spcPts val="1600"/>
              </a:lnSpc>
              <a:spcBef>
                <a:spcPts val="1200"/>
              </a:spcBef>
            </a:pPr>
            <a:r>
              <a:rPr lang="en-US" sz="1800" b="1" dirty="0" smtClean="0"/>
              <a:t>Risk Stratification:</a:t>
            </a:r>
            <a:r>
              <a:rPr lang="en-US" sz="1800" dirty="0" smtClean="0"/>
              <a:t>  </a:t>
            </a:r>
            <a:r>
              <a:rPr lang="en-US" sz="1800" dirty="0"/>
              <a:t>The payment </a:t>
            </a:r>
            <a:r>
              <a:rPr lang="en-US" sz="1800" dirty="0" smtClean="0"/>
              <a:t>rates would vary based </a:t>
            </a:r>
            <a:r>
              <a:rPr lang="en-US" sz="1800" dirty="0"/>
              <a:t>on objective characteristics of the patient and treatment that would be expected to result in the need for more services or increase the risk of complications.</a:t>
            </a:r>
          </a:p>
          <a:p>
            <a:pPr lvl="0">
              <a:lnSpc>
                <a:spcPts val="1600"/>
              </a:lnSpc>
              <a:spcBef>
                <a:spcPts val="1200"/>
              </a:spcBef>
            </a:pPr>
            <a:r>
              <a:rPr lang="en-US" sz="1800" b="1" dirty="0"/>
              <a:t>Outlier Payment or Individual Stop Loss </a:t>
            </a:r>
            <a:r>
              <a:rPr lang="en-US" sz="1800" b="1" dirty="0" smtClean="0"/>
              <a:t>Insurance:</a:t>
            </a:r>
            <a:r>
              <a:rPr lang="en-US" sz="1800" dirty="0" smtClean="0"/>
              <a:t>  </a:t>
            </a:r>
            <a:r>
              <a:rPr lang="en-US" sz="1800" dirty="0"/>
              <a:t>The payment </a:t>
            </a:r>
            <a:r>
              <a:rPr lang="en-US" sz="1800" dirty="0" smtClean="0"/>
              <a:t>would </a:t>
            </a:r>
            <a:r>
              <a:rPr lang="en-US" sz="1800" dirty="0"/>
              <a:t>be increased if spending on an individual patient exceeds a pre-defined threshold.  An alternative would be for the </a:t>
            </a:r>
            <a:r>
              <a:rPr lang="en-US" sz="1800" dirty="0" smtClean="0"/>
              <a:t>provider to </a:t>
            </a:r>
            <a:r>
              <a:rPr lang="en-US" sz="1800" dirty="0"/>
              <a:t>purchase individual stop loss insurance (sometimes referred to as reinsurance) and include the cost of the insurance in the payment bundle.</a:t>
            </a:r>
          </a:p>
          <a:p>
            <a:pPr lvl="0">
              <a:lnSpc>
                <a:spcPts val="1600"/>
              </a:lnSpc>
              <a:spcBef>
                <a:spcPts val="1200"/>
              </a:spcBef>
            </a:pPr>
            <a:r>
              <a:rPr lang="en-US" sz="1800" b="1" dirty="0"/>
              <a:t>Risk Corridors or Aggregate Stop Loss </a:t>
            </a:r>
            <a:r>
              <a:rPr lang="en-US" sz="1800" b="1" dirty="0" smtClean="0"/>
              <a:t>Insurance:</a:t>
            </a:r>
            <a:r>
              <a:rPr lang="en-US" sz="1800" dirty="0" smtClean="0"/>
              <a:t>  </a:t>
            </a:r>
            <a:r>
              <a:rPr lang="en-US" sz="1800" dirty="0"/>
              <a:t>The payment </a:t>
            </a:r>
            <a:r>
              <a:rPr lang="en-US" sz="1800" dirty="0" smtClean="0"/>
              <a:t>would </a:t>
            </a:r>
            <a:r>
              <a:rPr lang="en-US" sz="1800" dirty="0"/>
              <a:t>be increased if spending on all patients exceeds a pre-defined percentage above the payments.  An alternative would be for the </a:t>
            </a:r>
            <a:r>
              <a:rPr lang="en-US" sz="1800" dirty="0" smtClean="0"/>
              <a:t>provider to </a:t>
            </a:r>
            <a:r>
              <a:rPr lang="en-US" sz="1800" dirty="0"/>
              <a:t>purchase aggregate stop loss insurance and include the cost of the insurance in the payment bundle.</a:t>
            </a:r>
          </a:p>
          <a:p>
            <a:pPr lvl="0">
              <a:lnSpc>
                <a:spcPts val="1600"/>
              </a:lnSpc>
              <a:spcBef>
                <a:spcPts val="1200"/>
              </a:spcBef>
            </a:pPr>
            <a:r>
              <a:rPr lang="en-US" sz="1800" b="1" dirty="0"/>
              <a:t>Adjustment for External Price </a:t>
            </a:r>
            <a:r>
              <a:rPr lang="en-US" sz="1800" b="1" dirty="0" smtClean="0"/>
              <a:t>Changes:</a:t>
            </a:r>
            <a:r>
              <a:rPr lang="en-US" sz="1800" dirty="0" smtClean="0"/>
              <a:t>  </a:t>
            </a:r>
            <a:r>
              <a:rPr lang="en-US" sz="1800" dirty="0"/>
              <a:t>The payment </a:t>
            </a:r>
            <a:r>
              <a:rPr lang="en-US" sz="1800" dirty="0" smtClean="0"/>
              <a:t>would </a:t>
            </a:r>
            <a:r>
              <a:rPr lang="en-US" sz="1800" dirty="0"/>
              <a:t>be adjusted for changes in the prices of </a:t>
            </a:r>
            <a:r>
              <a:rPr lang="en-US" sz="1800" dirty="0" smtClean="0"/>
              <a:t>drugs or services from other providers that </a:t>
            </a:r>
            <a:r>
              <a:rPr lang="en-US" sz="1800" dirty="0"/>
              <a:t>are beyond the control of the </a:t>
            </a:r>
            <a:r>
              <a:rPr lang="en-US" sz="1800" dirty="0" smtClean="0"/>
              <a:t>provider accepting the payment.</a:t>
            </a:r>
            <a:endParaRPr lang="en-US" sz="1800" dirty="0"/>
          </a:p>
          <a:p>
            <a:pPr lvl="0">
              <a:lnSpc>
                <a:spcPts val="1600"/>
              </a:lnSpc>
              <a:spcBef>
                <a:spcPts val="1200"/>
              </a:spcBef>
            </a:pPr>
            <a:r>
              <a:rPr lang="en-US" sz="1800" b="1" dirty="0" smtClean="0"/>
              <a:t>Excluded Services:</a:t>
            </a:r>
            <a:r>
              <a:rPr lang="en-US" sz="1800" dirty="0" smtClean="0"/>
              <a:t>  Services the provider does not deliver, or order, or otherwise have the ability to influence would not be included as part of accountability measures in the payment system.</a:t>
            </a:r>
            <a:endParaRPr lang="en-US" sz="1800" dirty="0"/>
          </a:p>
          <a:p>
            <a:endParaRPr lang="en-US" dirty="0"/>
          </a:p>
        </p:txBody>
      </p:sp>
    </p:spTree>
    <p:extLst>
      <p:ext uri="{BB962C8B-B14F-4D97-AF65-F5344CB8AC3E}">
        <p14:creationId xmlns:p14="http://schemas.microsoft.com/office/powerpoint/2010/main" val="14964691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Savings from Shifting to Lower Cost Procedures and Settings</a:t>
            </a:r>
            <a:endParaRPr lang="en-US" dirty="0"/>
          </a:p>
        </p:txBody>
      </p:sp>
      <p:sp>
        <p:nvSpPr>
          <p:cNvPr id="3" name="Content Placeholder 2"/>
          <p:cNvSpPr>
            <a:spLocks noGrp="1"/>
          </p:cNvSpPr>
          <p:nvPr>
            <p:ph idx="1"/>
          </p:nvPr>
        </p:nvSpPr>
        <p:spPr>
          <a:xfrm>
            <a:off x="71438" y="1450430"/>
            <a:ext cx="8983662" cy="4980535"/>
          </a:xfrm>
        </p:spPr>
        <p:txBody>
          <a:bodyPr/>
          <a:lstStyle/>
          <a:p>
            <a:r>
              <a:rPr lang="en-US" dirty="0" smtClean="0"/>
              <a:t>Maternity Care</a:t>
            </a:r>
          </a:p>
          <a:p>
            <a:pPr lvl="1">
              <a:spcBef>
                <a:spcPts val="300"/>
              </a:spcBef>
            </a:pPr>
            <a:r>
              <a:rPr lang="en-US" dirty="0" smtClean="0"/>
              <a:t>Vaginal delivery instead of C-Section</a:t>
            </a:r>
          </a:p>
          <a:p>
            <a:pPr lvl="1">
              <a:spcBef>
                <a:spcPts val="300"/>
              </a:spcBef>
            </a:pPr>
            <a:r>
              <a:rPr lang="en-US" dirty="0" smtClean="0"/>
              <a:t>Term delivery instead of early elective delivery</a:t>
            </a:r>
          </a:p>
          <a:p>
            <a:pPr lvl="1">
              <a:spcBef>
                <a:spcPts val="300"/>
              </a:spcBef>
            </a:pPr>
            <a:r>
              <a:rPr lang="en-US" dirty="0" smtClean="0"/>
              <a:t>Delivery in birth center instead of hospital</a:t>
            </a:r>
          </a:p>
          <a:p>
            <a:pPr>
              <a:spcBef>
                <a:spcPts val="1200"/>
              </a:spcBef>
            </a:pPr>
            <a:r>
              <a:rPr lang="en-US" dirty="0" smtClean="0"/>
              <a:t>Back/Joint Pain</a:t>
            </a:r>
          </a:p>
          <a:p>
            <a:pPr lvl="1">
              <a:spcBef>
                <a:spcPts val="300"/>
              </a:spcBef>
            </a:pPr>
            <a:r>
              <a:rPr lang="en-US" dirty="0" smtClean="0"/>
              <a:t>Physical therapy instead of surgery</a:t>
            </a:r>
          </a:p>
          <a:p>
            <a:pPr>
              <a:spcBef>
                <a:spcPts val="1200"/>
              </a:spcBef>
            </a:pPr>
            <a:r>
              <a:rPr lang="en-US" dirty="0" smtClean="0"/>
              <a:t>Chest Pain</a:t>
            </a:r>
          </a:p>
          <a:p>
            <a:pPr lvl="1">
              <a:spcBef>
                <a:spcPts val="300"/>
              </a:spcBef>
            </a:pPr>
            <a:r>
              <a:rPr lang="en-US" dirty="0" smtClean="0"/>
              <a:t>History and exam before imaging</a:t>
            </a:r>
          </a:p>
          <a:p>
            <a:pPr lvl="1">
              <a:spcBef>
                <a:spcPts val="300"/>
              </a:spcBef>
            </a:pPr>
            <a:r>
              <a:rPr lang="en-US" dirty="0" smtClean="0"/>
              <a:t>Lower cost imaging</a:t>
            </a:r>
          </a:p>
          <a:p>
            <a:pPr lvl="1">
              <a:spcBef>
                <a:spcPts val="300"/>
              </a:spcBef>
            </a:pPr>
            <a:r>
              <a:rPr lang="en-US" dirty="0" smtClean="0"/>
              <a:t>Non-invasive imaging instead of invasive imaging</a:t>
            </a:r>
          </a:p>
          <a:p>
            <a:pPr lvl="1">
              <a:spcBef>
                <a:spcPts val="300"/>
              </a:spcBef>
            </a:pPr>
            <a:r>
              <a:rPr lang="en-US" dirty="0" smtClean="0"/>
              <a:t>Medical management instead of invasive treatment</a:t>
            </a:r>
          </a:p>
        </p:txBody>
      </p:sp>
    </p:spTree>
    <p:extLst>
      <p:ext uri="{BB962C8B-B14F-4D97-AF65-F5344CB8AC3E}">
        <p14:creationId xmlns:p14="http://schemas.microsoft.com/office/powerpoint/2010/main" val="36924571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a:t>Example: Reducing Avoidable Surgeries for Knee Osteoarthritis</a:t>
            </a:r>
            <a:endParaRPr lang="en-US" dirty="0" smtClean="0">
              <a:solidFill>
                <a:srgbClr val="FF0000"/>
              </a:solidFill>
            </a:endParaRPr>
          </a:p>
        </p:txBody>
      </p:sp>
      <p:graphicFrame>
        <p:nvGraphicFramePr>
          <p:cNvPr id="4" name="Content Placeholder 3"/>
          <p:cNvGraphicFramePr>
            <a:graphicFrameLocks noGrp="1"/>
          </p:cNvGraphicFramePr>
          <p:nvPr>
            <p:ph idx="1"/>
            <p:extLst/>
          </p:nvPr>
        </p:nvGraphicFramePr>
        <p:xfrm>
          <a:off x="71438" y="1466850"/>
          <a:ext cx="4805362" cy="402336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Surgeries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rgbClr val="0033CC"/>
                          </a:solidFill>
                        </a:rPr>
                        <a:t>Total Pmt/Cost</a:t>
                      </a:r>
                      <a:endParaRPr lang="en-US" b="1" dirty="0">
                        <a:solidFill>
                          <a:srgbClr val="0033CC"/>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33CC"/>
                          </a:solidFill>
                        </a:rPr>
                        <a:t>100</a:t>
                      </a:r>
                      <a:endParaRPr lang="en-US" dirty="0">
                        <a:solidFill>
                          <a:srgbClr val="0033CC"/>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33CC"/>
                          </a:solidFill>
                        </a:rPr>
                        <a:t>$1,096,000</a:t>
                      </a:r>
                      <a:endParaRPr lang="en-US" dirty="0">
                        <a:solidFill>
                          <a:srgbClr val="0033CC"/>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861731" y="1524000"/>
            <a:ext cx="3202893" cy="3157275"/>
          </a:xfrm>
          <a:prstGeom prst="rect">
            <a:avLst/>
          </a:prstGeom>
          <a:noFill/>
        </p:spPr>
        <p:txBody>
          <a:bodyPr wrap="square">
            <a:spAutoFit/>
          </a:bodyPr>
          <a:lstStyle/>
          <a:p>
            <a:pPr>
              <a:lnSpc>
                <a:spcPts val="2300"/>
              </a:lnSpc>
              <a:defRPr/>
            </a:pPr>
            <a:r>
              <a:rPr lang="en-US" sz="2400" b="1" dirty="0" smtClean="0">
                <a:solidFill>
                  <a:srgbClr val="0000FF"/>
                </a:solidFill>
                <a:latin typeface="Arial" charset="0"/>
                <a:cs typeface="Arial" charset="0"/>
              </a:rPr>
              <a:t>Treatment of</a:t>
            </a:r>
            <a:br>
              <a:rPr lang="en-US" sz="2400" b="1" dirty="0" smtClean="0">
                <a:solidFill>
                  <a:srgbClr val="0000FF"/>
                </a:solidFill>
                <a:latin typeface="Arial" charset="0"/>
                <a:cs typeface="Arial" charset="0"/>
              </a:rPr>
            </a:br>
            <a:r>
              <a:rPr lang="en-US" sz="2400" b="1" dirty="0" smtClean="0">
                <a:solidFill>
                  <a:srgbClr val="0000FF"/>
                </a:solidFill>
                <a:latin typeface="Arial" charset="0"/>
                <a:cs typeface="Arial" charset="0"/>
              </a:rPr>
              <a:t>Knee</a:t>
            </a:r>
            <a:br>
              <a:rPr lang="en-US" sz="2400" b="1" dirty="0" smtClean="0">
                <a:solidFill>
                  <a:srgbClr val="0000FF"/>
                </a:solidFill>
                <a:latin typeface="Arial" charset="0"/>
                <a:cs typeface="Arial" charset="0"/>
              </a:rPr>
            </a:br>
            <a:r>
              <a:rPr lang="en-US" sz="2400" b="1" dirty="0" smtClean="0">
                <a:solidFill>
                  <a:srgbClr val="0000FF"/>
                </a:solidFill>
                <a:latin typeface="Arial" charset="0"/>
                <a:cs typeface="Arial" charset="0"/>
              </a:rPr>
              <a:t>Osteoarthritis</a:t>
            </a:r>
            <a:endParaRPr lang="en-US" sz="2400" b="1" dirty="0">
              <a:solidFill>
                <a:srgbClr val="0000FF"/>
              </a:solidFill>
              <a:latin typeface="Arial" charset="0"/>
              <a:cs typeface="Arial" charset="0"/>
            </a:endParaRPr>
          </a:p>
          <a:p>
            <a:pPr marL="223838" indent="-223838" algn="l">
              <a:lnSpc>
                <a:spcPts val="1900"/>
              </a:lnSpc>
              <a:spcBef>
                <a:spcPts val="600"/>
              </a:spcBef>
              <a:buFont typeface="Arial" pitchFamily="34" charset="0"/>
              <a:buChar char="•"/>
              <a:defRPr/>
            </a:pPr>
            <a:r>
              <a:rPr lang="en-US" sz="2000" dirty="0" smtClean="0">
                <a:latin typeface="Arial" charset="0"/>
                <a:cs typeface="Arial" charset="0"/>
              </a:rPr>
              <a:t>100 patients with knee</a:t>
            </a:r>
            <a:br>
              <a:rPr lang="en-US" sz="2000" dirty="0" smtClean="0">
                <a:latin typeface="Arial" charset="0"/>
                <a:cs typeface="Arial" charset="0"/>
              </a:rPr>
            </a:br>
            <a:r>
              <a:rPr lang="en-US" sz="2000" dirty="0" smtClean="0">
                <a:latin typeface="Arial" charset="0"/>
                <a:cs typeface="Arial" charset="0"/>
              </a:rPr>
              <a:t>pain visit PCP for</a:t>
            </a:r>
            <a:br>
              <a:rPr lang="en-US" sz="2000" dirty="0" smtClean="0">
                <a:latin typeface="Arial" charset="0"/>
                <a:cs typeface="Arial" charset="0"/>
              </a:rPr>
            </a:br>
            <a:r>
              <a:rPr lang="en-US" sz="2000" dirty="0" smtClean="0">
                <a:latin typeface="Arial" charset="0"/>
                <a:cs typeface="Arial" charset="0"/>
              </a:rPr>
              <a:t>evaluation</a:t>
            </a:r>
          </a:p>
          <a:p>
            <a:pPr marL="223838" indent="-223838" algn="l">
              <a:lnSpc>
                <a:spcPts val="1900"/>
              </a:lnSpc>
              <a:spcBef>
                <a:spcPts val="600"/>
              </a:spcBef>
              <a:buFont typeface="Arial" pitchFamily="34" charset="0"/>
              <a:buChar char="•"/>
              <a:defRPr/>
            </a:pPr>
            <a:r>
              <a:rPr lang="en-US" sz="2000" dirty="0" smtClean="0">
                <a:latin typeface="Arial" charset="0"/>
                <a:cs typeface="Arial" charset="0"/>
              </a:rPr>
              <a:t>Physical therapy used</a:t>
            </a:r>
            <a:br>
              <a:rPr lang="en-US" sz="2000" dirty="0" smtClean="0">
                <a:latin typeface="Arial" charset="0"/>
                <a:cs typeface="Arial" charset="0"/>
              </a:rPr>
            </a:br>
            <a:r>
              <a:rPr lang="en-US" sz="2000" dirty="0" smtClean="0">
                <a:latin typeface="Arial" charset="0"/>
                <a:cs typeface="Arial" charset="0"/>
              </a:rPr>
              <a:t>by 20% of patients</a:t>
            </a:r>
          </a:p>
          <a:p>
            <a:pPr marL="223838" indent="-223838" algn="l">
              <a:lnSpc>
                <a:spcPts val="1900"/>
              </a:lnSpc>
              <a:spcBef>
                <a:spcPts val="600"/>
              </a:spcBef>
              <a:buFont typeface="Arial" pitchFamily="34" charset="0"/>
              <a:buChar char="•"/>
              <a:defRPr/>
            </a:pPr>
            <a:r>
              <a:rPr lang="en-US" sz="2000" dirty="0" smtClean="0">
                <a:latin typeface="Arial" charset="0"/>
                <a:cs typeface="Arial" charset="0"/>
              </a:rPr>
              <a:t>Surgery performed</a:t>
            </a:r>
            <a:r>
              <a:rPr lang="en-US" sz="2000" dirty="0">
                <a:latin typeface="Arial" charset="0"/>
                <a:cs typeface="Arial" charset="0"/>
              </a:rPr>
              <a:t/>
            </a:r>
            <a:br>
              <a:rPr lang="en-US" sz="2000" dirty="0">
                <a:latin typeface="Arial" charset="0"/>
                <a:cs typeface="Arial" charset="0"/>
              </a:rPr>
            </a:br>
            <a:r>
              <a:rPr lang="en-US" sz="2000" dirty="0">
                <a:latin typeface="Arial" charset="0"/>
                <a:cs typeface="Arial" charset="0"/>
              </a:rPr>
              <a:t>procedure on </a:t>
            </a:r>
            <a:r>
              <a:rPr lang="en-US" sz="2000" dirty="0" smtClean="0">
                <a:latin typeface="Arial" charset="0"/>
                <a:cs typeface="Arial" charset="0"/>
              </a:rPr>
              <a:t>80% </a:t>
            </a:r>
            <a:r>
              <a:rPr lang="en-US" sz="2000" dirty="0">
                <a:latin typeface="Arial" charset="0"/>
                <a:cs typeface="Arial" charset="0"/>
              </a:rPr>
              <a:t>of</a:t>
            </a:r>
            <a:br>
              <a:rPr lang="en-US" sz="2000" dirty="0">
                <a:latin typeface="Arial" charset="0"/>
                <a:cs typeface="Arial" charset="0"/>
              </a:rPr>
            </a:br>
            <a:r>
              <a:rPr lang="en-US" sz="2000" dirty="0">
                <a:latin typeface="Arial" charset="0"/>
                <a:cs typeface="Arial" charset="0"/>
              </a:rPr>
              <a:t>evaluated </a:t>
            </a:r>
            <a:r>
              <a:rPr lang="en-US" sz="2000" dirty="0" smtClean="0">
                <a:latin typeface="Arial" charset="0"/>
                <a:cs typeface="Arial" charset="0"/>
              </a:rPr>
              <a:t>patients</a:t>
            </a:r>
          </a:p>
        </p:txBody>
      </p:sp>
    </p:spTree>
    <p:extLst>
      <p:ext uri="{BB962C8B-B14F-4D97-AF65-F5344CB8AC3E}">
        <p14:creationId xmlns:p14="http://schemas.microsoft.com/office/powerpoint/2010/main" val="13035486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a:t>Example: Reducing Avoidable Surgeries for Knee Osteoarthritis</a:t>
            </a:r>
            <a:endParaRPr lang="en-US" dirty="0" smtClean="0">
              <a:solidFill>
                <a:srgbClr val="FF0000"/>
              </a:solidFill>
            </a:endParaRPr>
          </a:p>
        </p:txBody>
      </p:sp>
      <p:graphicFrame>
        <p:nvGraphicFramePr>
          <p:cNvPr id="4" name="Content Placeholder 3"/>
          <p:cNvGraphicFramePr>
            <a:graphicFrameLocks noGrp="1"/>
          </p:cNvGraphicFramePr>
          <p:nvPr>
            <p:ph idx="1"/>
            <p:extLst/>
          </p:nvPr>
        </p:nvGraphicFramePr>
        <p:xfrm>
          <a:off x="71438" y="1466850"/>
          <a:ext cx="4805362" cy="402336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00FF"/>
                          </a:solidFill>
                        </a:rPr>
                        <a:t>80</a:t>
                      </a:r>
                      <a:endParaRPr lang="en-US" dirty="0">
                        <a:solidFill>
                          <a:srgbClr val="0000FF"/>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Surgeries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00FF"/>
                          </a:solidFill>
                        </a:rPr>
                        <a:t>80</a:t>
                      </a:r>
                      <a:endParaRPr lang="en-US" dirty="0">
                        <a:solidFill>
                          <a:srgbClr val="0000FF"/>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867399" y="1524000"/>
            <a:ext cx="3197225" cy="3965188"/>
          </a:xfrm>
          <a:prstGeom prst="rect">
            <a:avLst/>
          </a:prstGeom>
          <a:noFill/>
        </p:spPr>
        <p:txBody>
          <a:bodyPr wrap="square">
            <a:spAutoFit/>
          </a:bodyPr>
          <a:lstStyle/>
          <a:p>
            <a:pPr>
              <a:lnSpc>
                <a:spcPts val="2300"/>
              </a:lnSpc>
              <a:defRPr/>
            </a:pPr>
            <a:r>
              <a:rPr lang="en-US" sz="2400" b="1" dirty="0" smtClean="0">
                <a:solidFill>
                  <a:srgbClr val="0000FF"/>
                </a:solidFill>
                <a:latin typeface="Arial" charset="0"/>
                <a:cs typeface="Arial" charset="0"/>
              </a:rPr>
              <a:t>Treatment of</a:t>
            </a:r>
            <a:br>
              <a:rPr lang="en-US" sz="2400" b="1" dirty="0" smtClean="0">
                <a:solidFill>
                  <a:srgbClr val="0000FF"/>
                </a:solidFill>
                <a:latin typeface="Arial" charset="0"/>
                <a:cs typeface="Arial" charset="0"/>
              </a:rPr>
            </a:br>
            <a:r>
              <a:rPr lang="en-US" sz="2400" b="1" dirty="0" smtClean="0">
                <a:solidFill>
                  <a:srgbClr val="0000FF"/>
                </a:solidFill>
                <a:latin typeface="Arial" charset="0"/>
                <a:cs typeface="Arial" charset="0"/>
              </a:rPr>
              <a:t>Knee</a:t>
            </a:r>
            <a:br>
              <a:rPr lang="en-US" sz="2400" b="1" dirty="0" smtClean="0">
                <a:solidFill>
                  <a:srgbClr val="0000FF"/>
                </a:solidFill>
                <a:latin typeface="Arial" charset="0"/>
                <a:cs typeface="Arial" charset="0"/>
              </a:rPr>
            </a:br>
            <a:r>
              <a:rPr lang="en-US" sz="2400" b="1" dirty="0" smtClean="0">
                <a:solidFill>
                  <a:srgbClr val="0000FF"/>
                </a:solidFill>
                <a:latin typeface="Arial" charset="0"/>
                <a:cs typeface="Arial" charset="0"/>
              </a:rPr>
              <a:t>Osteoarthritis</a:t>
            </a:r>
            <a:endParaRPr lang="en-US" sz="2400" b="1" dirty="0">
              <a:solidFill>
                <a:srgbClr val="0000FF"/>
              </a:solidFill>
              <a:latin typeface="Arial" charset="0"/>
              <a:cs typeface="Arial" charset="0"/>
            </a:endParaRPr>
          </a:p>
          <a:p>
            <a:pPr marL="223838" indent="-223838" algn="l">
              <a:lnSpc>
                <a:spcPts val="1900"/>
              </a:lnSpc>
              <a:spcBef>
                <a:spcPts val="600"/>
              </a:spcBef>
              <a:buFont typeface="Arial" pitchFamily="34" charset="0"/>
              <a:buChar char="•"/>
              <a:defRPr/>
            </a:pPr>
            <a:r>
              <a:rPr lang="en-US" sz="2000" dirty="0" smtClean="0">
                <a:latin typeface="Arial" charset="0"/>
                <a:cs typeface="Arial" charset="0"/>
              </a:rPr>
              <a:t>100 patients with knee</a:t>
            </a:r>
            <a:br>
              <a:rPr lang="en-US" sz="2000" dirty="0" smtClean="0">
                <a:latin typeface="Arial" charset="0"/>
                <a:cs typeface="Arial" charset="0"/>
              </a:rPr>
            </a:br>
            <a:r>
              <a:rPr lang="en-US" sz="2000" dirty="0" smtClean="0">
                <a:latin typeface="Arial" charset="0"/>
                <a:cs typeface="Arial" charset="0"/>
              </a:rPr>
              <a:t>pain visit PCP for</a:t>
            </a:r>
            <a:br>
              <a:rPr lang="en-US" sz="2000" dirty="0" smtClean="0">
                <a:latin typeface="Arial" charset="0"/>
                <a:cs typeface="Arial" charset="0"/>
              </a:rPr>
            </a:br>
            <a:r>
              <a:rPr lang="en-US" sz="2000" dirty="0" smtClean="0">
                <a:latin typeface="Arial" charset="0"/>
                <a:cs typeface="Arial" charset="0"/>
              </a:rPr>
              <a:t>evaluation</a:t>
            </a:r>
          </a:p>
          <a:p>
            <a:pPr marL="223838" indent="-223838" algn="l">
              <a:lnSpc>
                <a:spcPts val="1900"/>
              </a:lnSpc>
              <a:spcBef>
                <a:spcPts val="600"/>
              </a:spcBef>
              <a:buFont typeface="Arial" pitchFamily="34" charset="0"/>
              <a:buChar char="•"/>
              <a:defRPr/>
            </a:pPr>
            <a:r>
              <a:rPr lang="en-US" sz="2000" dirty="0" smtClean="0">
                <a:latin typeface="Arial" charset="0"/>
                <a:cs typeface="Arial" charset="0"/>
              </a:rPr>
              <a:t>Physical therapy used</a:t>
            </a:r>
            <a:br>
              <a:rPr lang="en-US" sz="2000" dirty="0" smtClean="0">
                <a:latin typeface="Arial" charset="0"/>
                <a:cs typeface="Arial" charset="0"/>
              </a:rPr>
            </a:br>
            <a:r>
              <a:rPr lang="en-US" sz="2000" dirty="0" smtClean="0">
                <a:latin typeface="Arial" charset="0"/>
                <a:cs typeface="Arial" charset="0"/>
              </a:rPr>
              <a:t>by 20% of patients</a:t>
            </a:r>
          </a:p>
          <a:p>
            <a:pPr marL="223838" indent="-223838" algn="l">
              <a:lnSpc>
                <a:spcPts val="1900"/>
              </a:lnSpc>
              <a:spcBef>
                <a:spcPts val="600"/>
              </a:spcBef>
              <a:buFont typeface="Arial" pitchFamily="34" charset="0"/>
              <a:buChar char="•"/>
              <a:defRPr/>
            </a:pPr>
            <a:r>
              <a:rPr lang="en-US" sz="2000" dirty="0" smtClean="0">
                <a:latin typeface="Arial" charset="0"/>
                <a:cs typeface="Arial" charset="0"/>
              </a:rPr>
              <a:t>Surgery performed</a:t>
            </a:r>
            <a:r>
              <a:rPr lang="en-US" sz="2000" dirty="0">
                <a:latin typeface="Arial" charset="0"/>
                <a:cs typeface="Arial" charset="0"/>
              </a:rPr>
              <a:t/>
            </a:r>
            <a:br>
              <a:rPr lang="en-US" sz="2000" dirty="0">
                <a:latin typeface="Arial" charset="0"/>
                <a:cs typeface="Arial" charset="0"/>
              </a:rPr>
            </a:br>
            <a:r>
              <a:rPr lang="en-US" sz="2000" dirty="0">
                <a:latin typeface="Arial" charset="0"/>
                <a:cs typeface="Arial" charset="0"/>
              </a:rPr>
              <a:t>procedure on </a:t>
            </a:r>
            <a:r>
              <a:rPr lang="en-US" sz="2000" dirty="0" smtClean="0">
                <a:latin typeface="Arial" charset="0"/>
                <a:cs typeface="Arial" charset="0"/>
              </a:rPr>
              <a:t>80% </a:t>
            </a:r>
            <a:r>
              <a:rPr lang="en-US" sz="2000" dirty="0">
                <a:latin typeface="Arial" charset="0"/>
                <a:cs typeface="Arial" charset="0"/>
              </a:rPr>
              <a:t>of</a:t>
            </a:r>
            <a:br>
              <a:rPr lang="en-US" sz="2000" dirty="0">
                <a:latin typeface="Arial" charset="0"/>
                <a:cs typeface="Arial" charset="0"/>
              </a:rPr>
            </a:br>
            <a:r>
              <a:rPr lang="en-US" sz="2000" dirty="0">
                <a:latin typeface="Arial" charset="0"/>
                <a:cs typeface="Arial" charset="0"/>
              </a:rPr>
              <a:t>evaluated </a:t>
            </a:r>
            <a:r>
              <a:rPr lang="en-US" sz="2000" dirty="0" smtClean="0">
                <a:latin typeface="Arial" charset="0"/>
                <a:cs typeface="Arial" charset="0"/>
              </a:rPr>
              <a:t>patients</a:t>
            </a:r>
          </a:p>
          <a:p>
            <a:pPr marL="223838" indent="-223838" algn="l">
              <a:lnSpc>
                <a:spcPts val="1900"/>
              </a:lnSpc>
              <a:spcBef>
                <a:spcPts val="600"/>
              </a:spcBef>
              <a:buFont typeface="Arial" pitchFamily="34" charset="0"/>
              <a:buChar char="•"/>
              <a:defRPr/>
            </a:pPr>
            <a:r>
              <a:rPr lang="en-US" sz="2000" dirty="0" smtClean="0">
                <a:solidFill>
                  <a:srgbClr val="0000FF"/>
                </a:solidFill>
                <a:latin typeface="Arial" charset="0"/>
                <a:cs typeface="Arial" charset="0"/>
              </a:rPr>
              <a:t>25% </a:t>
            </a:r>
            <a:r>
              <a:rPr lang="en-US" sz="2000" dirty="0">
                <a:solidFill>
                  <a:srgbClr val="0000FF"/>
                </a:solidFill>
                <a:latin typeface="Arial" charset="0"/>
                <a:cs typeface="Arial" charset="0"/>
              </a:rPr>
              <a:t>of </a:t>
            </a:r>
            <a:r>
              <a:rPr lang="en-US" sz="2000" dirty="0" smtClean="0">
                <a:solidFill>
                  <a:srgbClr val="0000FF"/>
                </a:solidFill>
                <a:latin typeface="Arial" charset="0"/>
                <a:cs typeface="Arial" charset="0"/>
              </a:rPr>
              <a:t>surgeries</a:t>
            </a:r>
            <a:br>
              <a:rPr lang="en-US" sz="2000" dirty="0" smtClean="0">
                <a:solidFill>
                  <a:srgbClr val="0000FF"/>
                </a:solidFill>
                <a:latin typeface="Arial" charset="0"/>
                <a:cs typeface="Arial" charset="0"/>
              </a:rPr>
            </a:br>
            <a:r>
              <a:rPr lang="en-US" sz="2000" dirty="0" smtClean="0">
                <a:solidFill>
                  <a:srgbClr val="0000FF"/>
                </a:solidFill>
                <a:latin typeface="Arial" charset="0"/>
                <a:cs typeface="Arial" charset="0"/>
              </a:rPr>
              <a:t>avoidable with better</a:t>
            </a:r>
            <a:br>
              <a:rPr lang="en-US" sz="2000" dirty="0" smtClean="0">
                <a:solidFill>
                  <a:srgbClr val="0000FF"/>
                </a:solidFill>
                <a:latin typeface="Arial" charset="0"/>
                <a:cs typeface="Arial" charset="0"/>
              </a:rPr>
            </a:br>
            <a:r>
              <a:rPr lang="en-US" sz="2000" dirty="0" smtClean="0">
                <a:solidFill>
                  <a:srgbClr val="0000FF"/>
                </a:solidFill>
                <a:latin typeface="Arial" charset="0"/>
                <a:cs typeface="Arial" charset="0"/>
              </a:rPr>
              <a:t>outpatient management</a:t>
            </a:r>
            <a:endParaRPr lang="en-US" sz="2000" dirty="0">
              <a:solidFill>
                <a:srgbClr val="0000FF"/>
              </a:solidFill>
              <a:latin typeface="Arial" charset="0"/>
              <a:cs typeface="Arial" charset="0"/>
            </a:endParaRPr>
          </a:p>
        </p:txBody>
      </p:sp>
      <p:sp>
        <p:nvSpPr>
          <p:cNvPr id="2" name="Oval 1"/>
          <p:cNvSpPr/>
          <p:nvPr/>
        </p:nvSpPr>
        <p:spPr bwMode="auto">
          <a:xfrm>
            <a:off x="3200400" y="4038600"/>
            <a:ext cx="533400" cy="1066800"/>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 name="Straight Arrow Connector 5"/>
          <p:cNvCxnSpPr/>
          <p:nvPr/>
        </p:nvCxnSpPr>
        <p:spPr bwMode="auto">
          <a:xfrm flipH="1" flipV="1">
            <a:off x="3733800" y="4572000"/>
            <a:ext cx="2133600" cy="152400"/>
          </a:xfrm>
          <a:prstGeom prst="straightConnector1">
            <a:avLst/>
          </a:prstGeom>
          <a:solidFill>
            <a:schemeClr val="accent1"/>
          </a:solidFill>
          <a:ln w="44450" cap="flat" cmpd="sng" algn="ctr">
            <a:solidFill>
              <a:srgbClr val="0000FF"/>
            </a:solidFill>
            <a:prstDash val="solid"/>
            <a:round/>
            <a:headEnd type="none" w="med" len="med"/>
            <a:tailEnd type="triangle" w="lg" len="lg"/>
          </a:ln>
          <a:effectLst/>
        </p:spPr>
      </p:cxnSp>
    </p:spTree>
    <p:extLst>
      <p:ext uri="{BB962C8B-B14F-4D97-AF65-F5344CB8AC3E}">
        <p14:creationId xmlns:p14="http://schemas.microsoft.com/office/powerpoint/2010/main" val="4569106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a:solidFill>
                  <a:schemeClr val="tx1"/>
                </a:solidFill>
              </a:rPr>
              <a:t>Under </a:t>
            </a:r>
            <a:r>
              <a:rPr lang="en-US" dirty="0" smtClean="0">
                <a:solidFill>
                  <a:schemeClr val="tx1"/>
                </a:solidFill>
              </a:rPr>
              <a:t>FFS, Poor Payment for</a:t>
            </a:r>
            <a:br>
              <a:rPr lang="en-US" dirty="0" smtClean="0">
                <a:solidFill>
                  <a:schemeClr val="tx1"/>
                </a:solidFill>
              </a:rPr>
            </a:br>
            <a:r>
              <a:rPr lang="en-US" dirty="0" smtClean="0">
                <a:solidFill>
                  <a:schemeClr val="tx1"/>
                </a:solidFill>
              </a:rPr>
              <a:t>Diagnosis &amp; Treatment Planning</a:t>
            </a:r>
            <a:endParaRPr lang="en-US" dirty="0" smtClean="0">
              <a:solidFill>
                <a:srgbClr val="FF0000"/>
              </a:solidFill>
            </a:endParaRPr>
          </a:p>
        </p:txBody>
      </p:sp>
      <p:graphicFrame>
        <p:nvGraphicFramePr>
          <p:cNvPr id="4" name="Content Placeholder 3"/>
          <p:cNvGraphicFramePr>
            <a:graphicFrameLocks noGrp="1"/>
          </p:cNvGraphicFramePr>
          <p:nvPr>
            <p:ph idx="1"/>
            <p:extLst/>
          </p:nvPr>
        </p:nvGraphicFramePr>
        <p:xfrm>
          <a:off x="71438" y="1466850"/>
          <a:ext cx="4805362" cy="402336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rgbClr val="FF0000"/>
                          </a:solidFill>
                        </a:rPr>
                        <a:t>Evaluations</a:t>
                      </a:r>
                      <a:endParaRPr lang="en-US" dirty="0">
                        <a:solidFill>
                          <a:srgbClr val="FF0000"/>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rgbClr val="FF0000"/>
                          </a:solidFill>
                        </a:rPr>
                        <a:t>$100</a:t>
                      </a:r>
                      <a:endParaRPr lang="en-US" dirty="0">
                        <a:solidFill>
                          <a:srgbClr val="FF0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Surgeries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ounded Rectangle 1"/>
          <p:cNvSpPr/>
          <p:nvPr/>
        </p:nvSpPr>
        <p:spPr bwMode="auto">
          <a:xfrm>
            <a:off x="76200" y="2057400"/>
            <a:ext cx="2971800" cy="685800"/>
          </a:xfrm>
          <a:prstGeom prst="roundRect">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557152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a:solidFill>
                  <a:schemeClr val="tx1"/>
                </a:solidFill>
              </a:rPr>
              <a:t>Under </a:t>
            </a:r>
            <a:r>
              <a:rPr lang="en-US" dirty="0" smtClean="0">
                <a:solidFill>
                  <a:schemeClr val="tx1"/>
                </a:solidFill>
              </a:rPr>
              <a:t>FFS, Poor Payment for</a:t>
            </a:r>
            <a:br>
              <a:rPr lang="en-US" dirty="0" smtClean="0">
                <a:solidFill>
                  <a:schemeClr val="tx1"/>
                </a:solidFill>
              </a:rPr>
            </a:br>
            <a:r>
              <a:rPr lang="en-US" dirty="0" smtClean="0">
                <a:solidFill>
                  <a:schemeClr val="tx1"/>
                </a:solidFill>
              </a:rPr>
              <a:t>Non-Surgical Options</a:t>
            </a:r>
            <a:endParaRPr lang="en-US" dirty="0" smtClean="0">
              <a:solidFill>
                <a:srgbClr val="FF0000"/>
              </a:solidFill>
            </a:endParaRPr>
          </a:p>
        </p:txBody>
      </p:sp>
      <p:graphicFrame>
        <p:nvGraphicFramePr>
          <p:cNvPr id="4" name="Content Placeholder 3"/>
          <p:cNvGraphicFramePr>
            <a:graphicFrameLocks noGrp="1"/>
          </p:cNvGraphicFramePr>
          <p:nvPr>
            <p:ph idx="1"/>
            <p:extLst/>
          </p:nvPr>
        </p:nvGraphicFramePr>
        <p:xfrm>
          <a:off x="71438" y="1466850"/>
          <a:ext cx="4805362" cy="402336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rgbClr val="FF0000"/>
                          </a:solidFill>
                        </a:rPr>
                        <a:t>Evaluations</a:t>
                      </a:r>
                      <a:endParaRPr lang="en-US" dirty="0">
                        <a:solidFill>
                          <a:srgbClr val="FF0000"/>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rgbClr val="FF0000"/>
                          </a:solidFill>
                        </a:rPr>
                        <a:t>$100</a:t>
                      </a:r>
                      <a:endParaRPr lang="en-US" dirty="0">
                        <a:solidFill>
                          <a:srgbClr val="FF0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rgbClr val="FF0000"/>
                          </a:solidFill>
                        </a:rPr>
                        <a:t>Management</a:t>
                      </a:r>
                      <a:endParaRPr lang="en-US" dirty="0">
                        <a:solidFill>
                          <a:srgbClr val="FF0000"/>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rgbClr val="FF0000"/>
                          </a:solidFill>
                        </a:rPr>
                        <a:t>$200</a:t>
                      </a:r>
                      <a:endParaRPr lang="en-US" dirty="0">
                        <a:solidFill>
                          <a:srgbClr val="FF0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rgbClr val="FF0000"/>
                          </a:solidFill>
                        </a:rPr>
                        <a:t>Phys.</a:t>
                      </a:r>
                      <a:r>
                        <a:rPr lang="en-US" baseline="0" dirty="0" smtClean="0">
                          <a:solidFill>
                            <a:srgbClr val="FF0000"/>
                          </a:solidFill>
                        </a:rPr>
                        <a:t> Therapy</a:t>
                      </a:r>
                      <a:endParaRPr lang="en-US" dirty="0" smtClean="0">
                        <a:solidFill>
                          <a:srgbClr val="FF0000"/>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rgbClr val="FF0000"/>
                          </a:solidFill>
                        </a:rPr>
                        <a:t>$500</a:t>
                      </a:r>
                      <a:endParaRPr lang="en-US" dirty="0">
                        <a:solidFill>
                          <a:srgbClr val="FF0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Surgeries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le 5"/>
          <p:cNvSpPr/>
          <p:nvPr/>
        </p:nvSpPr>
        <p:spPr bwMode="auto">
          <a:xfrm>
            <a:off x="76200" y="2715491"/>
            <a:ext cx="2971800" cy="1094510"/>
          </a:xfrm>
          <a:prstGeom prst="roundRect">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4676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Avoidable Spending Occurs</a:t>
            </a:r>
            <a:br>
              <a:rPr lang="en-US" dirty="0" smtClean="0"/>
            </a:br>
            <a:r>
              <a:rPr lang="en-US" dirty="0" smtClean="0"/>
              <a:t>In All Aspects of Healthcare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Rectangle 11"/>
          <p:cNvSpPr/>
          <p:nvPr/>
        </p:nvSpPr>
        <p:spPr bwMode="auto">
          <a:xfrm>
            <a:off x="4343400" y="2658562"/>
            <a:ext cx="4495800" cy="1219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latin typeface="Arial" charset="0"/>
                <a:cs typeface="Arial" charset="0"/>
              </a:rPr>
              <a:t>CANCER TREATMENT</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Use of unnecessarily-expensive drugs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dirty="0" smtClean="0">
                <a:ln>
                  <a:noFill/>
                </a:ln>
                <a:solidFill>
                  <a:srgbClr val="FF0000"/>
                </a:solidFill>
                <a:effectLst/>
                <a:latin typeface="Arial" charset="0"/>
                <a:cs typeface="Arial" charset="0"/>
              </a:rPr>
              <a:t>ER visits/hospital stays for dehydration and avoidable complications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Fruitless treatment at end of life</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Late-stage cancers due to poor screening</a:t>
            </a:r>
          </a:p>
        </p:txBody>
      </p:sp>
      <p:sp>
        <p:nvSpPr>
          <p:cNvPr id="13" name="Rectangle 12"/>
          <p:cNvSpPr/>
          <p:nvPr/>
        </p:nvSpPr>
        <p:spPr bwMode="auto">
          <a:xfrm>
            <a:off x="4343400" y="1479216"/>
            <a:ext cx="4495800" cy="1057942"/>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kumimoji="0" lang="en-US" sz="1800" b="1" i="0" u="none" strike="noStrike" cap="none" normalizeH="0" baseline="0" dirty="0" smtClean="0">
                <a:ln>
                  <a:noFill/>
                </a:ln>
                <a:solidFill>
                  <a:srgbClr val="FF0000"/>
                </a:solidFill>
                <a:effectLst/>
                <a:latin typeface="Arial" charset="0"/>
                <a:cs typeface="Arial" charset="0"/>
              </a:rPr>
              <a:t>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i="0" u="none" strike="noStrike" cap="none" normalizeH="0" baseline="0" dirty="0" smtClean="0">
                <a:ln>
                  <a:noFill/>
                </a:ln>
                <a:solidFill>
                  <a:srgbClr val="FF0000"/>
                </a:solidFill>
                <a:effectLst/>
                <a:latin typeface="Arial" charset="0"/>
                <a:cs typeface="Arial" charset="0"/>
              </a:rPr>
              <a:t>Unnecessary</a:t>
            </a:r>
            <a:r>
              <a:rPr kumimoji="0" lang="en-US" sz="1800" i="0" u="none" strike="noStrike" cap="none" normalizeH="0" dirty="0" smtClean="0">
                <a:ln>
                  <a:noFill/>
                </a:ln>
                <a:solidFill>
                  <a:srgbClr val="FF0000"/>
                </a:solidFill>
                <a:effectLst/>
                <a:latin typeface="Arial" charset="0"/>
                <a:cs typeface="Arial" charset="0"/>
              </a:rPr>
              <a:t>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baseline="0" dirty="0" smtClean="0">
                <a:solidFill>
                  <a:srgbClr val="FF0000"/>
                </a:solidFill>
                <a:latin typeface="Arial" charset="0"/>
                <a:cs typeface="Arial" charset="0"/>
              </a:rPr>
              <a:t>Use of unnecessarily-expensive</a:t>
            </a:r>
            <a:r>
              <a:rPr lang="en-US" dirty="0" smtClean="0">
                <a:solidFill>
                  <a:srgbClr val="FF0000"/>
                </a:solidFill>
                <a:latin typeface="Arial" charset="0"/>
                <a:cs typeface="Arial" charset="0"/>
              </a:rPr>
              <a:t> implants</a:t>
            </a:r>
            <a:endParaRPr kumimoji="0" lang="en-US" sz="1800" i="0" u="none" strike="noStrike" cap="none" normalizeH="0" baseline="0" dirty="0" smtClean="0">
              <a:ln>
                <a:noFill/>
              </a:ln>
              <a:solidFill>
                <a:srgbClr val="FF0000"/>
              </a:solidFill>
              <a:effectLst/>
              <a:latin typeface="Arial" charset="0"/>
              <a:cs typeface="Arial" charset="0"/>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Infections and complications of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Overuse of inpatient rehabilitation</a:t>
            </a:r>
            <a:endParaRPr kumimoji="0" lang="en-US" sz="1800" i="0" u="none" strike="noStrike" cap="none" normalizeH="0" dirty="0" smtClean="0">
              <a:ln>
                <a:noFill/>
              </a:ln>
              <a:solidFill>
                <a:srgbClr val="FF0000"/>
              </a:solidFill>
              <a:effectLst/>
              <a:latin typeface="Arial" charset="0"/>
              <a:cs typeface="Arial" charset="0"/>
            </a:endParaRPr>
          </a:p>
        </p:txBody>
      </p:sp>
      <p:cxnSp>
        <p:nvCxnSpPr>
          <p:cNvPr id="26" name="Straight Arrow Connector 25"/>
          <p:cNvCxnSpPr>
            <a:stCxn id="11" idx="3"/>
            <a:endCxn id="12" idx="1"/>
          </p:cNvCxnSpPr>
          <p:nvPr/>
        </p:nvCxnSpPr>
        <p:spPr bwMode="auto">
          <a:xfrm>
            <a:off x="2673626" y="3086100"/>
            <a:ext cx="1669774" cy="182062"/>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9" name="Straight Arrow Connector 28"/>
          <p:cNvCxnSpPr>
            <a:stCxn id="11" idx="3"/>
            <a:endCxn id="13" idx="1"/>
          </p:cNvCxnSpPr>
          <p:nvPr/>
        </p:nvCxnSpPr>
        <p:spPr bwMode="auto">
          <a:xfrm flipV="1">
            <a:off x="2673626" y="2008187"/>
            <a:ext cx="1669774" cy="1077913"/>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7054440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a:solidFill>
                  <a:schemeClr val="tx1"/>
                </a:solidFill>
              </a:rPr>
              <a:t>Under FFS, Fewer Surgeries =</a:t>
            </a:r>
            <a:br>
              <a:rPr lang="en-US" dirty="0">
                <a:solidFill>
                  <a:schemeClr val="tx1"/>
                </a:solidFill>
              </a:rPr>
            </a:br>
            <a:r>
              <a:rPr lang="en-US" dirty="0">
                <a:solidFill>
                  <a:schemeClr val="tx1"/>
                </a:solidFill>
              </a:rPr>
              <a:t>Losses for Physicians &amp; Hospitals</a:t>
            </a:r>
            <a:endParaRPr lang="en-US" dirty="0" smtClean="0">
              <a:solidFill>
                <a:srgbClr val="FF0000"/>
              </a:solidFill>
            </a:endParaRPr>
          </a:p>
        </p:txBody>
      </p:sp>
      <p:graphicFrame>
        <p:nvGraphicFramePr>
          <p:cNvPr id="4" name="Content Placeholder 3"/>
          <p:cNvGraphicFramePr>
            <a:graphicFrameLocks noGrp="1"/>
          </p:cNvGraphicFramePr>
          <p:nvPr>
            <p:ph idx="1"/>
            <p:extLst/>
          </p:nvPr>
        </p:nvGraphicFramePr>
        <p:xfrm>
          <a:off x="71438" y="1466850"/>
          <a:ext cx="8943016" cy="402336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gridCol w="228600"/>
                <a:gridCol w="1066800"/>
                <a:gridCol w="685800"/>
                <a:gridCol w="1275080"/>
                <a:gridCol w="208280"/>
                <a:gridCol w="673094"/>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lnSpc>
                          <a:spcPts val="1600"/>
                        </a:lnSpc>
                      </a:pPr>
                      <a:r>
                        <a:rPr lang="en-US" dirty="0" smtClean="0">
                          <a:solidFill>
                            <a:schemeClr val="tx1"/>
                          </a:solidFill>
                        </a:rPr>
                        <a:t>FUTURE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sz="8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Chg</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33CC"/>
                          </a:solidFill>
                        </a:rPr>
                        <a:t>60</a:t>
                      </a:r>
                      <a:endParaRPr lang="en-US" dirty="0">
                        <a:solidFill>
                          <a:srgbClr val="0033CC"/>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33CC"/>
                          </a:solidFill>
                        </a:rPr>
                        <a:t>$84,000</a:t>
                      </a:r>
                      <a:endParaRPr lang="en-US" dirty="0">
                        <a:solidFill>
                          <a:srgbClr val="0033CC"/>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rgbClr val="FF0000"/>
                          </a:solidFill>
                        </a:rPr>
                        <a:t>-25%</a:t>
                      </a:r>
                      <a:endParaRPr lang="en-US" dirty="0">
                        <a:solidFill>
                          <a:srgbClr val="FF0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Surgeries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33CC"/>
                          </a:solidFill>
                        </a:rPr>
                        <a:t>60</a:t>
                      </a:r>
                      <a:endParaRPr lang="en-US" dirty="0">
                        <a:solidFill>
                          <a:srgbClr val="0033CC"/>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rgbClr val="0033CC"/>
                          </a:solidFill>
                        </a:rPr>
                        <a:t>$720,000</a:t>
                      </a:r>
                      <a:endParaRPr lang="en-US" dirty="0">
                        <a:solidFill>
                          <a:srgbClr val="0033CC"/>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rgbClr val="FF0000"/>
                          </a:solidFill>
                        </a:rPr>
                        <a:t>-25%</a:t>
                      </a:r>
                      <a:endParaRPr lang="en-US" dirty="0">
                        <a:solidFill>
                          <a:srgbClr val="FF0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rgbClr val="008000"/>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4"/>
          <p:cNvCxnSpPr>
            <a:cxnSpLocks noChangeShapeType="1"/>
          </p:cNvCxnSpPr>
          <p:nvPr/>
        </p:nvCxnSpPr>
        <p:spPr bwMode="auto">
          <a:xfrm flipV="1">
            <a:off x="3660058" y="4953000"/>
            <a:ext cx="2893142" cy="12290"/>
          </a:xfrm>
          <a:prstGeom prst="straightConnector1">
            <a:avLst/>
          </a:prstGeom>
          <a:noFill/>
          <a:ln w="38100" algn="ctr">
            <a:solidFill>
              <a:srgbClr val="0000FF"/>
            </a:solidFill>
            <a:round/>
            <a:headEnd/>
            <a:tailEnd type="arrow" w="med" len="med"/>
          </a:ln>
        </p:spPr>
      </p:cxnSp>
      <p:cxnSp>
        <p:nvCxnSpPr>
          <p:cNvPr id="7" name="Straight Arrow Connector 6"/>
          <p:cNvCxnSpPr>
            <a:cxnSpLocks noChangeShapeType="1"/>
          </p:cNvCxnSpPr>
          <p:nvPr/>
        </p:nvCxnSpPr>
        <p:spPr bwMode="auto">
          <a:xfrm flipV="1">
            <a:off x="3660058" y="4267200"/>
            <a:ext cx="2893142" cy="7374"/>
          </a:xfrm>
          <a:prstGeom prst="straightConnector1">
            <a:avLst/>
          </a:prstGeom>
          <a:noFill/>
          <a:ln w="38100" algn="ctr">
            <a:solidFill>
              <a:srgbClr val="0000FF"/>
            </a:solidFill>
            <a:round/>
            <a:headEnd/>
            <a:tailEnd type="arrow" w="med" len="med"/>
          </a:ln>
        </p:spPr>
      </p:cxnSp>
      <p:sp>
        <p:nvSpPr>
          <p:cNvPr id="9" name="Oval 8"/>
          <p:cNvSpPr/>
          <p:nvPr/>
        </p:nvSpPr>
        <p:spPr bwMode="auto">
          <a:xfrm>
            <a:off x="8305800" y="4076700"/>
            <a:ext cx="758825" cy="3810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8305800" y="4762500"/>
            <a:ext cx="758825" cy="3810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91123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smtClean="0"/>
              <a:t>Better Payment for Primary Care</a:t>
            </a:r>
            <a:endParaRPr lang="en-US" dirty="0" smtClean="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3908394"/>
              </p:ext>
            </p:extLst>
          </p:nvPr>
        </p:nvGraphicFramePr>
        <p:xfrm>
          <a:off x="71438" y="1466850"/>
          <a:ext cx="8943016" cy="504444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gridCol w="228600"/>
                <a:gridCol w="1066800"/>
                <a:gridCol w="685800"/>
                <a:gridCol w="1275080"/>
                <a:gridCol w="208280"/>
                <a:gridCol w="673094"/>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lnSpc>
                          <a:spcPts val="1600"/>
                        </a:lnSpc>
                      </a:pPr>
                      <a:r>
                        <a:rPr lang="en-US" dirty="0" smtClean="0">
                          <a:solidFill>
                            <a:schemeClr val="tx1"/>
                          </a:solidFill>
                        </a:rPr>
                        <a:t>FUTURE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sz="8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Chg</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$200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1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Fixed Costs</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50%</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Variable Costs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45%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$432,000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Margin</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9" name="Straight Arrow Connector 18"/>
          <p:cNvCxnSpPr>
            <a:cxnSpLocks noChangeShapeType="1"/>
          </p:cNvCxnSpPr>
          <p:nvPr/>
        </p:nvCxnSpPr>
        <p:spPr bwMode="auto">
          <a:xfrm flipV="1">
            <a:off x="3050458" y="2563906"/>
            <a:ext cx="2498695" cy="7374"/>
          </a:xfrm>
          <a:prstGeom prst="straightConnector1">
            <a:avLst/>
          </a:prstGeom>
          <a:noFill/>
          <a:ln w="38100" algn="ctr">
            <a:solidFill>
              <a:srgbClr val="0000FF"/>
            </a:solidFill>
            <a:round/>
            <a:headEnd/>
            <a:tailEnd type="arrow" w="med" len="med"/>
          </a:ln>
        </p:spPr>
      </p:cxnSp>
    </p:spTree>
    <p:extLst>
      <p:ext uri="{BB962C8B-B14F-4D97-AF65-F5344CB8AC3E}">
        <p14:creationId xmlns:p14="http://schemas.microsoft.com/office/powerpoint/2010/main" val="20891662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smtClean="0"/>
              <a:t>Better Payment for </a:t>
            </a:r>
            <a:br>
              <a:rPr lang="en-US" dirty="0" smtClean="0"/>
            </a:br>
            <a:r>
              <a:rPr lang="en-US" dirty="0" smtClean="0"/>
              <a:t>Non-Surgical Treatment</a:t>
            </a:r>
            <a:endParaRPr lang="en-US" dirty="0" smtClean="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4244075"/>
              </p:ext>
            </p:extLst>
          </p:nvPr>
        </p:nvGraphicFramePr>
        <p:xfrm>
          <a:off x="71438" y="1466850"/>
          <a:ext cx="8943016" cy="504444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gridCol w="228600"/>
                <a:gridCol w="1066800"/>
                <a:gridCol w="685800"/>
                <a:gridCol w="1275080"/>
                <a:gridCol w="208280"/>
                <a:gridCol w="673094"/>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lnSpc>
                          <a:spcPts val="1600"/>
                        </a:lnSpc>
                      </a:pPr>
                      <a:r>
                        <a:rPr lang="en-US" dirty="0" smtClean="0">
                          <a:solidFill>
                            <a:schemeClr val="tx1"/>
                          </a:solidFill>
                        </a:rPr>
                        <a:t>FUTURE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sz="8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Chg</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$200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$750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1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Fixed Costs</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50%</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Variable Costs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45%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$432,000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Margin</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9" name="Straight Arrow Connector 18"/>
          <p:cNvCxnSpPr>
            <a:cxnSpLocks noChangeShapeType="1"/>
          </p:cNvCxnSpPr>
          <p:nvPr/>
        </p:nvCxnSpPr>
        <p:spPr bwMode="auto">
          <a:xfrm flipV="1">
            <a:off x="3050458" y="2563906"/>
            <a:ext cx="2498695" cy="7374"/>
          </a:xfrm>
          <a:prstGeom prst="straightConnector1">
            <a:avLst/>
          </a:prstGeom>
          <a:noFill/>
          <a:ln w="38100" algn="ctr">
            <a:solidFill>
              <a:srgbClr val="0000FF"/>
            </a:solidFill>
            <a:round/>
            <a:headEnd/>
            <a:tailEnd type="arrow" w="med" len="med"/>
          </a:ln>
        </p:spPr>
      </p:cxnSp>
      <p:cxnSp>
        <p:nvCxnSpPr>
          <p:cNvPr id="22" name="Straight Arrow Connector 21"/>
          <p:cNvCxnSpPr>
            <a:cxnSpLocks noChangeShapeType="1"/>
          </p:cNvCxnSpPr>
          <p:nvPr/>
        </p:nvCxnSpPr>
        <p:spPr bwMode="auto">
          <a:xfrm flipV="1">
            <a:off x="3050458" y="3245224"/>
            <a:ext cx="2498695" cy="7374"/>
          </a:xfrm>
          <a:prstGeom prst="straightConnector1">
            <a:avLst/>
          </a:prstGeom>
          <a:noFill/>
          <a:ln w="38100" algn="ctr">
            <a:solidFill>
              <a:srgbClr val="0000FF"/>
            </a:solidFill>
            <a:round/>
            <a:headEnd/>
            <a:tailEnd type="arrow" w="med" len="med"/>
          </a:ln>
        </p:spPr>
      </p:cxnSp>
      <p:cxnSp>
        <p:nvCxnSpPr>
          <p:cNvPr id="23" name="Straight Arrow Connector 22"/>
          <p:cNvCxnSpPr>
            <a:cxnSpLocks noChangeShapeType="1"/>
          </p:cNvCxnSpPr>
          <p:nvPr/>
        </p:nvCxnSpPr>
        <p:spPr bwMode="auto">
          <a:xfrm flipV="1">
            <a:off x="3050458" y="3576267"/>
            <a:ext cx="2498695" cy="7374"/>
          </a:xfrm>
          <a:prstGeom prst="straightConnector1">
            <a:avLst/>
          </a:prstGeom>
          <a:noFill/>
          <a:ln w="38100" algn="ctr">
            <a:solidFill>
              <a:srgbClr val="0000FF"/>
            </a:solidFill>
            <a:round/>
            <a:headEnd/>
            <a:tailEnd type="arrow" w="med" len="med"/>
          </a:ln>
        </p:spPr>
      </p:cxnSp>
    </p:spTree>
    <p:extLst>
      <p:ext uri="{BB962C8B-B14F-4D97-AF65-F5344CB8AC3E}">
        <p14:creationId xmlns:p14="http://schemas.microsoft.com/office/powerpoint/2010/main" val="61827662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smtClean="0"/>
              <a:t>Better Payment to the Surgeon</a:t>
            </a:r>
            <a:endParaRPr lang="en-US" dirty="0" smtClean="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3515091"/>
              </p:ext>
            </p:extLst>
          </p:nvPr>
        </p:nvGraphicFramePr>
        <p:xfrm>
          <a:off x="71438" y="1466850"/>
          <a:ext cx="8943016" cy="504444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gridCol w="228600"/>
                <a:gridCol w="1066800"/>
                <a:gridCol w="685800"/>
                <a:gridCol w="1275080"/>
                <a:gridCol w="208280"/>
                <a:gridCol w="673094"/>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lnSpc>
                          <a:spcPts val="1600"/>
                        </a:lnSpc>
                      </a:pPr>
                      <a:r>
                        <a:rPr lang="en-US" dirty="0" smtClean="0">
                          <a:solidFill>
                            <a:schemeClr val="tx1"/>
                          </a:solidFill>
                        </a:rPr>
                        <a:t>FUTURE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sz="8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Chg</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$200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$750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50%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1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Fixed Costs</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50%</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Variable Costs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45%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$432,000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$5,400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Margin</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21" name="Straight Arrow Connector 20"/>
          <p:cNvCxnSpPr>
            <a:cxnSpLocks noChangeShapeType="1"/>
          </p:cNvCxnSpPr>
          <p:nvPr/>
        </p:nvCxnSpPr>
        <p:spPr bwMode="auto">
          <a:xfrm flipV="1">
            <a:off x="3050458" y="4255994"/>
            <a:ext cx="2283542" cy="7374"/>
          </a:xfrm>
          <a:prstGeom prst="straightConnector1">
            <a:avLst/>
          </a:prstGeom>
          <a:noFill/>
          <a:ln w="38100" algn="ctr">
            <a:solidFill>
              <a:srgbClr val="0000FF"/>
            </a:solidFill>
            <a:round/>
            <a:headEnd/>
            <a:tailEnd type="arrow" w="med" len="med"/>
          </a:ln>
        </p:spPr>
      </p:cxnSp>
      <p:cxnSp>
        <p:nvCxnSpPr>
          <p:cNvPr id="19" name="Straight Arrow Connector 18"/>
          <p:cNvCxnSpPr>
            <a:cxnSpLocks noChangeShapeType="1"/>
          </p:cNvCxnSpPr>
          <p:nvPr/>
        </p:nvCxnSpPr>
        <p:spPr bwMode="auto">
          <a:xfrm flipV="1">
            <a:off x="3050458" y="2563906"/>
            <a:ext cx="2498695" cy="7374"/>
          </a:xfrm>
          <a:prstGeom prst="straightConnector1">
            <a:avLst/>
          </a:prstGeom>
          <a:noFill/>
          <a:ln w="38100" algn="ctr">
            <a:solidFill>
              <a:srgbClr val="0000FF"/>
            </a:solidFill>
            <a:round/>
            <a:headEnd/>
            <a:tailEnd type="arrow" w="med" len="med"/>
          </a:ln>
        </p:spPr>
      </p:cxnSp>
      <p:cxnSp>
        <p:nvCxnSpPr>
          <p:cNvPr id="22" name="Straight Arrow Connector 21"/>
          <p:cNvCxnSpPr>
            <a:cxnSpLocks noChangeShapeType="1"/>
          </p:cNvCxnSpPr>
          <p:nvPr/>
        </p:nvCxnSpPr>
        <p:spPr bwMode="auto">
          <a:xfrm flipV="1">
            <a:off x="3050458" y="3245224"/>
            <a:ext cx="2498695" cy="7374"/>
          </a:xfrm>
          <a:prstGeom prst="straightConnector1">
            <a:avLst/>
          </a:prstGeom>
          <a:noFill/>
          <a:ln w="38100" algn="ctr">
            <a:solidFill>
              <a:srgbClr val="0000FF"/>
            </a:solidFill>
            <a:round/>
            <a:headEnd/>
            <a:tailEnd type="arrow" w="med" len="med"/>
          </a:ln>
        </p:spPr>
      </p:cxnSp>
      <p:cxnSp>
        <p:nvCxnSpPr>
          <p:cNvPr id="23" name="Straight Arrow Connector 22"/>
          <p:cNvCxnSpPr>
            <a:cxnSpLocks noChangeShapeType="1"/>
          </p:cNvCxnSpPr>
          <p:nvPr/>
        </p:nvCxnSpPr>
        <p:spPr bwMode="auto">
          <a:xfrm flipV="1">
            <a:off x="3050458" y="3576267"/>
            <a:ext cx="2498695" cy="7374"/>
          </a:xfrm>
          <a:prstGeom prst="straightConnector1">
            <a:avLst/>
          </a:prstGeom>
          <a:noFill/>
          <a:ln w="38100" algn="ctr">
            <a:solidFill>
              <a:srgbClr val="0000FF"/>
            </a:solidFill>
            <a:round/>
            <a:headEnd/>
            <a:tailEnd type="arrow" w="med" len="med"/>
          </a:ln>
        </p:spPr>
      </p:cxnSp>
    </p:spTree>
    <p:extLst>
      <p:ext uri="{BB962C8B-B14F-4D97-AF65-F5344CB8AC3E}">
        <p14:creationId xmlns:p14="http://schemas.microsoft.com/office/powerpoint/2010/main" val="37772348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smtClean="0"/>
              <a:t>And Even With Fewer Surgeries…</a:t>
            </a:r>
            <a:endParaRPr lang="en-US" dirty="0" smtClean="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1246116"/>
              </p:ext>
            </p:extLst>
          </p:nvPr>
        </p:nvGraphicFramePr>
        <p:xfrm>
          <a:off x="71438" y="1466850"/>
          <a:ext cx="8943016" cy="504444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gridCol w="228600"/>
                <a:gridCol w="1066800"/>
                <a:gridCol w="685800"/>
                <a:gridCol w="1275080"/>
                <a:gridCol w="208280"/>
                <a:gridCol w="673094"/>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lnSpc>
                          <a:spcPts val="1600"/>
                        </a:lnSpc>
                      </a:pPr>
                      <a:r>
                        <a:rPr lang="en-US" dirty="0" smtClean="0">
                          <a:solidFill>
                            <a:schemeClr val="tx1"/>
                          </a:solidFill>
                        </a:rPr>
                        <a:t>FUTURE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sz="8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Chg</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$200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$750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60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1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Fixed Costs</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50%</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Variable Costs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45%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$432,000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$5,400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Margin</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60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20" name="Straight Arrow Connector 4"/>
          <p:cNvCxnSpPr>
            <a:cxnSpLocks noChangeShapeType="1"/>
          </p:cNvCxnSpPr>
          <p:nvPr/>
        </p:nvCxnSpPr>
        <p:spPr bwMode="auto">
          <a:xfrm flipV="1">
            <a:off x="3642128" y="5948082"/>
            <a:ext cx="2893142" cy="12290"/>
          </a:xfrm>
          <a:prstGeom prst="straightConnector1">
            <a:avLst/>
          </a:prstGeom>
          <a:noFill/>
          <a:ln w="38100" algn="ctr">
            <a:solidFill>
              <a:srgbClr val="0000FF"/>
            </a:solidFill>
            <a:round/>
            <a:headEnd/>
            <a:tailEnd type="arrow" w="med" len="med"/>
          </a:ln>
        </p:spPr>
      </p:cxnSp>
      <p:cxnSp>
        <p:nvCxnSpPr>
          <p:cNvPr id="21" name="Straight Arrow Connector 20"/>
          <p:cNvCxnSpPr>
            <a:cxnSpLocks noChangeShapeType="1"/>
          </p:cNvCxnSpPr>
          <p:nvPr/>
        </p:nvCxnSpPr>
        <p:spPr bwMode="auto">
          <a:xfrm flipV="1">
            <a:off x="3660058" y="4267200"/>
            <a:ext cx="2893142" cy="7374"/>
          </a:xfrm>
          <a:prstGeom prst="straightConnector1">
            <a:avLst/>
          </a:prstGeom>
          <a:noFill/>
          <a:ln w="38100" algn="ctr">
            <a:solidFill>
              <a:srgbClr val="0000FF"/>
            </a:solidFill>
            <a:round/>
            <a:headEnd/>
            <a:tailEnd type="arrow" w="med" len="med"/>
          </a:ln>
        </p:spPr>
      </p:cxnSp>
    </p:spTree>
    <p:extLst>
      <p:ext uri="{BB962C8B-B14F-4D97-AF65-F5344CB8AC3E}">
        <p14:creationId xmlns:p14="http://schemas.microsoft.com/office/powerpoint/2010/main" val="21890781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101600"/>
            <a:ext cx="8226425" cy="1228725"/>
          </a:xfrm>
        </p:spPr>
        <p:txBody>
          <a:bodyPr/>
          <a:lstStyle/>
          <a:p>
            <a:r>
              <a:rPr lang="en-US" dirty="0" smtClean="0"/>
              <a:t>Win-Win-Win-Win </a:t>
            </a:r>
            <a:r>
              <a:rPr lang="en-US" dirty="0"/>
              <a:t>for </a:t>
            </a:r>
            <a:r>
              <a:rPr lang="en-US" dirty="0" smtClean="0"/>
              <a:t>Patients</a:t>
            </a:r>
            <a:r>
              <a:rPr lang="en-US" dirty="0"/>
              <a:t/>
            </a:r>
            <a:br>
              <a:rPr lang="en-US" dirty="0"/>
            </a:br>
            <a:r>
              <a:rPr lang="en-US" dirty="0" smtClean="0"/>
              <a:t>Physicians, </a:t>
            </a:r>
            <a:r>
              <a:rPr lang="en-US" dirty="0"/>
              <a:t>Hospital, and Payer</a:t>
            </a:r>
            <a:endParaRPr lang="en-US" dirty="0" smtClean="0">
              <a:solidFill>
                <a:srgbClr val="FF0000"/>
              </a:solidFill>
            </a:endParaRPr>
          </a:p>
        </p:txBody>
      </p:sp>
      <p:graphicFrame>
        <p:nvGraphicFramePr>
          <p:cNvPr id="4" name="Content Placeholder 3"/>
          <p:cNvGraphicFramePr>
            <a:graphicFrameLocks noGrp="1"/>
          </p:cNvGraphicFramePr>
          <p:nvPr>
            <p:ph idx="1"/>
            <p:extLst/>
          </p:nvPr>
        </p:nvGraphicFramePr>
        <p:xfrm>
          <a:off x="71438" y="1466850"/>
          <a:ext cx="8943016" cy="5044440"/>
        </p:xfrm>
        <a:graphic>
          <a:graphicData uri="http://schemas.openxmlformats.org/drawingml/2006/table">
            <a:tbl>
              <a:tblPr firstRow="1" bandRow="1">
                <a:tableStyleId>{F5AB1C69-6EDB-4FF4-983F-18BD219EF322}</a:tableStyleId>
              </a:tblPr>
              <a:tblGrid>
                <a:gridCol w="233362"/>
                <a:gridCol w="1447800"/>
                <a:gridCol w="152400"/>
                <a:gridCol w="1143000"/>
                <a:gridCol w="609600"/>
                <a:gridCol w="1219200"/>
                <a:gridCol w="228600"/>
                <a:gridCol w="1066800"/>
                <a:gridCol w="685800"/>
                <a:gridCol w="1275080"/>
                <a:gridCol w="208280"/>
                <a:gridCol w="673094"/>
              </a:tblGrid>
              <a:tr h="28575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ts val="1600"/>
                        </a:lnSpc>
                      </a:pPr>
                      <a:r>
                        <a:rPr lang="en-US" dirty="0" smtClean="0">
                          <a:solidFill>
                            <a:schemeClr val="tx1"/>
                          </a:solidFill>
                        </a:rPr>
                        <a:t>CURRENT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lnSpc>
                          <a:spcPts val="1600"/>
                        </a:lnSpc>
                      </a:pPr>
                      <a:r>
                        <a:rPr lang="en-US" dirty="0" smtClean="0">
                          <a:solidFill>
                            <a:schemeClr val="tx1"/>
                          </a:solidFill>
                        </a:rPr>
                        <a:t>FUTURE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600"/>
                        </a:lnSpc>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4640">
                <a:tc gridSpan="2">
                  <a:txBody>
                    <a:bodyPr/>
                    <a:lstStyle/>
                    <a:p>
                      <a:pPr>
                        <a:lnSpc>
                          <a:spcPts val="1600"/>
                        </a:lnSpc>
                      </a:pPr>
                      <a:endParaRPr lang="en-US" dirty="0">
                        <a:solidFill>
                          <a:schemeClr val="tx1"/>
                        </a:solidFill>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en-US"/>
                    </a:p>
                  </a:txBody>
                  <a:tcPr marL="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sz="800"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$/Patient</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 Pts</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Total $</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600"/>
                        </a:lnSpc>
                      </a:pP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b="1" dirty="0" smtClean="0">
                          <a:solidFill>
                            <a:schemeClr val="tx1"/>
                          </a:solidFill>
                        </a:rPr>
                        <a:t>Chg</a:t>
                      </a:r>
                      <a:endParaRPr lang="en-US" b="1" dirty="0">
                        <a:solidFill>
                          <a:schemeClr val="tx1"/>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3">
                  <a:txBody>
                    <a:bodyPr/>
                    <a:lstStyle/>
                    <a:p>
                      <a:pPr>
                        <a:lnSpc>
                          <a:spcPts val="1600"/>
                        </a:lnSpc>
                      </a:pPr>
                      <a:r>
                        <a:rPr lang="en-US" b="1" dirty="0" smtClean="0">
                          <a:solidFill>
                            <a:schemeClr val="tx1"/>
                          </a:solidFill>
                        </a:rPr>
                        <a:t>Primary</a:t>
                      </a:r>
                      <a:r>
                        <a:rPr lang="en-US" b="1" baseline="0" dirty="0" smtClean="0">
                          <a:solidFill>
                            <a:schemeClr val="tx1"/>
                          </a:solidFill>
                        </a:rPr>
                        <a:t> Care</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03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Evaluations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$200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8920">
                <a:tc gridSpan="3">
                  <a:txBody>
                    <a:bodyPr/>
                    <a:lstStyle/>
                    <a:p>
                      <a:pPr>
                        <a:lnSpc>
                          <a:spcPts val="1600"/>
                        </a:lnSpc>
                      </a:pPr>
                      <a:r>
                        <a:rPr lang="en-US" b="1" dirty="0" smtClean="0">
                          <a:solidFill>
                            <a:schemeClr val="tx1"/>
                          </a:solidFill>
                        </a:rPr>
                        <a:t>Non-</a:t>
                      </a:r>
                      <a:r>
                        <a:rPr lang="en-US" b="1" dirty="0" err="1" smtClean="0">
                          <a:solidFill>
                            <a:schemeClr val="tx1"/>
                          </a:solidFill>
                        </a:rPr>
                        <a:t>Surg.Tx</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9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Management</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ts val="1600"/>
                        </a:lnSpc>
                      </a:pPr>
                      <a:r>
                        <a:rPr lang="en-US" dirty="0" smtClean="0">
                          <a:solidFill>
                            <a:schemeClr val="tx1"/>
                          </a:solidFill>
                        </a:rPr>
                        <a:t>Phys.</a:t>
                      </a:r>
                      <a:r>
                        <a:rPr lang="en-US" baseline="0" dirty="0" smtClean="0">
                          <a:solidFill>
                            <a:schemeClr val="tx1"/>
                          </a:solidFill>
                        </a:rPr>
                        <a:t> Therapy</a:t>
                      </a:r>
                      <a:endParaRPr lang="en-US" dirty="0" smtClean="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20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$750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$30,000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8067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$50,000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257%</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5420">
                <a:tc gridSpan="3">
                  <a:txBody>
                    <a:bodyPr/>
                    <a:lstStyle/>
                    <a:p>
                      <a:pPr>
                        <a:lnSpc>
                          <a:spcPts val="1600"/>
                        </a:lnSpc>
                      </a:pPr>
                      <a:r>
                        <a:rPr lang="en-US" b="1" dirty="0" smtClean="0">
                          <a:solidFill>
                            <a:schemeClr val="tx1"/>
                          </a:solidFill>
                        </a:rPr>
                        <a:t>Surgeon</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a:lnSpc>
                          <a:spcPts val="1600"/>
                        </a:lnSpc>
                      </a:pPr>
                      <a:r>
                        <a:rPr lang="en-US" dirty="0" smtClean="0">
                          <a:solidFill>
                            <a:schemeClr val="tx1"/>
                          </a:solidFill>
                        </a:rPr>
                        <a:t>$1,400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60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$126,000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+13%</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70510">
                <a:tc gridSpan="3">
                  <a:txBody>
                    <a:bodyPr/>
                    <a:lstStyle/>
                    <a:p>
                      <a:pPr>
                        <a:lnSpc>
                          <a:spcPts val="1600"/>
                        </a:lnSpc>
                      </a:pPr>
                      <a:r>
                        <a:rPr lang="en-US" b="1" dirty="0" smtClean="0">
                          <a:solidFill>
                            <a:schemeClr val="tx1"/>
                          </a:solidFill>
                        </a:rPr>
                        <a:t>Hospital Pmt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01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Fixed Costs</a:t>
                      </a: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50%</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Variable Costs</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$5,400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45%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$432,000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b="0" dirty="0" smtClean="0">
                          <a:solidFill>
                            <a:schemeClr val="tx1"/>
                          </a:solidFill>
                        </a:rPr>
                        <a:t>$5,400</a:t>
                      </a: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$324,000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-25%</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Margin</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$600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i="1" dirty="0" smtClean="0">
                          <a:solidFill>
                            <a:schemeClr val="tx1"/>
                          </a:solidFill>
                        </a:rPr>
                        <a:t>5%</a:t>
                      </a: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$48,000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i="1"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$52,800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720">
                <a:tc>
                  <a:txBody>
                    <a:bodyPr/>
                    <a:lstStyle/>
                    <a:p>
                      <a:pPr>
                        <a:lnSpc>
                          <a:spcPts val="1600"/>
                        </a:lnSpc>
                      </a:pP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nSpc>
                          <a:spcPts val="1600"/>
                        </a:lnSpc>
                      </a:pPr>
                      <a:r>
                        <a:rPr lang="en-US" dirty="0" smtClean="0">
                          <a:solidFill>
                            <a:schemeClr val="tx1"/>
                          </a:solidFill>
                        </a:rPr>
                        <a:t>Subtotal</a:t>
                      </a:r>
                      <a:endParaRPr lang="en-US"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r>
                        <a:rPr lang="en-US" dirty="0" smtClean="0">
                          <a:solidFill>
                            <a:schemeClr val="tx1"/>
                          </a:solidFill>
                        </a:rPr>
                        <a:t>$12,000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$960,000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60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$856,800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-11%</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3">
                  <a:txBody>
                    <a:bodyPr/>
                    <a:lstStyle/>
                    <a:p>
                      <a:pPr>
                        <a:lnSpc>
                          <a:spcPts val="1600"/>
                        </a:lnSpc>
                      </a:pPr>
                      <a:r>
                        <a:rPr lang="en-US" b="1" dirty="0" smtClean="0">
                          <a:solidFill>
                            <a:schemeClr val="tx1"/>
                          </a:solidFill>
                        </a:rPr>
                        <a:t>Total Pmt/Cost</a:t>
                      </a:r>
                      <a:endParaRPr lang="en-US" b="1" dirty="0">
                        <a:solidFill>
                          <a:schemeClr val="tx1"/>
                        </a:solidFill>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$1,096,000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sz="800"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dirty="0" smtClean="0">
                          <a:solidFill>
                            <a:schemeClr val="tx1"/>
                          </a:solidFill>
                        </a:rPr>
                        <a:t>$1,052,800</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600"/>
                        </a:lnSpc>
                      </a:pPr>
                      <a:r>
                        <a:rPr lang="en-US" dirty="0" smtClean="0">
                          <a:solidFill>
                            <a:schemeClr val="tx1"/>
                          </a:solidFill>
                        </a:rPr>
                        <a:t>-4%</a:t>
                      </a:r>
                      <a:endParaRPr lang="en-US" dirty="0">
                        <a:solidFill>
                          <a:schemeClr val="tx1"/>
                        </a:solidFill>
                      </a:endParaRPr>
                    </a:p>
                  </a:txBody>
                  <a:tcPr marL="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8220483" y="5362969"/>
            <a:ext cx="923515" cy="457200"/>
          </a:xfrm>
          <a:prstGeom prst="ellipse">
            <a:avLst/>
          </a:prstGeom>
          <a:noFill/>
          <a:ln w="38100" algn="ctr">
            <a:solidFill>
              <a:srgbClr val="008000"/>
            </a:solidFill>
            <a:round/>
            <a:headEnd/>
            <a:tailEnd/>
          </a:ln>
        </p:spPr>
        <p:txBody>
          <a:bodyPr/>
          <a:lstStyle/>
          <a:p>
            <a:endParaRPr lang="en-US"/>
          </a:p>
        </p:txBody>
      </p:sp>
      <p:sp>
        <p:nvSpPr>
          <p:cNvPr id="6" name="Oval 6"/>
          <p:cNvSpPr>
            <a:spLocks noChangeArrowheads="1"/>
          </p:cNvSpPr>
          <p:nvPr/>
        </p:nvSpPr>
        <p:spPr bwMode="auto">
          <a:xfrm>
            <a:off x="8220484" y="6110780"/>
            <a:ext cx="923515" cy="442913"/>
          </a:xfrm>
          <a:prstGeom prst="ellipse">
            <a:avLst/>
          </a:prstGeom>
          <a:noFill/>
          <a:ln w="38100" algn="ctr">
            <a:solidFill>
              <a:srgbClr val="008000"/>
            </a:solidFill>
            <a:round/>
            <a:headEnd/>
            <a:tailEnd/>
          </a:ln>
        </p:spPr>
        <p:txBody>
          <a:bodyPr/>
          <a:lstStyle/>
          <a:p>
            <a:endParaRPr lang="en-US"/>
          </a:p>
        </p:txBody>
      </p:sp>
      <p:sp>
        <p:nvSpPr>
          <p:cNvPr id="7" name="TextBox 6"/>
          <p:cNvSpPr txBox="1">
            <a:spLocks noChangeArrowheads="1"/>
          </p:cNvSpPr>
          <p:nvPr/>
        </p:nvSpPr>
        <p:spPr bwMode="auto">
          <a:xfrm>
            <a:off x="5507711" y="3557601"/>
            <a:ext cx="1970411" cy="400110"/>
          </a:xfrm>
          <a:prstGeom prst="rect">
            <a:avLst/>
          </a:prstGeom>
          <a:solidFill>
            <a:schemeClr val="bg1"/>
          </a:solidFill>
          <a:ln w="9525">
            <a:noFill/>
            <a:miter lim="800000"/>
            <a:headEnd/>
            <a:tailEnd/>
          </a:ln>
        </p:spPr>
        <p:txBody>
          <a:bodyPr wrap="none" rIns="0">
            <a:spAutoFit/>
          </a:bodyPr>
          <a:lstStyle/>
          <a:p>
            <a:r>
              <a:rPr lang="en-US" sz="2000" b="1" dirty="0" smtClean="0">
                <a:solidFill>
                  <a:srgbClr val="008000"/>
                </a:solidFill>
              </a:rPr>
              <a:t>Physicians Win</a:t>
            </a:r>
            <a:endParaRPr lang="en-US" sz="2000" b="1" dirty="0">
              <a:solidFill>
                <a:srgbClr val="008000"/>
              </a:solidFill>
            </a:endParaRPr>
          </a:p>
        </p:txBody>
      </p:sp>
      <p:sp>
        <p:nvSpPr>
          <p:cNvPr id="8" name="TextBox 7"/>
          <p:cNvSpPr txBox="1">
            <a:spLocks noChangeArrowheads="1"/>
          </p:cNvSpPr>
          <p:nvPr/>
        </p:nvSpPr>
        <p:spPr bwMode="auto">
          <a:xfrm>
            <a:off x="5600741" y="4917461"/>
            <a:ext cx="1471613" cy="400050"/>
          </a:xfrm>
          <a:prstGeom prst="rect">
            <a:avLst/>
          </a:prstGeom>
          <a:solidFill>
            <a:schemeClr val="bg1"/>
          </a:solidFill>
          <a:ln w="9525">
            <a:noFill/>
            <a:miter lim="800000"/>
            <a:headEnd/>
            <a:tailEnd/>
          </a:ln>
        </p:spPr>
        <p:txBody>
          <a:bodyPr wrap="none" rIns="0">
            <a:spAutoFit/>
          </a:bodyPr>
          <a:lstStyle/>
          <a:p>
            <a:r>
              <a:rPr lang="en-US" sz="2000" b="1" dirty="0">
                <a:solidFill>
                  <a:srgbClr val="008000"/>
                </a:solidFill>
              </a:rPr>
              <a:t>Payer Wins</a:t>
            </a:r>
          </a:p>
        </p:txBody>
      </p:sp>
      <p:sp>
        <p:nvSpPr>
          <p:cNvPr id="9" name="TextBox 8"/>
          <p:cNvSpPr txBox="1">
            <a:spLocks noChangeArrowheads="1"/>
          </p:cNvSpPr>
          <p:nvPr/>
        </p:nvSpPr>
        <p:spPr bwMode="auto">
          <a:xfrm>
            <a:off x="5600741" y="4416283"/>
            <a:ext cx="1784350" cy="400050"/>
          </a:xfrm>
          <a:prstGeom prst="rect">
            <a:avLst/>
          </a:prstGeom>
          <a:solidFill>
            <a:schemeClr val="bg1"/>
          </a:solidFill>
          <a:ln w="9525">
            <a:noFill/>
            <a:miter lim="800000"/>
            <a:headEnd/>
            <a:tailEnd/>
          </a:ln>
        </p:spPr>
        <p:txBody>
          <a:bodyPr wrap="none" rIns="0">
            <a:spAutoFit/>
          </a:bodyPr>
          <a:lstStyle/>
          <a:p>
            <a:r>
              <a:rPr lang="en-US" sz="2000" b="1" dirty="0">
                <a:solidFill>
                  <a:srgbClr val="008000"/>
                </a:solidFill>
              </a:rPr>
              <a:t>Hospital Wins</a:t>
            </a:r>
          </a:p>
        </p:txBody>
      </p:sp>
      <p:cxnSp>
        <p:nvCxnSpPr>
          <p:cNvPr id="10" name="Straight Arrow Connector 10"/>
          <p:cNvCxnSpPr>
            <a:cxnSpLocks noChangeShapeType="1"/>
            <a:stCxn id="8" idx="3"/>
            <a:endCxn id="6" idx="2"/>
          </p:cNvCxnSpPr>
          <p:nvPr/>
        </p:nvCxnSpPr>
        <p:spPr bwMode="auto">
          <a:xfrm>
            <a:off x="7072354" y="5117486"/>
            <a:ext cx="1148130" cy="1214751"/>
          </a:xfrm>
          <a:prstGeom prst="straightConnector1">
            <a:avLst/>
          </a:prstGeom>
          <a:noFill/>
          <a:ln w="34925" algn="ctr">
            <a:solidFill>
              <a:srgbClr val="008000"/>
            </a:solidFill>
            <a:round/>
            <a:headEnd/>
            <a:tailEnd type="arrow" w="med" len="med"/>
          </a:ln>
        </p:spPr>
      </p:cxnSp>
      <p:cxnSp>
        <p:nvCxnSpPr>
          <p:cNvPr id="11" name="Straight Arrow Connector 11"/>
          <p:cNvCxnSpPr>
            <a:cxnSpLocks noChangeShapeType="1"/>
            <a:stCxn id="9" idx="3"/>
            <a:endCxn id="5" idx="2"/>
          </p:cNvCxnSpPr>
          <p:nvPr/>
        </p:nvCxnSpPr>
        <p:spPr bwMode="auto">
          <a:xfrm>
            <a:off x="7385091" y="4616308"/>
            <a:ext cx="835392" cy="975261"/>
          </a:xfrm>
          <a:prstGeom prst="straightConnector1">
            <a:avLst/>
          </a:prstGeom>
          <a:noFill/>
          <a:ln w="34925" algn="ctr">
            <a:solidFill>
              <a:srgbClr val="008000"/>
            </a:solidFill>
            <a:round/>
            <a:headEnd/>
            <a:tailEnd type="arrow" w="med" len="med"/>
          </a:ln>
        </p:spPr>
      </p:cxnSp>
      <p:sp>
        <p:nvSpPr>
          <p:cNvPr id="12" name="Oval 11"/>
          <p:cNvSpPr>
            <a:spLocks noChangeArrowheads="1"/>
          </p:cNvSpPr>
          <p:nvPr/>
        </p:nvSpPr>
        <p:spPr bwMode="auto">
          <a:xfrm>
            <a:off x="8220485" y="2374405"/>
            <a:ext cx="923515" cy="442913"/>
          </a:xfrm>
          <a:prstGeom prst="ellipse">
            <a:avLst/>
          </a:prstGeom>
          <a:noFill/>
          <a:ln w="38100" algn="ctr">
            <a:solidFill>
              <a:srgbClr val="008000"/>
            </a:solidFill>
            <a:round/>
            <a:headEnd/>
            <a:tailEnd/>
          </a:ln>
        </p:spPr>
        <p:txBody>
          <a:bodyPr/>
          <a:lstStyle/>
          <a:p>
            <a:endParaRPr lang="en-US"/>
          </a:p>
        </p:txBody>
      </p:sp>
      <p:cxnSp>
        <p:nvCxnSpPr>
          <p:cNvPr id="13" name="Straight Arrow Connector 9"/>
          <p:cNvCxnSpPr>
            <a:cxnSpLocks noChangeShapeType="1"/>
            <a:stCxn id="7" idx="3"/>
            <a:endCxn id="12" idx="2"/>
          </p:cNvCxnSpPr>
          <p:nvPr/>
        </p:nvCxnSpPr>
        <p:spPr bwMode="auto">
          <a:xfrm flipV="1">
            <a:off x="7478122" y="2595862"/>
            <a:ext cx="742363" cy="1161794"/>
          </a:xfrm>
          <a:prstGeom prst="straightConnector1">
            <a:avLst/>
          </a:prstGeom>
          <a:noFill/>
          <a:ln w="34925" algn="ctr">
            <a:solidFill>
              <a:srgbClr val="008000"/>
            </a:solidFill>
            <a:round/>
            <a:headEnd/>
            <a:tailEnd type="arrow" w="med" len="med"/>
          </a:ln>
        </p:spPr>
      </p:cxnSp>
      <p:cxnSp>
        <p:nvCxnSpPr>
          <p:cNvPr id="26" name="Straight Arrow Connector 9"/>
          <p:cNvCxnSpPr>
            <a:cxnSpLocks noChangeShapeType="1"/>
            <a:endCxn id="33" idx="2"/>
          </p:cNvCxnSpPr>
          <p:nvPr/>
        </p:nvCxnSpPr>
        <p:spPr bwMode="auto">
          <a:xfrm flipV="1">
            <a:off x="6921823" y="3238800"/>
            <a:ext cx="1298659" cy="956026"/>
          </a:xfrm>
          <a:prstGeom prst="straightConnector1">
            <a:avLst/>
          </a:prstGeom>
          <a:noFill/>
          <a:ln w="34925" algn="ctr">
            <a:solidFill>
              <a:srgbClr val="008000"/>
            </a:solidFill>
            <a:round/>
            <a:headEnd/>
            <a:tailEnd type="arrow" w="med" len="med"/>
          </a:ln>
        </p:spPr>
      </p:cxnSp>
      <p:sp>
        <p:nvSpPr>
          <p:cNvPr id="33" name="Oval 32"/>
          <p:cNvSpPr>
            <a:spLocks noChangeArrowheads="1"/>
          </p:cNvSpPr>
          <p:nvPr/>
        </p:nvSpPr>
        <p:spPr bwMode="auto">
          <a:xfrm>
            <a:off x="8220482" y="3017343"/>
            <a:ext cx="923515" cy="442913"/>
          </a:xfrm>
          <a:prstGeom prst="ellipse">
            <a:avLst/>
          </a:prstGeom>
          <a:noFill/>
          <a:ln w="38100" algn="ctr">
            <a:solidFill>
              <a:srgbClr val="008000"/>
            </a:solidFill>
            <a:round/>
            <a:headEnd/>
            <a:tailEnd/>
          </a:ln>
        </p:spPr>
        <p:txBody>
          <a:bodyPr/>
          <a:lstStyle/>
          <a:p>
            <a:endParaRPr lang="en-US"/>
          </a:p>
        </p:txBody>
      </p:sp>
      <p:sp>
        <p:nvSpPr>
          <p:cNvPr id="34" name="Oval 33"/>
          <p:cNvSpPr>
            <a:spLocks noChangeArrowheads="1"/>
          </p:cNvSpPr>
          <p:nvPr/>
        </p:nvSpPr>
        <p:spPr bwMode="auto">
          <a:xfrm>
            <a:off x="8220481" y="4042930"/>
            <a:ext cx="923515" cy="442913"/>
          </a:xfrm>
          <a:prstGeom prst="ellipse">
            <a:avLst/>
          </a:prstGeom>
          <a:noFill/>
          <a:ln w="38100" algn="ctr">
            <a:solidFill>
              <a:srgbClr val="008000"/>
            </a:solidFill>
            <a:round/>
            <a:headEnd/>
            <a:tailEnd/>
          </a:ln>
        </p:spPr>
        <p:txBody>
          <a:bodyPr/>
          <a:lstStyle/>
          <a:p>
            <a:endParaRPr lang="en-US"/>
          </a:p>
        </p:txBody>
      </p:sp>
      <p:cxnSp>
        <p:nvCxnSpPr>
          <p:cNvPr id="38" name="Straight Arrow Connector 9"/>
          <p:cNvCxnSpPr>
            <a:cxnSpLocks noChangeShapeType="1"/>
            <a:endCxn id="34" idx="2"/>
          </p:cNvCxnSpPr>
          <p:nvPr/>
        </p:nvCxnSpPr>
        <p:spPr bwMode="auto">
          <a:xfrm>
            <a:off x="6998023" y="4186311"/>
            <a:ext cx="1222458" cy="78076"/>
          </a:xfrm>
          <a:prstGeom prst="straightConnector1">
            <a:avLst/>
          </a:prstGeom>
          <a:noFill/>
          <a:ln w="34925" algn="ctr">
            <a:solidFill>
              <a:srgbClr val="008000"/>
            </a:solidFill>
            <a:round/>
            <a:headEnd/>
            <a:tailEnd type="arrow" w="med" len="med"/>
          </a:ln>
        </p:spPr>
      </p:cxnSp>
    </p:spTree>
    <p:extLst>
      <p:ext uri="{BB962C8B-B14F-4D97-AF65-F5344CB8AC3E}">
        <p14:creationId xmlns:p14="http://schemas.microsoft.com/office/powerpoint/2010/main" val="36713297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Multiple Types of </a:t>
            </a:r>
            <a:br>
              <a:rPr lang="en-US" dirty="0" smtClean="0"/>
            </a:br>
            <a:r>
              <a:rPr lang="en-US" dirty="0" smtClean="0"/>
              <a:t>“Alternative Payment Models”</a:t>
            </a:r>
          </a:p>
        </p:txBody>
      </p:sp>
      <p:sp>
        <p:nvSpPr>
          <p:cNvPr id="29" name="Rectangle 4"/>
          <p:cNvSpPr>
            <a:spLocks noChangeArrowheads="1"/>
          </p:cNvSpPr>
          <p:nvPr/>
        </p:nvSpPr>
        <p:spPr bwMode="auto">
          <a:xfrm>
            <a:off x="6799738" y="2362200"/>
            <a:ext cx="2209800" cy="1295399"/>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Condition-Based</a:t>
            </a:r>
            <a:br>
              <a:rPr lang="en-US" sz="2000" b="1" dirty="0" smtClean="0">
                <a:solidFill>
                  <a:srgbClr val="0000FF"/>
                </a:solidFill>
              </a:rPr>
            </a:br>
            <a:r>
              <a:rPr lang="en-US" sz="2000" b="1" dirty="0" smtClean="0">
                <a:solidFill>
                  <a:srgbClr val="0000FF"/>
                </a:solidFill>
              </a:rPr>
              <a:t>Payment</a:t>
            </a:r>
          </a:p>
          <a:p>
            <a:pPr marL="228600" indent="-106363" algn="l">
              <a:lnSpc>
                <a:spcPts val="1400"/>
              </a:lnSpc>
              <a:spcBef>
                <a:spcPts val="300"/>
              </a:spcBef>
              <a:buFont typeface="Arial" pitchFamily="34" charset="0"/>
              <a:buChar char="•"/>
            </a:pPr>
            <a:r>
              <a:rPr lang="en-US" dirty="0" smtClean="0">
                <a:solidFill>
                  <a:srgbClr val="0000FF"/>
                </a:solidFill>
              </a:rPr>
              <a:t>No loss in margins</a:t>
            </a:r>
            <a:br>
              <a:rPr lang="en-US" dirty="0" smtClean="0">
                <a:solidFill>
                  <a:srgbClr val="0000FF"/>
                </a:solidFill>
              </a:rPr>
            </a:br>
            <a:r>
              <a:rPr lang="en-US" dirty="0" smtClean="0">
                <a:solidFill>
                  <a:srgbClr val="0000FF"/>
                </a:solidFill>
              </a:rPr>
              <a:t>for fewer tests, procedures, hospital admits</a:t>
            </a:r>
          </a:p>
        </p:txBody>
      </p:sp>
      <p:sp>
        <p:nvSpPr>
          <p:cNvPr id="30" name="TextBox 29"/>
          <p:cNvSpPr txBox="1"/>
          <p:nvPr/>
        </p:nvSpPr>
        <p:spPr>
          <a:xfrm>
            <a:off x="6811274" y="1488425"/>
            <a:ext cx="2207656" cy="528350"/>
          </a:xfrm>
          <a:prstGeom prst="rect">
            <a:avLst/>
          </a:prstGeom>
          <a:noFill/>
        </p:spPr>
        <p:txBody>
          <a:bodyPr wrap="none" rtlCol="0">
            <a:spAutoFit/>
          </a:bodyPr>
          <a:lstStyle/>
          <a:p>
            <a:pPr>
              <a:lnSpc>
                <a:spcPts val="1700"/>
              </a:lnSpc>
            </a:pPr>
            <a:r>
              <a:rPr lang="en-US" sz="2000" b="1" dirty="0" smtClean="0"/>
              <a:t>Alternative</a:t>
            </a:r>
            <a:br>
              <a:rPr lang="en-US" sz="2000" b="1" dirty="0" smtClean="0"/>
            </a:br>
            <a:r>
              <a:rPr lang="en-US" sz="2000" b="1" dirty="0" smtClean="0"/>
              <a:t>Payment Models</a:t>
            </a:r>
            <a:endParaRPr lang="en-US" sz="2000" b="1" dirty="0"/>
          </a:p>
        </p:txBody>
      </p:sp>
    </p:spTree>
    <p:extLst>
      <p:ext uri="{BB962C8B-B14F-4D97-AF65-F5344CB8AC3E}">
        <p14:creationId xmlns:p14="http://schemas.microsoft.com/office/powerpoint/2010/main" val="11899584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Multiple Types of </a:t>
            </a:r>
            <a:br>
              <a:rPr lang="en-US" dirty="0" smtClean="0"/>
            </a:br>
            <a:r>
              <a:rPr lang="en-US" dirty="0" smtClean="0"/>
              <a:t>“Alternative Payment Models”</a:t>
            </a:r>
          </a:p>
        </p:txBody>
      </p:sp>
      <p:sp>
        <p:nvSpPr>
          <p:cNvPr id="28" name="Rectangle 4"/>
          <p:cNvSpPr>
            <a:spLocks noChangeArrowheads="1"/>
          </p:cNvSpPr>
          <p:nvPr/>
        </p:nvSpPr>
        <p:spPr bwMode="auto">
          <a:xfrm>
            <a:off x="6799738" y="3657600"/>
            <a:ext cx="2209800" cy="1488311"/>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Bundles/</a:t>
            </a:r>
            <a:br>
              <a:rPr lang="en-US" sz="2000" b="1" dirty="0" smtClean="0">
                <a:solidFill>
                  <a:srgbClr val="0000FF"/>
                </a:solidFill>
              </a:rPr>
            </a:br>
            <a:r>
              <a:rPr lang="en-US" sz="2000" b="1" dirty="0" smtClean="0">
                <a:solidFill>
                  <a:srgbClr val="0000FF"/>
                </a:solidFill>
              </a:rPr>
              <a:t>Warranties</a:t>
            </a:r>
          </a:p>
          <a:p>
            <a:pPr marL="228600" indent="-106363" algn="l">
              <a:lnSpc>
                <a:spcPts val="1400"/>
              </a:lnSpc>
              <a:spcBef>
                <a:spcPts val="300"/>
              </a:spcBef>
              <a:buFont typeface="Arial" pitchFamily="34" charset="0"/>
              <a:buChar char="•"/>
            </a:pPr>
            <a:r>
              <a:rPr lang="en-US" dirty="0" smtClean="0">
                <a:solidFill>
                  <a:srgbClr val="0000FF"/>
                </a:solidFill>
              </a:rPr>
              <a:t>Paying for teams</a:t>
            </a:r>
            <a:br>
              <a:rPr lang="en-US" dirty="0" smtClean="0">
                <a:solidFill>
                  <a:srgbClr val="0000FF"/>
                </a:solidFill>
              </a:rPr>
            </a:br>
            <a:r>
              <a:rPr lang="en-US" dirty="0" smtClean="0">
                <a:solidFill>
                  <a:srgbClr val="0000FF"/>
                </a:solidFill>
              </a:rPr>
              <a:t>of providers</a:t>
            </a:r>
          </a:p>
          <a:p>
            <a:pPr marL="228600" indent="-106363" algn="l">
              <a:lnSpc>
                <a:spcPts val="1400"/>
              </a:lnSpc>
              <a:spcBef>
                <a:spcPts val="300"/>
              </a:spcBef>
              <a:buFont typeface="Arial" pitchFamily="34" charset="0"/>
              <a:buChar char="•"/>
            </a:pPr>
            <a:r>
              <a:rPr lang="en-US" dirty="0" smtClean="0">
                <a:solidFill>
                  <a:srgbClr val="0000FF"/>
                </a:solidFill>
              </a:rPr>
              <a:t>Paying more for quality care, not for</a:t>
            </a:r>
            <a:br>
              <a:rPr lang="en-US" dirty="0" smtClean="0">
                <a:solidFill>
                  <a:srgbClr val="0000FF"/>
                </a:solidFill>
              </a:rPr>
            </a:br>
            <a:r>
              <a:rPr lang="en-US" dirty="0" smtClean="0">
                <a:solidFill>
                  <a:srgbClr val="0000FF"/>
                </a:solidFill>
              </a:rPr>
              <a:t>complications</a:t>
            </a:r>
          </a:p>
        </p:txBody>
      </p:sp>
      <p:sp>
        <p:nvSpPr>
          <p:cNvPr id="29" name="Rectangle 4"/>
          <p:cNvSpPr>
            <a:spLocks noChangeArrowheads="1"/>
          </p:cNvSpPr>
          <p:nvPr/>
        </p:nvSpPr>
        <p:spPr bwMode="auto">
          <a:xfrm>
            <a:off x="6799738" y="2362200"/>
            <a:ext cx="2209800" cy="1295399"/>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Condition-Based</a:t>
            </a:r>
            <a:br>
              <a:rPr lang="en-US" sz="2000" b="1" dirty="0" smtClean="0">
                <a:solidFill>
                  <a:srgbClr val="0000FF"/>
                </a:solidFill>
              </a:rPr>
            </a:br>
            <a:r>
              <a:rPr lang="en-US" sz="2000" b="1" dirty="0" smtClean="0">
                <a:solidFill>
                  <a:srgbClr val="0000FF"/>
                </a:solidFill>
              </a:rPr>
              <a:t>Payment</a:t>
            </a:r>
          </a:p>
          <a:p>
            <a:pPr marL="228600" indent="-106363" algn="l">
              <a:lnSpc>
                <a:spcPts val="1400"/>
              </a:lnSpc>
              <a:spcBef>
                <a:spcPts val="300"/>
              </a:spcBef>
              <a:buFont typeface="Arial" pitchFamily="34" charset="0"/>
              <a:buChar char="•"/>
            </a:pPr>
            <a:r>
              <a:rPr lang="en-US" dirty="0" smtClean="0">
                <a:solidFill>
                  <a:srgbClr val="0000FF"/>
                </a:solidFill>
              </a:rPr>
              <a:t>No loss in margins</a:t>
            </a:r>
            <a:br>
              <a:rPr lang="en-US" dirty="0" smtClean="0">
                <a:solidFill>
                  <a:srgbClr val="0000FF"/>
                </a:solidFill>
              </a:rPr>
            </a:br>
            <a:r>
              <a:rPr lang="en-US" dirty="0" smtClean="0">
                <a:solidFill>
                  <a:srgbClr val="0000FF"/>
                </a:solidFill>
              </a:rPr>
              <a:t>for fewer tests, procedures, hospital admits</a:t>
            </a:r>
          </a:p>
        </p:txBody>
      </p:sp>
      <p:sp>
        <p:nvSpPr>
          <p:cNvPr id="30" name="TextBox 29"/>
          <p:cNvSpPr txBox="1"/>
          <p:nvPr/>
        </p:nvSpPr>
        <p:spPr>
          <a:xfrm>
            <a:off x="6811274" y="1488425"/>
            <a:ext cx="2207656" cy="528350"/>
          </a:xfrm>
          <a:prstGeom prst="rect">
            <a:avLst/>
          </a:prstGeom>
          <a:noFill/>
        </p:spPr>
        <p:txBody>
          <a:bodyPr wrap="none" rtlCol="0">
            <a:spAutoFit/>
          </a:bodyPr>
          <a:lstStyle/>
          <a:p>
            <a:pPr>
              <a:lnSpc>
                <a:spcPts val="1700"/>
              </a:lnSpc>
            </a:pPr>
            <a:r>
              <a:rPr lang="en-US" sz="2000" b="1" dirty="0" smtClean="0"/>
              <a:t>Alternative</a:t>
            </a:r>
            <a:br>
              <a:rPr lang="en-US" sz="2000" b="1" dirty="0" smtClean="0"/>
            </a:br>
            <a:r>
              <a:rPr lang="en-US" sz="2000" b="1" dirty="0" smtClean="0"/>
              <a:t>Payment Models</a:t>
            </a:r>
            <a:endParaRPr lang="en-US" sz="2000" b="1" dirty="0"/>
          </a:p>
        </p:txBody>
      </p:sp>
    </p:spTree>
    <p:extLst>
      <p:ext uri="{BB962C8B-B14F-4D97-AF65-F5344CB8AC3E}">
        <p14:creationId xmlns:p14="http://schemas.microsoft.com/office/powerpoint/2010/main" val="10634537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Multiple Types of </a:t>
            </a:r>
            <a:br>
              <a:rPr lang="en-US" dirty="0" smtClean="0"/>
            </a:br>
            <a:r>
              <a:rPr lang="en-US" dirty="0" smtClean="0"/>
              <a:t>“Alternative Payment Models”</a:t>
            </a:r>
          </a:p>
        </p:txBody>
      </p:sp>
      <p:sp>
        <p:nvSpPr>
          <p:cNvPr id="27" name="Rectangle 4"/>
          <p:cNvSpPr>
            <a:spLocks noChangeArrowheads="1"/>
          </p:cNvSpPr>
          <p:nvPr/>
        </p:nvSpPr>
        <p:spPr bwMode="auto">
          <a:xfrm>
            <a:off x="6799739" y="5145912"/>
            <a:ext cx="2208750" cy="1254888"/>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Accountable</a:t>
            </a:r>
            <a:br>
              <a:rPr lang="en-US" sz="2000" b="1" dirty="0" smtClean="0">
                <a:solidFill>
                  <a:srgbClr val="0000FF"/>
                </a:solidFill>
              </a:rPr>
            </a:br>
            <a:r>
              <a:rPr lang="en-US" sz="2000" b="1" dirty="0" smtClean="0">
                <a:solidFill>
                  <a:srgbClr val="0000FF"/>
                </a:solidFill>
              </a:rPr>
              <a:t>Medical Home</a:t>
            </a:r>
          </a:p>
          <a:p>
            <a:pPr marL="228600" indent="-106363" algn="l">
              <a:lnSpc>
                <a:spcPts val="1400"/>
              </a:lnSpc>
              <a:spcBef>
                <a:spcPts val="300"/>
              </a:spcBef>
              <a:buFont typeface="Arial" pitchFamily="34" charset="0"/>
              <a:buChar char="•"/>
            </a:pPr>
            <a:r>
              <a:rPr lang="en-US" dirty="0" smtClean="0">
                <a:solidFill>
                  <a:srgbClr val="0000FF"/>
                </a:solidFill>
              </a:rPr>
              <a:t>Flexible payments to PCPs not tied to office visits</a:t>
            </a:r>
            <a:endParaRPr lang="en-US" dirty="0">
              <a:solidFill>
                <a:srgbClr val="0000FF"/>
              </a:solidFill>
            </a:endParaRPr>
          </a:p>
        </p:txBody>
      </p:sp>
      <p:sp>
        <p:nvSpPr>
          <p:cNvPr id="28" name="Rectangle 4"/>
          <p:cNvSpPr>
            <a:spLocks noChangeArrowheads="1"/>
          </p:cNvSpPr>
          <p:nvPr/>
        </p:nvSpPr>
        <p:spPr bwMode="auto">
          <a:xfrm>
            <a:off x="6799738" y="3657600"/>
            <a:ext cx="2209800" cy="1488311"/>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Bundles/</a:t>
            </a:r>
            <a:br>
              <a:rPr lang="en-US" sz="2000" b="1" dirty="0" smtClean="0">
                <a:solidFill>
                  <a:srgbClr val="0000FF"/>
                </a:solidFill>
              </a:rPr>
            </a:br>
            <a:r>
              <a:rPr lang="en-US" sz="2000" b="1" dirty="0" smtClean="0">
                <a:solidFill>
                  <a:srgbClr val="0000FF"/>
                </a:solidFill>
              </a:rPr>
              <a:t>Warranties</a:t>
            </a:r>
          </a:p>
          <a:p>
            <a:pPr marL="228600" indent="-106363" algn="l">
              <a:lnSpc>
                <a:spcPts val="1400"/>
              </a:lnSpc>
              <a:spcBef>
                <a:spcPts val="300"/>
              </a:spcBef>
              <a:buFont typeface="Arial" pitchFamily="34" charset="0"/>
              <a:buChar char="•"/>
            </a:pPr>
            <a:r>
              <a:rPr lang="en-US" dirty="0" smtClean="0">
                <a:solidFill>
                  <a:srgbClr val="0000FF"/>
                </a:solidFill>
              </a:rPr>
              <a:t>Paying for teams</a:t>
            </a:r>
            <a:br>
              <a:rPr lang="en-US" dirty="0" smtClean="0">
                <a:solidFill>
                  <a:srgbClr val="0000FF"/>
                </a:solidFill>
              </a:rPr>
            </a:br>
            <a:r>
              <a:rPr lang="en-US" dirty="0" smtClean="0">
                <a:solidFill>
                  <a:srgbClr val="0000FF"/>
                </a:solidFill>
              </a:rPr>
              <a:t>of providers</a:t>
            </a:r>
          </a:p>
          <a:p>
            <a:pPr marL="228600" indent="-106363" algn="l">
              <a:lnSpc>
                <a:spcPts val="1400"/>
              </a:lnSpc>
              <a:spcBef>
                <a:spcPts val="300"/>
              </a:spcBef>
              <a:buFont typeface="Arial" pitchFamily="34" charset="0"/>
              <a:buChar char="•"/>
            </a:pPr>
            <a:r>
              <a:rPr lang="en-US" dirty="0" smtClean="0">
                <a:solidFill>
                  <a:srgbClr val="0000FF"/>
                </a:solidFill>
              </a:rPr>
              <a:t>Paying more for quality care, not for</a:t>
            </a:r>
            <a:br>
              <a:rPr lang="en-US" dirty="0" smtClean="0">
                <a:solidFill>
                  <a:srgbClr val="0000FF"/>
                </a:solidFill>
              </a:rPr>
            </a:br>
            <a:r>
              <a:rPr lang="en-US" dirty="0" smtClean="0">
                <a:solidFill>
                  <a:srgbClr val="0000FF"/>
                </a:solidFill>
              </a:rPr>
              <a:t>complications</a:t>
            </a:r>
          </a:p>
        </p:txBody>
      </p:sp>
      <p:sp>
        <p:nvSpPr>
          <p:cNvPr id="29" name="Rectangle 4"/>
          <p:cNvSpPr>
            <a:spLocks noChangeArrowheads="1"/>
          </p:cNvSpPr>
          <p:nvPr/>
        </p:nvSpPr>
        <p:spPr bwMode="auto">
          <a:xfrm>
            <a:off x="6799738" y="2362200"/>
            <a:ext cx="2209800" cy="1295399"/>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Condition-Based</a:t>
            </a:r>
            <a:br>
              <a:rPr lang="en-US" sz="2000" b="1" dirty="0" smtClean="0">
                <a:solidFill>
                  <a:srgbClr val="0000FF"/>
                </a:solidFill>
              </a:rPr>
            </a:br>
            <a:r>
              <a:rPr lang="en-US" sz="2000" b="1" dirty="0" smtClean="0">
                <a:solidFill>
                  <a:srgbClr val="0000FF"/>
                </a:solidFill>
              </a:rPr>
              <a:t>Payment</a:t>
            </a:r>
          </a:p>
          <a:p>
            <a:pPr marL="228600" indent="-106363" algn="l">
              <a:lnSpc>
                <a:spcPts val="1400"/>
              </a:lnSpc>
              <a:spcBef>
                <a:spcPts val="300"/>
              </a:spcBef>
              <a:buFont typeface="Arial" pitchFamily="34" charset="0"/>
              <a:buChar char="•"/>
            </a:pPr>
            <a:r>
              <a:rPr lang="en-US" dirty="0" smtClean="0">
                <a:solidFill>
                  <a:srgbClr val="0000FF"/>
                </a:solidFill>
              </a:rPr>
              <a:t>No loss in margins</a:t>
            </a:r>
            <a:br>
              <a:rPr lang="en-US" dirty="0" smtClean="0">
                <a:solidFill>
                  <a:srgbClr val="0000FF"/>
                </a:solidFill>
              </a:rPr>
            </a:br>
            <a:r>
              <a:rPr lang="en-US" dirty="0" smtClean="0">
                <a:solidFill>
                  <a:srgbClr val="0000FF"/>
                </a:solidFill>
              </a:rPr>
              <a:t>for fewer tests, procedures, hospital admits</a:t>
            </a:r>
          </a:p>
        </p:txBody>
      </p:sp>
      <p:sp>
        <p:nvSpPr>
          <p:cNvPr id="30" name="TextBox 29"/>
          <p:cNvSpPr txBox="1"/>
          <p:nvPr/>
        </p:nvSpPr>
        <p:spPr>
          <a:xfrm>
            <a:off x="6811274" y="1488425"/>
            <a:ext cx="2207656" cy="528350"/>
          </a:xfrm>
          <a:prstGeom prst="rect">
            <a:avLst/>
          </a:prstGeom>
          <a:noFill/>
        </p:spPr>
        <p:txBody>
          <a:bodyPr wrap="none" rtlCol="0">
            <a:spAutoFit/>
          </a:bodyPr>
          <a:lstStyle/>
          <a:p>
            <a:pPr>
              <a:lnSpc>
                <a:spcPts val="1700"/>
              </a:lnSpc>
            </a:pPr>
            <a:r>
              <a:rPr lang="en-US" sz="2000" b="1" dirty="0" smtClean="0"/>
              <a:t>Alternative</a:t>
            </a:r>
            <a:br>
              <a:rPr lang="en-US" sz="2000" b="1" dirty="0" smtClean="0"/>
            </a:br>
            <a:r>
              <a:rPr lang="en-US" sz="2000" b="1" dirty="0" smtClean="0"/>
              <a:t>Payment Models</a:t>
            </a:r>
            <a:endParaRPr lang="en-US" sz="2000" b="1" dirty="0"/>
          </a:p>
        </p:txBody>
      </p:sp>
    </p:spTree>
    <p:extLst>
      <p:ext uri="{BB962C8B-B14F-4D97-AF65-F5344CB8AC3E}">
        <p14:creationId xmlns:p14="http://schemas.microsoft.com/office/powerpoint/2010/main" val="23106774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Win-Win-Wins Possible Through </a:t>
            </a:r>
            <a:r>
              <a:rPr lang="en-US" dirty="0" smtClean="0"/>
              <a:t>True Payment Reforms</a:t>
            </a:r>
          </a:p>
        </p:txBody>
      </p:sp>
      <p:sp>
        <p:nvSpPr>
          <p:cNvPr id="27" name="Rectangle 4"/>
          <p:cNvSpPr>
            <a:spLocks noChangeArrowheads="1"/>
          </p:cNvSpPr>
          <p:nvPr/>
        </p:nvSpPr>
        <p:spPr bwMode="auto">
          <a:xfrm>
            <a:off x="6799739" y="5145912"/>
            <a:ext cx="2208750" cy="1254888"/>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Accountable</a:t>
            </a:r>
            <a:br>
              <a:rPr lang="en-US" sz="2000" b="1" dirty="0" smtClean="0">
                <a:solidFill>
                  <a:srgbClr val="0000FF"/>
                </a:solidFill>
              </a:rPr>
            </a:br>
            <a:r>
              <a:rPr lang="en-US" sz="2000" b="1" dirty="0" smtClean="0">
                <a:solidFill>
                  <a:srgbClr val="0000FF"/>
                </a:solidFill>
              </a:rPr>
              <a:t>Medical Home</a:t>
            </a:r>
          </a:p>
          <a:p>
            <a:pPr marL="228600" indent="-106363" algn="l">
              <a:lnSpc>
                <a:spcPts val="1400"/>
              </a:lnSpc>
              <a:spcBef>
                <a:spcPts val="300"/>
              </a:spcBef>
              <a:buFont typeface="Arial" pitchFamily="34" charset="0"/>
              <a:buChar char="•"/>
            </a:pPr>
            <a:r>
              <a:rPr lang="en-US" dirty="0" smtClean="0">
                <a:solidFill>
                  <a:srgbClr val="0000FF"/>
                </a:solidFill>
              </a:rPr>
              <a:t>Flexible payments to PCPs not tied to office visits</a:t>
            </a:r>
            <a:endParaRPr lang="en-US" dirty="0">
              <a:solidFill>
                <a:srgbClr val="0000FF"/>
              </a:solidFill>
            </a:endParaRPr>
          </a:p>
        </p:txBody>
      </p:sp>
      <p:sp>
        <p:nvSpPr>
          <p:cNvPr id="28" name="Rectangle 4"/>
          <p:cNvSpPr>
            <a:spLocks noChangeArrowheads="1"/>
          </p:cNvSpPr>
          <p:nvPr/>
        </p:nvSpPr>
        <p:spPr bwMode="auto">
          <a:xfrm>
            <a:off x="6799738" y="3657600"/>
            <a:ext cx="2209800" cy="1488311"/>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Bundles/</a:t>
            </a:r>
            <a:br>
              <a:rPr lang="en-US" sz="2000" b="1" dirty="0" smtClean="0">
                <a:solidFill>
                  <a:srgbClr val="0000FF"/>
                </a:solidFill>
              </a:rPr>
            </a:br>
            <a:r>
              <a:rPr lang="en-US" sz="2000" b="1" dirty="0" smtClean="0">
                <a:solidFill>
                  <a:srgbClr val="0000FF"/>
                </a:solidFill>
              </a:rPr>
              <a:t>Warranties</a:t>
            </a:r>
          </a:p>
          <a:p>
            <a:pPr marL="228600" indent="-106363" algn="l">
              <a:lnSpc>
                <a:spcPts val="1400"/>
              </a:lnSpc>
              <a:spcBef>
                <a:spcPts val="300"/>
              </a:spcBef>
              <a:buFont typeface="Arial" pitchFamily="34" charset="0"/>
              <a:buChar char="•"/>
            </a:pPr>
            <a:r>
              <a:rPr lang="en-US" dirty="0" smtClean="0">
                <a:solidFill>
                  <a:srgbClr val="0000FF"/>
                </a:solidFill>
              </a:rPr>
              <a:t>Paying for teams</a:t>
            </a:r>
            <a:br>
              <a:rPr lang="en-US" dirty="0" smtClean="0">
                <a:solidFill>
                  <a:srgbClr val="0000FF"/>
                </a:solidFill>
              </a:rPr>
            </a:br>
            <a:r>
              <a:rPr lang="en-US" dirty="0" smtClean="0">
                <a:solidFill>
                  <a:srgbClr val="0000FF"/>
                </a:solidFill>
              </a:rPr>
              <a:t>of providers</a:t>
            </a:r>
          </a:p>
          <a:p>
            <a:pPr marL="228600" indent="-106363" algn="l">
              <a:lnSpc>
                <a:spcPts val="1400"/>
              </a:lnSpc>
              <a:spcBef>
                <a:spcPts val="300"/>
              </a:spcBef>
              <a:buFont typeface="Arial" pitchFamily="34" charset="0"/>
              <a:buChar char="•"/>
            </a:pPr>
            <a:r>
              <a:rPr lang="en-US" dirty="0" smtClean="0">
                <a:solidFill>
                  <a:srgbClr val="0000FF"/>
                </a:solidFill>
              </a:rPr>
              <a:t>Paying more for quality care, not for</a:t>
            </a:r>
            <a:br>
              <a:rPr lang="en-US" dirty="0" smtClean="0">
                <a:solidFill>
                  <a:srgbClr val="0000FF"/>
                </a:solidFill>
              </a:rPr>
            </a:br>
            <a:r>
              <a:rPr lang="en-US" dirty="0" smtClean="0">
                <a:solidFill>
                  <a:srgbClr val="0000FF"/>
                </a:solidFill>
              </a:rPr>
              <a:t>complications</a:t>
            </a:r>
          </a:p>
        </p:txBody>
      </p:sp>
      <p:sp>
        <p:nvSpPr>
          <p:cNvPr id="29" name="Rectangle 4"/>
          <p:cNvSpPr>
            <a:spLocks noChangeArrowheads="1"/>
          </p:cNvSpPr>
          <p:nvPr/>
        </p:nvSpPr>
        <p:spPr bwMode="auto">
          <a:xfrm>
            <a:off x="6799738" y="2362200"/>
            <a:ext cx="2209800" cy="1295399"/>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Condition-Based</a:t>
            </a:r>
            <a:br>
              <a:rPr lang="en-US" sz="2000" b="1" dirty="0" smtClean="0">
                <a:solidFill>
                  <a:srgbClr val="0000FF"/>
                </a:solidFill>
              </a:rPr>
            </a:br>
            <a:r>
              <a:rPr lang="en-US" sz="2000" b="1" dirty="0" smtClean="0">
                <a:solidFill>
                  <a:srgbClr val="0000FF"/>
                </a:solidFill>
              </a:rPr>
              <a:t>Payment</a:t>
            </a:r>
          </a:p>
          <a:p>
            <a:pPr marL="228600" indent="-106363" algn="l">
              <a:lnSpc>
                <a:spcPts val="1400"/>
              </a:lnSpc>
              <a:spcBef>
                <a:spcPts val="300"/>
              </a:spcBef>
              <a:buFont typeface="Arial" pitchFamily="34" charset="0"/>
              <a:buChar char="•"/>
            </a:pPr>
            <a:r>
              <a:rPr lang="en-US" dirty="0" smtClean="0">
                <a:solidFill>
                  <a:srgbClr val="0000FF"/>
                </a:solidFill>
              </a:rPr>
              <a:t>No loss in margins</a:t>
            </a:r>
            <a:br>
              <a:rPr lang="en-US" dirty="0" smtClean="0">
                <a:solidFill>
                  <a:srgbClr val="0000FF"/>
                </a:solidFill>
              </a:rPr>
            </a:br>
            <a:r>
              <a:rPr lang="en-US" dirty="0" smtClean="0">
                <a:solidFill>
                  <a:srgbClr val="0000FF"/>
                </a:solidFill>
              </a:rPr>
              <a:t>for fewer tests, procedures, hospital admits</a:t>
            </a:r>
          </a:p>
        </p:txBody>
      </p:sp>
      <p:sp>
        <p:nvSpPr>
          <p:cNvPr id="30" name="TextBox 29"/>
          <p:cNvSpPr txBox="1"/>
          <p:nvPr/>
        </p:nvSpPr>
        <p:spPr>
          <a:xfrm>
            <a:off x="6811274" y="1488425"/>
            <a:ext cx="2207656" cy="528350"/>
          </a:xfrm>
          <a:prstGeom prst="rect">
            <a:avLst/>
          </a:prstGeom>
          <a:noFill/>
        </p:spPr>
        <p:txBody>
          <a:bodyPr wrap="none" rtlCol="0">
            <a:spAutoFit/>
          </a:bodyPr>
          <a:lstStyle/>
          <a:p>
            <a:pPr>
              <a:lnSpc>
                <a:spcPts val="1700"/>
              </a:lnSpc>
            </a:pPr>
            <a:r>
              <a:rPr lang="en-US" sz="2000" b="1" dirty="0" smtClean="0"/>
              <a:t>Alternative</a:t>
            </a:r>
            <a:br>
              <a:rPr lang="en-US" sz="2000" b="1" dirty="0" smtClean="0"/>
            </a:br>
            <a:r>
              <a:rPr lang="en-US" sz="2000" b="1" dirty="0" smtClean="0"/>
              <a:t>Payment Models</a:t>
            </a:r>
            <a:endParaRPr lang="en-US" sz="2000" b="1" dirty="0"/>
          </a:p>
        </p:txBody>
      </p:sp>
      <p:sp>
        <p:nvSpPr>
          <p:cNvPr id="25" name="Rectangle 4"/>
          <p:cNvSpPr>
            <a:spLocks noChangeArrowheads="1"/>
          </p:cNvSpPr>
          <p:nvPr/>
        </p:nvSpPr>
        <p:spPr bwMode="auto">
          <a:xfrm>
            <a:off x="2209800" y="2371241"/>
            <a:ext cx="4589938" cy="4049813"/>
          </a:xfrm>
          <a:prstGeom prst="rect">
            <a:avLst/>
          </a:prstGeom>
          <a:solidFill>
            <a:srgbClr val="008000"/>
          </a:solidFill>
          <a:ln w="28575" algn="ctr">
            <a:solidFill>
              <a:schemeClr val="tx1"/>
            </a:solidFill>
            <a:round/>
            <a:headEnd/>
            <a:tailEnd/>
          </a:ln>
        </p:spPr>
        <p:txBody>
          <a:bodyPr lIns="0" rIns="0" anchor="ctr"/>
          <a:lstStyle/>
          <a:p>
            <a:pPr>
              <a:lnSpc>
                <a:spcPts val="2100"/>
              </a:lnSpc>
            </a:pPr>
            <a:r>
              <a:rPr lang="en-US" sz="2400" b="1" dirty="0">
                <a:solidFill>
                  <a:schemeClr val="bg1"/>
                </a:solidFill>
              </a:rPr>
              <a:t>BETTER CARE</a:t>
            </a:r>
            <a:br>
              <a:rPr lang="en-US" sz="2400" b="1" dirty="0">
                <a:solidFill>
                  <a:schemeClr val="bg1"/>
                </a:solidFill>
              </a:rPr>
            </a:br>
            <a:r>
              <a:rPr lang="en-US" sz="2400" b="1" dirty="0">
                <a:solidFill>
                  <a:schemeClr val="bg1"/>
                </a:solidFill>
              </a:rPr>
              <a:t>FOR </a:t>
            </a:r>
            <a:r>
              <a:rPr lang="en-US" sz="2400" b="1" dirty="0" smtClean="0">
                <a:solidFill>
                  <a:schemeClr val="bg1"/>
                </a:solidFill>
              </a:rPr>
              <a:t>PATIENTS</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a:t>
            </a:r>
            <a:br>
              <a:rPr lang="en-US" sz="2400" b="1" dirty="0" smtClean="0">
                <a:solidFill>
                  <a:schemeClr val="bg1"/>
                </a:solidFill>
              </a:rPr>
            </a:br>
            <a:endParaRPr lang="en-US" sz="2400" dirty="0">
              <a:solidFill>
                <a:schemeClr val="bg1"/>
              </a:solidFill>
            </a:endParaRPr>
          </a:p>
          <a:p>
            <a:pPr>
              <a:lnSpc>
                <a:spcPts val="2100"/>
              </a:lnSpc>
            </a:pPr>
            <a:r>
              <a:rPr lang="en-US" sz="2400" b="1" dirty="0" smtClean="0">
                <a:solidFill>
                  <a:schemeClr val="bg1"/>
                </a:solidFill>
              </a:rPr>
              <a:t>SAVINGS</a:t>
            </a:r>
            <a:br>
              <a:rPr lang="en-US" sz="2400" b="1" dirty="0" smtClean="0">
                <a:solidFill>
                  <a:schemeClr val="bg1"/>
                </a:solidFill>
              </a:rPr>
            </a:br>
            <a:r>
              <a:rPr lang="en-US" sz="2400" b="1" dirty="0" smtClean="0">
                <a:solidFill>
                  <a:schemeClr val="bg1"/>
                </a:solidFill>
              </a:rPr>
              <a:t>FOR</a:t>
            </a:r>
            <a:br>
              <a:rPr lang="en-US" sz="2400" b="1" dirty="0" smtClean="0">
                <a:solidFill>
                  <a:schemeClr val="bg1"/>
                </a:solidFill>
              </a:rPr>
            </a:br>
            <a:r>
              <a:rPr lang="en-US" sz="2400" b="1" dirty="0" smtClean="0">
                <a:solidFill>
                  <a:schemeClr val="bg1"/>
                </a:solidFill>
              </a:rPr>
              <a:t>PURCHASERS</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HIGHER MARGINS</a:t>
            </a:r>
            <a:br>
              <a:rPr lang="en-US" sz="2400" b="1" dirty="0" smtClean="0">
                <a:solidFill>
                  <a:schemeClr val="bg1"/>
                </a:solidFill>
              </a:rPr>
            </a:br>
            <a:r>
              <a:rPr lang="en-US" sz="2400" b="1" dirty="0" smtClean="0">
                <a:solidFill>
                  <a:schemeClr val="bg1"/>
                </a:solidFill>
              </a:rPr>
              <a:t>FOR PROVIDERS</a:t>
            </a:r>
            <a:endParaRPr lang="en-US" sz="2400" dirty="0" smtClean="0">
              <a:solidFill>
                <a:schemeClr val="bg1"/>
              </a:solidFill>
            </a:endParaRPr>
          </a:p>
        </p:txBody>
      </p:sp>
    </p:spTree>
    <p:extLst>
      <p:ext uri="{BB962C8B-B14F-4D97-AF65-F5344CB8AC3E}">
        <p14:creationId xmlns:p14="http://schemas.microsoft.com/office/powerpoint/2010/main" val="2637593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Avoidable Spending Occurs</a:t>
            </a:r>
            <a:br>
              <a:rPr lang="en-US" dirty="0" smtClean="0"/>
            </a:br>
            <a:r>
              <a:rPr lang="en-US" dirty="0" smtClean="0"/>
              <a:t>In All Aspects of Healthcare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Rectangle 11"/>
          <p:cNvSpPr/>
          <p:nvPr/>
        </p:nvSpPr>
        <p:spPr bwMode="auto">
          <a:xfrm>
            <a:off x="4343400" y="2658562"/>
            <a:ext cx="4495800" cy="1219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latin typeface="Arial" charset="0"/>
                <a:cs typeface="Arial" charset="0"/>
              </a:rPr>
              <a:t>CANCER TREATMENT</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Use of unnecessarily-expensive drugs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dirty="0" smtClean="0">
                <a:ln>
                  <a:noFill/>
                </a:ln>
                <a:solidFill>
                  <a:srgbClr val="FF0000"/>
                </a:solidFill>
                <a:effectLst/>
                <a:latin typeface="Arial" charset="0"/>
                <a:cs typeface="Arial" charset="0"/>
              </a:rPr>
              <a:t>ER visits/hospital stays for dehydration and avoidable complications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Fruitless treatment at end of life</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Late-stage cancers due to poor screening</a:t>
            </a:r>
          </a:p>
        </p:txBody>
      </p:sp>
      <p:sp>
        <p:nvSpPr>
          <p:cNvPr id="13" name="Rectangle 12"/>
          <p:cNvSpPr/>
          <p:nvPr/>
        </p:nvSpPr>
        <p:spPr bwMode="auto">
          <a:xfrm>
            <a:off x="4343400" y="1479216"/>
            <a:ext cx="4495800" cy="1057942"/>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kumimoji="0" lang="en-US" sz="1800" b="1" i="0" u="none" strike="noStrike" cap="none" normalizeH="0" baseline="0" dirty="0" smtClean="0">
                <a:ln>
                  <a:noFill/>
                </a:ln>
                <a:solidFill>
                  <a:srgbClr val="FF0000"/>
                </a:solidFill>
                <a:effectLst/>
                <a:latin typeface="Arial" charset="0"/>
                <a:cs typeface="Arial" charset="0"/>
              </a:rPr>
              <a:t>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i="0" u="none" strike="noStrike" cap="none" normalizeH="0" baseline="0" dirty="0" smtClean="0">
                <a:ln>
                  <a:noFill/>
                </a:ln>
                <a:solidFill>
                  <a:srgbClr val="FF0000"/>
                </a:solidFill>
                <a:effectLst/>
                <a:latin typeface="Arial" charset="0"/>
                <a:cs typeface="Arial" charset="0"/>
              </a:rPr>
              <a:t>Unnecessary</a:t>
            </a:r>
            <a:r>
              <a:rPr kumimoji="0" lang="en-US" sz="1800" i="0" u="none" strike="noStrike" cap="none" normalizeH="0" dirty="0" smtClean="0">
                <a:ln>
                  <a:noFill/>
                </a:ln>
                <a:solidFill>
                  <a:srgbClr val="FF0000"/>
                </a:solidFill>
                <a:effectLst/>
                <a:latin typeface="Arial" charset="0"/>
                <a:cs typeface="Arial" charset="0"/>
              </a:rPr>
              <a:t>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baseline="0" dirty="0" smtClean="0">
                <a:solidFill>
                  <a:srgbClr val="FF0000"/>
                </a:solidFill>
                <a:latin typeface="Arial" charset="0"/>
                <a:cs typeface="Arial" charset="0"/>
              </a:rPr>
              <a:t>Use of unnecessarily-expensive</a:t>
            </a:r>
            <a:r>
              <a:rPr lang="en-US" dirty="0" smtClean="0">
                <a:solidFill>
                  <a:srgbClr val="FF0000"/>
                </a:solidFill>
                <a:latin typeface="Arial" charset="0"/>
                <a:cs typeface="Arial" charset="0"/>
              </a:rPr>
              <a:t> implants</a:t>
            </a:r>
            <a:endParaRPr kumimoji="0" lang="en-US" sz="1800" i="0" u="none" strike="noStrike" cap="none" normalizeH="0" baseline="0" dirty="0" smtClean="0">
              <a:ln>
                <a:noFill/>
              </a:ln>
              <a:solidFill>
                <a:srgbClr val="FF0000"/>
              </a:solidFill>
              <a:effectLst/>
              <a:latin typeface="Arial" charset="0"/>
              <a:cs typeface="Arial" charset="0"/>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Infections and complications of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Overuse of inpatient rehabilitation</a:t>
            </a:r>
            <a:endParaRPr kumimoji="0" lang="en-US" sz="1800" i="0" u="none" strike="noStrike" cap="none" normalizeH="0" dirty="0" smtClean="0">
              <a:ln>
                <a:noFill/>
              </a:ln>
              <a:solidFill>
                <a:srgbClr val="FF0000"/>
              </a:solidFill>
              <a:effectLst/>
              <a:latin typeface="Arial" charset="0"/>
              <a:cs typeface="Arial" charset="0"/>
            </a:endParaRPr>
          </a:p>
        </p:txBody>
      </p:sp>
      <p:sp>
        <p:nvSpPr>
          <p:cNvPr id="14" name="Rectangle 13"/>
          <p:cNvSpPr/>
          <p:nvPr/>
        </p:nvSpPr>
        <p:spPr bwMode="auto">
          <a:xfrm>
            <a:off x="4343400" y="3999166"/>
            <a:ext cx="4495800" cy="88598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rPr>
              <a:t>CHEST PAIN DIAGNOSIS/TREATMENT</a:t>
            </a:r>
            <a:endParaRPr kumimoji="0" lang="en-US" sz="1800" b="1" i="0" u="none" strike="noStrike" cap="none" normalizeH="0" baseline="0" dirty="0" smtClean="0">
              <a:ln>
                <a:noFill/>
              </a:ln>
              <a:solidFill>
                <a:srgbClr val="FF0000"/>
              </a:solidFill>
              <a:effectLst/>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baseline="0" dirty="0" smtClean="0">
                <a:ln>
                  <a:noFill/>
                </a:ln>
                <a:solidFill>
                  <a:srgbClr val="FF0000"/>
                </a:solidFill>
                <a:effectLst/>
                <a:latin typeface="Arial" charset="0"/>
                <a:cs typeface="Arial" charset="0"/>
              </a:rPr>
              <a:t>Overuse of high-tech</a:t>
            </a:r>
            <a:r>
              <a:rPr kumimoji="0" lang="en-US" sz="1800" b="0" i="0" u="none" strike="noStrike" cap="none" normalizeH="0" dirty="0" smtClean="0">
                <a:ln>
                  <a:noFill/>
                </a:ln>
                <a:solidFill>
                  <a:srgbClr val="FF0000"/>
                </a:solidFill>
                <a:effectLst/>
                <a:latin typeface="Arial" charset="0"/>
                <a:cs typeface="Arial" charset="0"/>
              </a:rPr>
              <a:t> stress tests/imaging</a:t>
            </a:r>
            <a:endParaRPr kumimoji="0" lang="en-US" sz="1800" b="0" i="0" u="none" strike="noStrike" cap="none" normalizeH="0" baseline="0" dirty="0" smtClean="0">
              <a:ln>
                <a:noFill/>
              </a:ln>
              <a:solidFill>
                <a:srgbClr val="FF0000"/>
              </a:solidFill>
              <a:effectLst/>
              <a:latin typeface="Arial" charset="0"/>
              <a:cs typeface="Arial" charset="0"/>
            </a:endParaRP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Overuse of cardiac catheterization</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Overuse of PCIs, high-priced stents</a:t>
            </a:r>
          </a:p>
        </p:txBody>
      </p:sp>
      <p:cxnSp>
        <p:nvCxnSpPr>
          <p:cNvPr id="19" name="Straight Arrow Connector 18"/>
          <p:cNvCxnSpPr>
            <a:stCxn id="11" idx="3"/>
            <a:endCxn id="14" idx="1"/>
          </p:cNvCxnSpPr>
          <p:nvPr/>
        </p:nvCxnSpPr>
        <p:spPr bwMode="auto">
          <a:xfrm>
            <a:off x="2673626" y="3086100"/>
            <a:ext cx="1669774" cy="1356059"/>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6" name="Straight Arrow Connector 25"/>
          <p:cNvCxnSpPr>
            <a:stCxn id="11" idx="3"/>
            <a:endCxn id="12" idx="1"/>
          </p:cNvCxnSpPr>
          <p:nvPr/>
        </p:nvCxnSpPr>
        <p:spPr bwMode="auto">
          <a:xfrm>
            <a:off x="2673626" y="3086100"/>
            <a:ext cx="1669774" cy="182062"/>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9" name="Straight Arrow Connector 28"/>
          <p:cNvCxnSpPr>
            <a:stCxn id="11" idx="3"/>
            <a:endCxn id="13" idx="1"/>
          </p:cNvCxnSpPr>
          <p:nvPr/>
        </p:nvCxnSpPr>
        <p:spPr bwMode="auto">
          <a:xfrm flipV="1">
            <a:off x="2673626" y="2008187"/>
            <a:ext cx="1669774" cy="1077913"/>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6636741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0"/>
            <a:ext cx="8226425" cy="1228725"/>
          </a:xfrm>
        </p:spPr>
        <p:txBody>
          <a:bodyPr/>
          <a:lstStyle/>
          <a:p>
            <a:r>
              <a:rPr lang="en-US" dirty="0" smtClean="0"/>
              <a:t>Many Specialties Developing</a:t>
            </a:r>
            <a:br>
              <a:rPr lang="en-US" dirty="0" smtClean="0"/>
            </a:br>
            <a:r>
              <a:rPr lang="en-US" dirty="0" smtClean="0"/>
              <a:t>Better Payment Models</a:t>
            </a:r>
            <a:endParaRPr lang="en-US" dirty="0"/>
          </a:p>
        </p:txBody>
      </p:sp>
      <p:sp>
        <p:nvSpPr>
          <p:cNvPr id="4" name="Rectangle 3"/>
          <p:cNvSpPr/>
          <p:nvPr/>
        </p:nvSpPr>
        <p:spPr bwMode="auto">
          <a:xfrm>
            <a:off x="152400" y="4191000"/>
            <a:ext cx="1981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Neurology</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7" name="Rectangle 6"/>
          <p:cNvSpPr/>
          <p:nvPr/>
        </p:nvSpPr>
        <p:spPr bwMode="auto">
          <a:xfrm>
            <a:off x="152400" y="5257800"/>
            <a:ext cx="1981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OB/GYN</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8" name="Rectangle 7"/>
          <p:cNvSpPr/>
          <p:nvPr/>
        </p:nvSpPr>
        <p:spPr bwMode="auto">
          <a:xfrm>
            <a:off x="152400" y="3200400"/>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Orthopedic</a:t>
            </a:r>
            <a:br>
              <a:rPr lang="en-US" sz="1800" dirty="0" smtClean="0">
                <a:solidFill>
                  <a:srgbClr val="0000FF"/>
                </a:solidFill>
                <a:latin typeface="Arial" charset="0"/>
                <a:cs typeface="Arial" charset="0"/>
              </a:rPr>
            </a:br>
            <a:r>
              <a:rPr lang="en-US" sz="1800" dirty="0" smtClean="0">
                <a:solidFill>
                  <a:srgbClr val="0000FF"/>
                </a:solidFill>
                <a:latin typeface="Arial" charset="0"/>
                <a:cs typeface="Arial" charset="0"/>
              </a:rPr>
              <a:t>Surgery</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15" name="Rectangle 14"/>
          <p:cNvSpPr/>
          <p:nvPr/>
        </p:nvSpPr>
        <p:spPr bwMode="auto">
          <a:xfrm>
            <a:off x="2362200" y="1600200"/>
            <a:ext cx="2209800"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2362200" y="1600200"/>
            <a:ext cx="2028292" cy="685800"/>
          </a:xfrm>
          <a:prstGeom prst="rect">
            <a:avLst/>
          </a:prstGeom>
          <a:noFill/>
        </p:spPr>
        <p:txBody>
          <a:bodyPr wrap="square" lIns="0" rIns="0" rtlCol="0" anchor="ctr" anchorCtr="0">
            <a:noAutofit/>
          </a:bodyPr>
          <a:lstStyle/>
          <a:p>
            <a:pPr>
              <a:lnSpc>
                <a:spcPts val="1400"/>
              </a:lnSpc>
            </a:pPr>
            <a:r>
              <a:rPr lang="en-US" sz="1800" b="1" i="1" dirty="0" smtClean="0">
                <a:solidFill>
                  <a:srgbClr val="008000"/>
                </a:solidFill>
              </a:rPr>
              <a:t>Opportunities</a:t>
            </a:r>
            <a:br>
              <a:rPr lang="en-US" sz="1800" b="1" i="1" dirty="0" smtClean="0">
                <a:solidFill>
                  <a:srgbClr val="008000"/>
                </a:solidFill>
              </a:rPr>
            </a:br>
            <a:r>
              <a:rPr lang="en-US" sz="1800" b="1" i="1" dirty="0" smtClean="0">
                <a:solidFill>
                  <a:srgbClr val="008000"/>
                </a:solidFill>
              </a:rPr>
              <a:t>to Improve Care</a:t>
            </a:r>
            <a:br>
              <a:rPr lang="en-US" sz="1800" b="1" i="1" dirty="0" smtClean="0">
                <a:solidFill>
                  <a:srgbClr val="008000"/>
                </a:solidFill>
              </a:rPr>
            </a:br>
            <a:r>
              <a:rPr lang="en-US" sz="1800" b="1" i="1" dirty="0" smtClean="0">
                <a:solidFill>
                  <a:srgbClr val="008000"/>
                </a:solidFill>
              </a:rPr>
              <a:t>and Reduce Cost</a:t>
            </a:r>
            <a:endParaRPr lang="en-US" sz="1800" b="1" i="1" dirty="0">
              <a:solidFill>
                <a:srgbClr val="008000"/>
              </a:solidFill>
            </a:endParaRPr>
          </a:p>
        </p:txBody>
      </p:sp>
      <p:sp>
        <p:nvSpPr>
          <p:cNvPr id="20" name="Rectangle 19"/>
          <p:cNvSpPr/>
          <p:nvPr/>
        </p:nvSpPr>
        <p:spPr bwMode="auto">
          <a:xfrm>
            <a:off x="4648200" y="1600200"/>
            <a:ext cx="2209800"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TextBox 21"/>
          <p:cNvSpPr txBox="1"/>
          <p:nvPr/>
        </p:nvSpPr>
        <p:spPr>
          <a:xfrm>
            <a:off x="4648200" y="1600200"/>
            <a:ext cx="2057400" cy="685800"/>
          </a:xfrm>
          <a:prstGeom prst="rect">
            <a:avLst/>
          </a:prstGeom>
          <a:noFill/>
        </p:spPr>
        <p:txBody>
          <a:bodyPr wrap="square" lIns="0" rIns="0" rtlCol="0" anchor="ctr" anchorCtr="0">
            <a:noAutofit/>
          </a:bodyPr>
          <a:lstStyle/>
          <a:p>
            <a:pPr>
              <a:lnSpc>
                <a:spcPts val="1400"/>
              </a:lnSpc>
            </a:pPr>
            <a:r>
              <a:rPr lang="en-US" sz="1800" b="1" i="1" dirty="0" smtClean="0">
                <a:solidFill>
                  <a:srgbClr val="FF0000"/>
                </a:solidFill>
              </a:rPr>
              <a:t>Barriers in</a:t>
            </a:r>
            <a:br>
              <a:rPr lang="en-US" sz="1800" b="1" i="1" dirty="0" smtClean="0">
                <a:solidFill>
                  <a:srgbClr val="FF0000"/>
                </a:solidFill>
              </a:rPr>
            </a:br>
            <a:r>
              <a:rPr lang="en-US" sz="1800" b="1" i="1" dirty="0" smtClean="0">
                <a:solidFill>
                  <a:srgbClr val="FF0000"/>
                </a:solidFill>
              </a:rPr>
              <a:t>Current</a:t>
            </a:r>
            <a:br>
              <a:rPr lang="en-US" sz="1800" b="1" i="1" dirty="0" smtClean="0">
                <a:solidFill>
                  <a:srgbClr val="FF0000"/>
                </a:solidFill>
              </a:rPr>
            </a:br>
            <a:r>
              <a:rPr lang="en-US" sz="1800" b="1" i="1" dirty="0" smtClean="0">
                <a:solidFill>
                  <a:srgbClr val="FF0000"/>
                </a:solidFill>
              </a:rPr>
              <a:t>Payment System</a:t>
            </a:r>
            <a:endParaRPr lang="en-US" sz="1800" b="1" i="1" dirty="0">
              <a:solidFill>
                <a:srgbClr val="FF0000"/>
              </a:solidFill>
            </a:endParaRPr>
          </a:p>
        </p:txBody>
      </p:sp>
      <p:sp>
        <p:nvSpPr>
          <p:cNvPr id="23" name="Rectangle 22"/>
          <p:cNvSpPr/>
          <p:nvPr/>
        </p:nvSpPr>
        <p:spPr bwMode="auto">
          <a:xfrm rot="16200000">
            <a:off x="4038600" y="1371600"/>
            <a:ext cx="10668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Rectangle 23"/>
          <p:cNvSpPr/>
          <p:nvPr/>
        </p:nvSpPr>
        <p:spPr bwMode="auto">
          <a:xfrm>
            <a:off x="6934200" y="1600200"/>
            <a:ext cx="2057400"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 name="TextBox 24"/>
          <p:cNvSpPr txBox="1"/>
          <p:nvPr/>
        </p:nvSpPr>
        <p:spPr>
          <a:xfrm>
            <a:off x="6934200" y="1600200"/>
            <a:ext cx="2057400" cy="685800"/>
          </a:xfrm>
          <a:prstGeom prst="rect">
            <a:avLst/>
          </a:prstGeom>
          <a:noFill/>
        </p:spPr>
        <p:txBody>
          <a:bodyPr wrap="square" lIns="0" rIns="0" rtlCol="0" anchor="ctr" anchorCtr="0">
            <a:noAutofit/>
          </a:bodyPr>
          <a:lstStyle/>
          <a:p>
            <a:pPr>
              <a:lnSpc>
                <a:spcPts val="1400"/>
              </a:lnSpc>
            </a:pPr>
            <a:r>
              <a:rPr lang="en-US" sz="1800" b="1" i="1" dirty="0" smtClean="0">
                <a:solidFill>
                  <a:srgbClr val="0033CC"/>
                </a:solidFill>
              </a:rPr>
              <a:t>Solutions via</a:t>
            </a:r>
          </a:p>
          <a:p>
            <a:pPr>
              <a:lnSpc>
                <a:spcPts val="1400"/>
              </a:lnSpc>
            </a:pPr>
            <a:r>
              <a:rPr lang="en-US" sz="1800" b="1" i="1" dirty="0" smtClean="0">
                <a:solidFill>
                  <a:srgbClr val="0033CC"/>
                </a:solidFill>
              </a:rPr>
              <a:t>Accountable</a:t>
            </a:r>
            <a:br>
              <a:rPr lang="en-US" sz="1800" b="1" i="1" dirty="0" smtClean="0">
                <a:solidFill>
                  <a:srgbClr val="0033CC"/>
                </a:solidFill>
              </a:rPr>
            </a:br>
            <a:r>
              <a:rPr lang="en-US" sz="1800" b="1" i="1" dirty="0" smtClean="0">
                <a:solidFill>
                  <a:srgbClr val="0033CC"/>
                </a:solidFill>
              </a:rPr>
              <a:t>Payment Models</a:t>
            </a:r>
            <a:endParaRPr lang="en-US" sz="1800" b="1" i="1" dirty="0">
              <a:solidFill>
                <a:srgbClr val="0033CC"/>
              </a:solidFill>
            </a:endParaRPr>
          </a:p>
        </p:txBody>
      </p:sp>
      <p:sp>
        <p:nvSpPr>
          <p:cNvPr id="26" name="Rectangle 25"/>
          <p:cNvSpPr/>
          <p:nvPr/>
        </p:nvSpPr>
        <p:spPr bwMode="auto">
          <a:xfrm rot="16200000">
            <a:off x="4038600" y="304800"/>
            <a:ext cx="10668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 name="Rectangle 26"/>
          <p:cNvSpPr/>
          <p:nvPr/>
        </p:nvSpPr>
        <p:spPr bwMode="auto">
          <a:xfrm rot="16200000">
            <a:off x="4076700" y="-723900"/>
            <a:ext cx="9906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TextBox 27"/>
          <p:cNvSpPr txBox="1"/>
          <p:nvPr/>
        </p:nvSpPr>
        <p:spPr>
          <a:xfrm>
            <a:off x="2362200" y="3200400"/>
            <a:ext cx="2209800"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8000"/>
                </a:solidFill>
              </a:rPr>
              <a:t>Reduce infections</a:t>
            </a:r>
            <a:br>
              <a:rPr lang="en-US" sz="1600" dirty="0" smtClean="0">
                <a:solidFill>
                  <a:srgbClr val="008000"/>
                </a:solidFill>
              </a:rPr>
            </a:br>
            <a:r>
              <a:rPr lang="en-US" sz="1600" dirty="0" smtClean="0">
                <a:solidFill>
                  <a:srgbClr val="008000"/>
                </a:solidFill>
              </a:rPr>
              <a:t>and complications of</a:t>
            </a:r>
            <a:br>
              <a:rPr lang="en-US" sz="1600" dirty="0" smtClean="0">
                <a:solidFill>
                  <a:srgbClr val="008000"/>
                </a:solidFill>
              </a:rPr>
            </a:br>
            <a:r>
              <a:rPr lang="en-US" sz="1600" dirty="0" smtClean="0">
                <a:solidFill>
                  <a:srgbClr val="008000"/>
                </a:solidFill>
              </a:rPr>
              <a:t>surgery</a:t>
            </a:r>
          </a:p>
          <a:p>
            <a:pPr marL="114300" indent="-114300" algn="l">
              <a:lnSpc>
                <a:spcPts val="1300"/>
              </a:lnSpc>
              <a:spcBef>
                <a:spcPts val="600"/>
              </a:spcBef>
              <a:buFont typeface="Arial" pitchFamily="34" charset="0"/>
              <a:buChar char="•"/>
            </a:pPr>
            <a:r>
              <a:rPr lang="en-US" sz="1600" dirty="0" smtClean="0">
                <a:solidFill>
                  <a:srgbClr val="008000"/>
                </a:solidFill>
              </a:rPr>
              <a:t>Use non-surgical</a:t>
            </a:r>
            <a:r>
              <a:rPr lang="en-US" sz="1600" dirty="0">
                <a:solidFill>
                  <a:srgbClr val="008000"/>
                </a:solidFill>
              </a:rPr>
              <a:t/>
            </a:r>
            <a:br>
              <a:rPr lang="en-US" sz="1600" dirty="0">
                <a:solidFill>
                  <a:srgbClr val="008000"/>
                </a:solidFill>
              </a:rPr>
            </a:br>
            <a:r>
              <a:rPr lang="en-US" sz="1600" dirty="0" smtClean="0">
                <a:solidFill>
                  <a:srgbClr val="008000"/>
                </a:solidFill>
              </a:rPr>
              <a:t>care instead of surgery</a:t>
            </a:r>
          </a:p>
        </p:txBody>
      </p:sp>
      <p:sp>
        <p:nvSpPr>
          <p:cNvPr id="29" name="TextBox 28"/>
          <p:cNvSpPr txBox="1"/>
          <p:nvPr/>
        </p:nvSpPr>
        <p:spPr>
          <a:xfrm>
            <a:off x="2362200" y="4191000"/>
            <a:ext cx="2057399" cy="1066800"/>
          </a:xfrm>
          <a:prstGeom prst="rect">
            <a:avLst/>
          </a:prstGeom>
          <a:noFill/>
        </p:spPr>
        <p:txBody>
          <a:bodyPr wrap="none" lIns="45720" tIns="91440" rIns="45720" bIns="45720" rtlCol="0" anchor="t" anchorCtr="0">
            <a:noAutofit/>
          </a:bodyPr>
          <a:lstStyle/>
          <a:p>
            <a:pPr marL="114300" indent="-114300" algn="l">
              <a:lnSpc>
                <a:spcPts val="1300"/>
              </a:lnSpc>
              <a:spcBef>
                <a:spcPts val="300"/>
              </a:spcBef>
              <a:buFont typeface="Arial" pitchFamily="34" charset="0"/>
              <a:buChar char="•"/>
            </a:pPr>
            <a:r>
              <a:rPr lang="en-US" sz="1600" dirty="0">
                <a:solidFill>
                  <a:srgbClr val="008000"/>
                </a:solidFill>
              </a:rPr>
              <a:t>Avoid unnecessary</a:t>
            </a:r>
            <a:br>
              <a:rPr lang="en-US" sz="1600" dirty="0">
                <a:solidFill>
                  <a:srgbClr val="008000"/>
                </a:solidFill>
              </a:rPr>
            </a:br>
            <a:r>
              <a:rPr lang="en-US" sz="1600" dirty="0">
                <a:solidFill>
                  <a:srgbClr val="008000"/>
                </a:solidFill>
              </a:rPr>
              <a:t>hospitalizations for</a:t>
            </a:r>
            <a:br>
              <a:rPr lang="en-US" sz="1600" dirty="0">
                <a:solidFill>
                  <a:srgbClr val="008000"/>
                </a:solidFill>
              </a:rPr>
            </a:br>
            <a:r>
              <a:rPr lang="en-US" sz="1600" dirty="0">
                <a:solidFill>
                  <a:srgbClr val="008000"/>
                </a:solidFill>
              </a:rPr>
              <a:t>epilepsy patients</a:t>
            </a:r>
          </a:p>
          <a:p>
            <a:pPr marL="114300" indent="-114300" algn="l">
              <a:lnSpc>
                <a:spcPts val="1300"/>
              </a:lnSpc>
              <a:spcBef>
                <a:spcPts val="300"/>
              </a:spcBef>
              <a:buFont typeface="Arial" pitchFamily="34" charset="0"/>
              <a:buChar char="•"/>
            </a:pPr>
            <a:r>
              <a:rPr lang="en-US" sz="1600" dirty="0">
                <a:solidFill>
                  <a:srgbClr val="008000"/>
                </a:solidFill>
              </a:rPr>
              <a:t>Reduce strokes and</a:t>
            </a:r>
            <a:br>
              <a:rPr lang="en-US" sz="1600" dirty="0">
                <a:solidFill>
                  <a:srgbClr val="008000"/>
                </a:solidFill>
              </a:rPr>
            </a:br>
            <a:r>
              <a:rPr lang="en-US" sz="1600" dirty="0">
                <a:solidFill>
                  <a:srgbClr val="008000"/>
                </a:solidFill>
              </a:rPr>
              <a:t>heart attacks after TIA</a:t>
            </a:r>
          </a:p>
        </p:txBody>
      </p:sp>
      <p:sp>
        <p:nvSpPr>
          <p:cNvPr id="30" name="TextBox 29"/>
          <p:cNvSpPr txBox="1"/>
          <p:nvPr/>
        </p:nvSpPr>
        <p:spPr>
          <a:xfrm>
            <a:off x="2362200" y="5257800"/>
            <a:ext cx="2057399"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8000"/>
                </a:solidFill>
              </a:rPr>
              <a:t>Reduce use of</a:t>
            </a:r>
            <a:br>
              <a:rPr lang="en-US" sz="1600" dirty="0" smtClean="0">
                <a:solidFill>
                  <a:srgbClr val="008000"/>
                </a:solidFill>
              </a:rPr>
            </a:br>
            <a:r>
              <a:rPr lang="en-US" sz="1600" dirty="0" smtClean="0">
                <a:solidFill>
                  <a:srgbClr val="008000"/>
                </a:solidFill>
              </a:rPr>
              <a:t>elective C-sections</a:t>
            </a:r>
          </a:p>
          <a:p>
            <a:pPr marL="114300" indent="-114300" algn="l">
              <a:lnSpc>
                <a:spcPts val="1300"/>
              </a:lnSpc>
              <a:spcBef>
                <a:spcPts val="600"/>
              </a:spcBef>
              <a:buFont typeface="Arial" pitchFamily="34" charset="0"/>
              <a:buChar char="•"/>
            </a:pPr>
            <a:r>
              <a:rPr lang="en-US" sz="1600" dirty="0" smtClean="0">
                <a:solidFill>
                  <a:srgbClr val="008000"/>
                </a:solidFill>
              </a:rPr>
              <a:t>Reduce early</a:t>
            </a:r>
            <a:br>
              <a:rPr lang="en-US" sz="1600" dirty="0" smtClean="0">
                <a:solidFill>
                  <a:srgbClr val="008000"/>
                </a:solidFill>
              </a:rPr>
            </a:br>
            <a:r>
              <a:rPr lang="en-US" sz="1600" dirty="0" smtClean="0">
                <a:solidFill>
                  <a:srgbClr val="008000"/>
                </a:solidFill>
              </a:rPr>
              <a:t>deliveries and </a:t>
            </a:r>
            <a:br>
              <a:rPr lang="en-US" sz="1600" dirty="0" smtClean="0">
                <a:solidFill>
                  <a:srgbClr val="008000"/>
                </a:solidFill>
              </a:rPr>
            </a:br>
            <a:r>
              <a:rPr lang="en-US" sz="1600" dirty="0" smtClean="0">
                <a:solidFill>
                  <a:srgbClr val="008000"/>
                </a:solidFill>
              </a:rPr>
              <a:t>use of NICU</a:t>
            </a:r>
          </a:p>
        </p:txBody>
      </p:sp>
      <p:sp>
        <p:nvSpPr>
          <p:cNvPr id="31" name="TextBox 30"/>
          <p:cNvSpPr txBox="1"/>
          <p:nvPr/>
        </p:nvSpPr>
        <p:spPr>
          <a:xfrm>
            <a:off x="4648200" y="5257800"/>
            <a:ext cx="2057400"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FF0000"/>
                </a:solidFill>
              </a:rPr>
              <a:t>Similar/lower </a:t>
            </a:r>
            <a:br>
              <a:rPr lang="en-US" sz="1600" dirty="0" smtClean="0">
                <a:solidFill>
                  <a:srgbClr val="FF0000"/>
                </a:solidFill>
              </a:rPr>
            </a:br>
            <a:r>
              <a:rPr lang="en-US" sz="1600" dirty="0" smtClean="0">
                <a:solidFill>
                  <a:srgbClr val="FF0000"/>
                </a:solidFill>
              </a:rPr>
              <a:t>payment for</a:t>
            </a:r>
            <a:br>
              <a:rPr lang="en-US" sz="1600" dirty="0" smtClean="0">
                <a:solidFill>
                  <a:srgbClr val="FF0000"/>
                </a:solidFill>
              </a:rPr>
            </a:br>
            <a:r>
              <a:rPr lang="en-US" sz="1600" dirty="0" smtClean="0">
                <a:solidFill>
                  <a:srgbClr val="FF0000"/>
                </a:solidFill>
              </a:rPr>
              <a:t>vaginal deliveries</a:t>
            </a:r>
          </a:p>
          <a:p>
            <a:pPr marL="114300" indent="-114300" algn="l">
              <a:lnSpc>
                <a:spcPts val="1300"/>
              </a:lnSpc>
              <a:buFont typeface="Arial" pitchFamily="34" charset="0"/>
              <a:buChar char="•"/>
            </a:pPr>
            <a:endParaRPr lang="en-US" sz="1600" dirty="0" smtClean="0"/>
          </a:p>
        </p:txBody>
      </p:sp>
      <p:sp>
        <p:nvSpPr>
          <p:cNvPr id="32" name="TextBox 31"/>
          <p:cNvSpPr txBox="1"/>
          <p:nvPr/>
        </p:nvSpPr>
        <p:spPr>
          <a:xfrm>
            <a:off x="6934200" y="5257800"/>
            <a:ext cx="2057400" cy="10668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smtClean="0">
                <a:solidFill>
                  <a:srgbClr val="0033CC"/>
                </a:solidFill>
              </a:rPr>
              <a:t>Condition-based</a:t>
            </a:r>
            <a:br>
              <a:rPr lang="en-US" sz="1600" dirty="0" smtClean="0">
                <a:solidFill>
                  <a:srgbClr val="0033CC"/>
                </a:solidFill>
              </a:rPr>
            </a:br>
            <a:r>
              <a:rPr lang="en-US" sz="1600" dirty="0" smtClean="0">
                <a:solidFill>
                  <a:srgbClr val="0033CC"/>
                </a:solidFill>
              </a:rPr>
              <a:t>payment</a:t>
            </a:r>
            <a:br>
              <a:rPr lang="en-US" sz="1600" dirty="0" smtClean="0">
                <a:solidFill>
                  <a:srgbClr val="0033CC"/>
                </a:solidFill>
              </a:rPr>
            </a:br>
            <a:r>
              <a:rPr lang="en-US" sz="1600" dirty="0" smtClean="0">
                <a:solidFill>
                  <a:srgbClr val="0033CC"/>
                </a:solidFill>
              </a:rPr>
              <a:t>for total cost of</a:t>
            </a:r>
            <a:br>
              <a:rPr lang="en-US" sz="1600" dirty="0" smtClean="0">
                <a:solidFill>
                  <a:srgbClr val="0033CC"/>
                </a:solidFill>
              </a:rPr>
            </a:br>
            <a:r>
              <a:rPr lang="en-US" sz="1600" dirty="0" smtClean="0">
                <a:solidFill>
                  <a:srgbClr val="0033CC"/>
                </a:solidFill>
              </a:rPr>
              <a:t>delivery in low-risk</a:t>
            </a:r>
            <a:br>
              <a:rPr lang="en-US" sz="1600" dirty="0" smtClean="0">
                <a:solidFill>
                  <a:srgbClr val="0033CC"/>
                </a:solidFill>
              </a:rPr>
            </a:br>
            <a:r>
              <a:rPr lang="en-US" sz="1600" dirty="0" smtClean="0">
                <a:solidFill>
                  <a:srgbClr val="0033CC"/>
                </a:solidFill>
              </a:rPr>
              <a:t>pregnancy</a:t>
            </a:r>
          </a:p>
        </p:txBody>
      </p:sp>
      <p:sp>
        <p:nvSpPr>
          <p:cNvPr id="33" name="TextBox 32"/>
          <p:cNvSpPr txBox="1"/>
          <p:nvPr/>
        </p:nvSpPr>
        <p:spPr>
          <a:xfrm>
            <a:off x="6934200" y="3200400"/>
            <a:ext cx="2057399"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33CC"/>
                </a:solidFill>
              </a:rPr>
              <a:t>Bundled and </a:t>
            </a:r>
            <a:br>
              <a:rPr lang="en-US" sz="1600" dirty="0" smtClean="0">
                <a:solidFill>
                  <a:srgbClr val="0033CC"/>
                </a:solidFill>
              </a:rPr>
            </a:br>
            <a:r>
              <a:rPr lang="en-US" sz="1600" dirty="0" smtClean="0">
                <a:solidFill>
                  <a:srgbClr val="0033CC"/>
                </a:solidFill>
              </a:rPr>
              <a:t>warrantied payment</a:t>
            </a:r>
            <a:br>
              <a:rPr lang="en-US" sz="1600" dirty="0" smtClean="0">
                <a:solidFill>
                  <a:srgbClr val="0033CC"/>
                </a:solidFill>
              </a:rPr>
            </a:br>
            <a:r>
              <a:rPr lang="en-US" sz="1600" dirty="0" smtClean="0">
                <a:solidFill>
                  <a:srgbClr val="0033CC"/>
                </a:solidFill>
              </a:rPr>
              <a:t>for surgery</a:t>
            </a:r>
          </a:p>
          <a:p>
            <a:pPr marL="114300" indent="-114300" algn="l">
              <a:lnSpc>
                <a:spcPts val="1300"/>
              </a:lnSpc>
              <a:buFont typeface="Arial" pitchFamily="34" charset="0"/>
              <a:buChar char="•"/>
            </a:pPr>
            <a:r>
              <a:rPr lang="en-US" sz="1600" dirty="0" smtClean="0">
                <a:solidFill>
                  <a:srgbClr val="0033CC"/>
                </a:solidFill>
              </a:rPr>
              <a:t>Condition-based</a:t>
            </a:r>
            <a:br>
              <a:rPr lang="en-US" sz="1600" dirty="0" smtClean="0">
                <a:solidFill>
                  <a:srgbClr val="0033CC"/>
                </a:solidFill>
              </a:rPr>
            </a:br>
            <a:r>
              <a:rPr lang="en-US" sz="1600" dirty="0" smtClean="0">
                <a:solidFill>
                  <a:srgbClr val="0033CC"/>
                </a:solidFill>
              </a:rPr>
              <a:t>payment for arthritis</a:t>
            </a:r>
          </a:p>
        </p:txBody>
      </p:sp>
      <p:sp>
        <p:nvSpPr>
          <p:cNvPr id="34" name="TextBox 33"/>
          <p:cNvSpPr txBox="1"/>
          <p:nvPr/>
        </p:nvSpPr>
        <p:spPr>
          <a:xfrm>
            <a:off x="4648200" y="3200400"/>
            <a:ext cx="2209800"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FF0000"/>
                </a:solidFill>
              </a:rPr>
              <a:t>No support for shared</a:t>
            </a:r>
            <a:br>
              <a:rPr lang="en-US" sz="1600" dirty="0" smtClean="0">
                <a:solidFill>
                  <a:srgbClr val="FF0000"/>
                </a:solidFill>
              </a:rPr>
            </a:br>
            <a:r>
              <a:rPr lang="en-US" sz="1600" dirty="0" smtClean="0">
                <a:solidFill>
                  <a:srgbClr val="FF0000"/>
                </a:solidFill>
              </a:rPr>
              <a:t>decision-making</a:t>
            </a:r>
          </a:p>
          <a:p>
            <a:pPr marL="114300" indent="-114300" algn="l">
              <a:lnSpc>
                <a:spcPts val="1300"/>
              </a:lnSpc>
              <a:spcBef>
                <a:spcPts val="600"/>
              </a:spcBef>
              <a:buFont typeface="Arial" pitchFamily="34" charset="0"/>
              <a:buChar char="•"/>
            </a:pPr>
            <a:r>
              <a:rPr lang="en-US" sz="1600" dirty="0" smtClean="0">
                <a:solidFill>
                  <a:srgbClr val="FF0000"/>
                </a:solidFill>
              </a:rPr>
              <a:t>Lack of resources for</a:t>
            </a:r>
            <a:br>
              <a:rPr lang="en-US" sz="1600" dirty="0" smtClean="0">
                <a:solidFill>
                  <a:srgbClr val="FF0000"/>
                </a:solidFill>
              </a:rPr>
            </a:br>
            <a:r>
              <a:rPr lang="en-US" sz="1600" dirty="0" smtClean="0">
                <a:solidFill>
                  <a:srgbClr val="FF0000"/>
                </a:solidFill>
              </a:rPr>
              <a:t>good home-based</a:t>
            </a:r>
            <a:br>
              <a:rPr lang="en-US" sz="1600" dirty="0" smtClean="0">
                <a:solidFill>
                  <a:srgbClr val="FF0000"/>
                </a:solidFill>
              </a:rPr>
            </a:br>
            <a:r>
              <a:rPr lang="en-US" sz="1600" dirty="0" smtClean="0">
                <a:solidFill>
                  <a:srgbClr val="FF0000"/>
                </a:solidFill>
              </a:rPr>
              <a:t>care, patient education</a:t>
            </a:r>
            <a:br>
              <a:rPr lang="en-US" sz="1600" dirty="0" smtClean="0">
                <a:solidFill>
                  <a:srgbClr val="FF0000"/>
                </a:solidFill>
              </a:rPr>
            </a:br>
            <a:endParaRPr lang="en-US" sz="1600" dirty="0" smtClean="0">
              <a:solidFill>
                <a:srgbClr val="FF0000"/>
              </a:solidFill>
            </a:endParaRPr>
          </a:p>
        </p:txBody>
      </p:sp>
      <p:sp>
        <p:nvSpPr>
          <p:cNvPr id="35" name="TextBox 34"/>
          <p:cNvSpPr txBox="1"/>
          <p:nvPr/>
        </p:nvSpPr>
        <p:spPr>
          <a:xfrm>
            <a:off x="6934200" y="4191000"/>
            <a:ext cx="2057399" cy="1066800"/>
          </a:xfrm>
          <a:prstGeom prst="rect">
            <a:avLst/>
          </a:prstGeom>
          <a:noFill/>
        </p:spPr>
        <p:txBody>
          <a:bodyPr wrap="none" lIns="45720" tIns="91440" rIns="45720" bIns="45720" rtlCol="0" anchor="t" anchorCtr="0">
            <a:noAutofit/>
          </a:bodyPr>
          <a:lstStyle/>
          <a:p>
            <a:pPr marL="114300" indent="-114300" algn="l">
              <a:lnSpc>
                <a:spcPts val="1300"/>
              </a:lnSpc>
              <a:spcBef>
                <a:spcPts val="300"/>
              </a:spcBef>
              <a:buFont typeface="Arial" pitchFamily="34" charset="0"/>
              <a:buChar char="•"/>
            </a:pPr>
            <a:r>
              <a:rPr lang="en-US" sz="1600" dirty="0">
                <a:solidFill>
                  <a:srgbClr val="0033CC"/>
                </a:solidFill>
              </a:rPr>
              <a:t>Condition-based</a:t>
            </a:r>
            <a:br>
              <a:rPr lang="en-US" sz="1600" dirty="0">
                <a:solidFill>
                  <a:srgbClr val="0033CC"/>
                </a:solidFill>
              </a:rPr>
            </a:br>
            <a:r>
              <a:rPr lang="en-US" sz="1600" dirty="0">
                <a:solidFill>
                  <a:srgbClr val="0033CC"/>
                </a:solidFill>
              </a:rPr>
              <a:t>payment for epilepsy</a:t>
            </a:r>
          </a:p>
          <a:p>
            <a:pPr marL="114300" indent="-114300" algn="l">
              <a:lnSpc>
                <a:spcPts val="1300"/>
              </a:lnSpc>
              <a:spcBef>
                <a:spcPts val="300"/>
              </a:spcBef>
              <a:buFont typeface="Arial" pitchFamily="34" charset="0"/>
              <a:buChar char="•"/>
            </a:pPr>
            <a:r>
              <a:rPr lang="en-US" sz="1600" dirty="0">
                <a:solidFill>
                  <a:srgbClr val="0033CC"/>
                </a:solidFill>
              </a:rPr>
              <a:t>Episode or condition-</a:t>
            </a:r>
            <a:br>
              <a:rPr lang="en-US" sz="1600" dirty="0">
                <a:solidFill>
                  <a:srgbClr val="0033CC"/>
                </a:solidFill>
              </a:rPr>
            </a:br>
            <a:r>
              <a:rPr lang="en-US" sz="1600" dirty="0">
                <a:solidFill>
                  <a:srgbClr val="0033CC"/>
                </a:solidFill>
              </a:rPr>
              <a:t>based payment for</a:t>
            </a:r>
            <a:br>
              <a:rPr lang="en-US" sz="1600" dirty="0">
                <a:solidFill>
                  <a:srgbClr val="0033CC"/>
                </a:solidFill>
              </a:rPr>
            </a:br>
            <a:r>
              <a:rPr lang="en-US" sz="1600" dirty="0">
                <a:solidFill>
                  <a:srgbClr val="0033CC"/>
                </a:solidFill>
              </a:rPr>
              <a:t>TIA</a:t>
            </a:r>
          </a:p>
        </p:txBody>
      </p:sp>
      <p:sp>
        <p:nvSpPr>
          <p:cNvPr id="36" name="TextBox 35"/>
          <p:cNvSpPr txBox="1"/>
          <p:nvPr/>
        </p:nvSpPr>
        <p:spPr>
          <a:xfrm>
            <a:off x="4648200" y="4191000"/>
            <a:ext cx="2285999"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a:solidFill>
                  <a:srgbClr val="FF0000"/>
                </a:solidFill>
              </a:rPr>
              <a:t>No flexibility to</a:t>
            </a:r>
            <a:br>
              <a:rPr lang="en-US" sz="1600" dirty="0">
                <a:solidFill>
                  <a:srgbClr val="FF0000"/>
                </a:solidFill>
              </a:rPr>
            </a:br>
            <a:r>
              <a:rPr lang="en-US" sz="1600" dirty="0">
                <a:solidFill>
                  <a:srgbClr val="FF0000"/>
                </a:solidFill>
              </a:rPr>
              <a:t>spend more on</a:t>
            </a:r>
            <a:br>
              <a:rPr lang="en-US" sz="1600" dirty="0">
                <a:solidFill>
                  <a:srgbClr val="FF0000"/>
                </a:solidFill>
              </a:rPr>
            </a:br>
            <a:r>
              <a:rPr lang="en-US" sz="1600" dirty="0">
                <a:solidFill>
                  <a:srgbClr val="FF0000"/>
                </a:solidFill>
              </a:rPr>
              <a:t>preventive care</a:t>
            </a:r>
          </a:p>
          <a:p>
            <a:pPr marL="114300" indent="-114300" algn="l">
              <a:lnSpc>
                <a:spcPts val="1300"/>
              </a:lnSpc>
              <a:spcBef>
                <a:spcPts val="600"/>
              </a:spcBef>
              <a:buFont typeface="Arial" pitchFamily="34" charset="0"/>
              <a:buChar char="•"/>
            </a:pPr>
            <a:r>
              <a:rPr lang="en-US" sz="1600" dirty="0">
                <a:solidFill>
                  <a:srgbClr val="FF0000"/>
                </a:solidFill>
              </a:rPr>
              <a:t>No payment </a:t>
            </a:r>
            <a:r>
              <a:rPr lang="en-US" sz="1600" dirty="0" smtClean="0">
                <a:solidFill>
                  <a:srgbClr val="FF0000"/>
                </a:solidFill>
              </a:rPr>
              <a:t>for patient</a:t>
            </a:r>
            <a:br>
              <a:rPr lang="en-US" sz="1600" dirty="0" smtClean="0">
                <a:solidFill>
                  <a:srgbClr val="FF0000"/>
                </a:solidFill>
              </a:rPr>
            </a:br>
            <a:r>
              <a:rPr lang="en-US" sz="1600" dirty="0" smtClean="0">
                <a:solidFill>
                  <a:srgbClr val="FF0000"/>
                </a:solidFill>
              </a:rPr>
              <a:t>education &amp; care </a:t>
            </a:r>
            <a:r>
              <a:rPr lang="en-US" sz="1600" dirty="0" err="1" smtClean="0">
                <a:solidFill>
                  <a:srgbClr val="FF0000"/>
                </a:solidFill>
              </a:rPr>
              <a:t>mgt</a:t>
            </a:r>
            <a:endParaRPr lang="en-US" sz="1600" dirty="0">
              <a:solidFill>
                <a:srgbClr val="FF0000"/>
              </a:solidFill>
            </a:endParaRPr>
          </a:p>
        </p:txBody>
      </p:sp>
      <p:sp>
        <p:nvSpPr>
          <p:cNvPr id="37" name="Rectangle 36"/>
          <p:cNvSpPr/>
          <p:nvPr/>
        </p:nvSpPr>
        <p:spPr bwMode="auto">
          <a:xfrm>
            <a:off x="152400" y="2209800"/>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Cardiology</a:t>
            </a:r>
            <a:endParaRPr kumimoji="0" lang="en-US" sz="1600" b="1" i="0" u="none" strike="noStrike" cap="none" normalizeH="0" baseline="0" dirty="0" smtClean="0">
              <a:ln>
                <a:noFill/>
              </a:ln>
              <a:solidFill>
                <a:srgbClr val="0000FF"/>
              </a:solidFill>
              <a:effectLst/>
              <a:latin typeface="Arial" charset="0"/>
              <a:cs typeface="Arial" charset="0"/>
            </a:endParaRPr>
          </a:p>
        </p:txBody>
      </p:sp>
      <p:sp>
        <p:nvSpPr>
          <p:cNvPr id="38" name="Rectangle 37"/>
          <p:cNvSpPr/>
          <p:nvPr/>
        </p:nvSpPr>
        <p:spPr bwMode="auto">
          <a:xfrm rot="16200000">
            <a:off x="4076700" y="-1714500"/>
            <a:ext cx="9906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2362200" y="2209800"/>
            <a:ext cx="2209800"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8000"/>
                </a:solidFill>
              </a:rPr>
              <a:t>Use less invasive</a:t>
            </a:r>
            <a:br>
              <a:rPr lang="en-US" sz="1600" dirty="0" smtClean="0">
                <a:solidFill>
                  <a:srgbClr val="008000"/>
                </a:solidFill>
              </a:rPr>
            </a:br>
            <a:r>
              <a:rPr lang="en-US" sz="1600" dirty="0" smtClean="0">
                <a:solidFill>
                  <a:srgbClr val="008000"/>
                </a:solidFill>
              </a:rPr>
              <a:t>procedures </a:t>
            </a:r>
            <a:br>
              <a:rPr lang="en-US" sz="1600" dirty="0" smtClean="0">
                <a:solidFill>
                  <a:srgbClr val="008000"/>
                </a:solidFill>
              </a:rPr>
            </a:br>
            <a:r>
              <a:rPr lang="en-US" sz="1600" dirty="0" smtClean="0">
                <a:solidFill>
                  <a:srgbClr val="008000"/>
                </a:solidFill>
              </a:rPr>
              <a:t>when appropriate</a:t>
            </a:r>
          </a:p>
          <a:p>
            <a:pPr marL="114300" indent="-114300" algn="l">
              <a:lnSpc>
                <a:spcPts val="1300"/>
              </a:lnSpc>
              <a:spcBef>
                <a:spcPts val="600"/>
              </a:spcBef>
              <a:buFont typeface="Arial" pitchFamily="34" charset="0"/>
              <a:buChar char="•"/>
            </a:pPr>
            <a:r>
              <a:rPr lang="en-US" sz="1600" dirty="0" smtClean="0">
                <a:solidFill>
                  <a:srgbClr val="008000"/>
                </a:solidFill>
              </a:rPr>
              <a:t>Reduce exacerbations</a:t>
            </a:r>
            <a:br>
              <a:rPr lang="en-US" sz="1600" dirty="0" smtClean="0">
                <a:solidFill>
                  <a:srgbClr val="008000"/>
                </a:solidFill>
              </a:rPr>
            </a:br>
            <a:r>
              <a:rPr lang="en-US" sz="1600" dirty="0" smtClean="0">
                <a:solidFill>
                  <a:srgbClr val="008000"/>
                </a:solidFill>
              </a:rPr>
              <a:t>of heart failure</a:t>
            </a:r>
          </a:p>
        </p:txBody>
      </p:sp>
      <p:sp>
        <p:nvSpPr>
          <p:cNvPr id="40" name="TextBox 39"/>
          <p:cNvSpPr txBox="1"/>
          <p:nvPr/>
        </p:nvSpPr>
        <p:spPr>
          <a:xfrm>
            <a:off x="6934200" y="2209800"/>
            <a:ext cx="2057399" cy="990600"/>
          </a:xfrm>
          <a:prstGeom prst="rect">
            <a:avLst/>
          </a:prstGeom>
          <a:noFill/>
        </p:spPr>
        <p:txBody>
          <a:bodyPr wrap="none" lIns="45720" tIns="91440" rIns="45720" bIns="45720" rtlCol="0" anchor="t" anchorCtr="0">
            <a:noAutofit/>
          </a:bodyPr>
          <a:lstStyle/>
          <a:p>
            <a:pPr marL="114300" indent="-114300" algn="l">
              <a:lnSpc>
                <a:spcPts val="1400"/>
              </a:lnSpc>
              <a:buFont typeface="Arial" pitchFamily="34" charset="0"/>
              <a:buChar char="•"/>
            </a:pPr>
            <a:r>
              <a:rPr lang="en-US" sz="1600" dirty="0" smtClean="0">
                <a:solidFill>
                  <a:srgbClr val="0033CC"/>
                </a:solidFill>
              </a:rPr>
              <a:t>Condition-based</a:t>
            </a:r>
            <a:br>
              <a:rPr lang="en-US" sz="1600" dirty="0" smtClean="0">
                <a:solidFill>
                  <a:srgbClr val="0033CC"/>
                </a:solidFill>
              </a:rPr>
            </a:br>
            <a:r>
              <a:rPr lang="en-US" sz="1600" dirty="0" smtClean="0">
                <a:solidFill>
                  <a:srgbClr val="0033CC"/>
                </a:solidFill>
              </a:rPr>
              <a:t>payment for stable</a:t>
            </a:r>
            <a:br>
              <a:rPr lang="en-US" sz="1600" dirty="0" smtClean="0">
                <a:solidFill>
                  <a:srgbClr val="0033CC"/>
                </a:solidFill>
              </a:rPr>
            </a:br>
            <a:r>
              <a:rPr lang="en-US" sz="1600" dirty="0" smtClean="0">
                <a:solidFill>
                  <a:srgbClr val="0033CC"/>
                </a:solidFill>
              </a:rPr>
              <a:t>angina</a:t>
            </a:r>
          </a:p>
          <a:p>
            <a:pPr marL="114300" indent="-114300" algn="l">
              <a:lnSpc>
                <a:spcPts val="1400"/>
              </a:lnSpc>
              <a:buFont typeface="Arial" pitchFamily="34" charset="0"/>
              <a:buChar char="•"/>
            </a:pPr>
            <a:r>
              <a:rPr lang="en-US" sz="1600" dirty="0" smtClean="0">
                <a:solidFill>
                  <a:srgbClr val="0033CC"/>
                </a:solidFill>
              </a:rPr>
              <a:t>Condition-based</a:t>
            </a:r>
            <a:r>
              <a:rPr lang="en-US" sz="1600" dirty="0">
                <a:solidFill>
                  <a:srgbClr val="0033CC"/>
                </a:solidFill>
              </a:rPr>
              <a:t> </a:t>
            </a:r>
            <a:r>
              <a:rPr lang="en-US" sz="1600" dirty="0" smtClean="0">
                <a:solidFill>
                  <a:srgbClr val="0033CC"/>
                </a:solidFill>
              </a:rPr>
              <a:t/>
            </a:r>
            <a:br>
              <a:rPr lang="en-US" sz="1600" dirty="0" smtClean="0">
                <a:solidFill>
                  <a:srgbClr val="0033CC"/>
                </a:solidFill>
              </a:rPr>
            </a:br>
            <a:r>
              <a:rPr lang="en-US" sz="1600" dirty="0" smtClean="0">
                <a:solidFill>
                  <a:srgbClr val="0033CC"/>
                </a:solidFill>
              </a:rPr>
              <a:t>payment for HF</a:t>
            </a:r>
          </a:p>
        </p:txBody>
      </p:sp>
      <p:sp>
        <p:nvSpPr>
          <p:cNvPr id="41" name="TextBox 40"/>
          <p:cNvSpPr txBox="1"/>
          <p:nvPr/>
        </p:nvSpPr>
        <p:spPr>
          <a:xfrm>
            <a:off x="4648200" y="2209800"/>
            <a:ext cx="2209800"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FF0000"/>
                </a:solidFill>
              </a:rPr>
              <a:t>Payment is based on</a:t>
            </a:r>
            <a:br>
              <a:rPr lang="en-US" sz="1600" dirty="0" smtClean="0">
                <a:solidFill>
                  <a:srgbClr val="FF0000"/>
                </a:solidFill>
              </a:rPr>
            </a:br>
            <a:r>
              <a:rPr lang="en-US" sz="1600" dirty="0" smtClean="0">
                <a:solidFill>
                  <a:srgbClr val="FF0000"/>
                </a:solidFill>
              </a:rPr>
              <a:t>procedure is used,</a:t>
            </a:r>
            <a:br>
              <a:rPr lang="en-US" sz="1600" dirty="0" smtClean="0">
                <a:solidFill>
                  <a:srgbClr val="FF0000"/>
                </a:solidFill>
              </a:rPr>
            </a:br>
            <a:r>
              <a:rPr lang="en-US" sz="1600" dirty="0" smtClean="0">
                <a:solidFill>
                  <a:srgbClr val="FF0000"/>
                </a:solidFill>
              </a:rPr>
              <a:t>not the outcome</a:t>
            </a:r>
          </a:p>
          <a:p>
            <a:pPr marL="114300" indent="-114300" algn="l">
              <a:lnSpc>
                <a:spcPts val="1300"/>
              </a:lnSpc>
              <a:spcBef>
                <a:spcPts val="600"/>
              </a:spcBef>
              <a:buFont typeface="Arial" pitchFamily="34" charset="0"/>
              <a:buChar char="•"/>
            </a:pPr>
            <a:r>
              <a:rPr lang="en-US" sz="1600" dirty="0" smtClean="0">
                <a:solidFill>
                  <a:srgbClr val="FF0000"/>
                </a:solidFill>
              </a:rPr>
              <a:t>No payment for patient</a:t>
            </a:r>
            <a:br>
              <a:rPr lang="en-US" sz="1600" dirty="0" smtClean="0">
                <a:solidFill>
                  <a:srgbClr val="FF0000"/>
                </a:solidFill>
              </a:rPr>
            </a:br>
            <a:r>
              <a:rPr lang="en-US" sz="1600" dirty="0" smtClean="0">
                <a:solidFill>
                  <a:srgbClr val="FF0000"/>
                </a:solidFill>
              </a:rPr>
              <a:t>education &amp; care </a:t>
            </a:r>
            <a:r>
              <a:rPr lang="en-US" sz="1600" dirty="0" err="1" smtClean="0">
                <a:solidFill>
                  <a:srgbClr val="FF0000"/>
                </a:solidFill>
              </a:rPr>
              <a:t>mgt</a:t>
            </a:r>
            <a:endParaRPr lang="en-US" sz="1600" dirty="0" smtClean="0">
              <a:solidFill>
                <a:srgbClr val="FF0000"/>
              </a:solidFill>
            </a:endParaRPr>
          </a:p>
        </p:txBody>
      </p:sp>
    </p:spTree>
    <p:extLst>
      <p:ext uri="{BB962C8B-B14F-4D97-AF65-F5344CB8AC3E}">
        <p14:creationId xmlns:p14="http://schemas.microsoft.com/office/powerpoint/2010/main" val="422947919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 of Specialty-</a:t>
            </a:r>
            <a:br>
              <a:rPr lang="en-US" dirty="0" smtClean="0"/>
            </a:br>
            <a:r>
              <a:rPr lang="en-US" dirty="0" smtClean="0"/>
              <a:t>Specific Payment Models</a:t>
            </a:r>
            <a:endParaRPr lang="en-US" dirty="0"/>
          </a:p>
        </p:txBody>
      </p:sp>
      <p:sp>
        <p:nvSpPr>
          <p:cNvPr id="4" name="Rectangle 3"/>
          <p:cNvSpPr/>
          <p:nvPr/>
        </p:nvSpPr>
        <p:spPr bwMode="auto">
          <a:xfrm>
            <a:off x="152400" y="4191000"/>
            <a:ext cx="1981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Oncology</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7" name="Rectangle 6"/>
          <p:cNvSpPr/>
          <p:nvPr/>
        </p:nvSpPr>
        <p:spPr bwMode="auto">
          <a:xfrm>
            <a:off x="152400" y="5257800"/>
            <a:ext cx="1981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Primary Care</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8" name="Rectangle 7"/>
          <p:cNvSpPr/>
          <p:nvPr/>
        </p:nvSpPr>
        <p:spPr bwMode="auto">
          <a:xfrm>
            <a:off x="152400" y="3200400"/>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Gastroenterology</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15" name="Rectangle 14"/>
          <p:cNvSpPr/>
          <p:nvPr/>
        </p:nvSpPr>
        <p:spPr bwMode="auto">
          <a:xfrm>
            <a:off x="2362200" y="1600200"/>
            <a:ext cx="2191872"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2362200" y="1600200"/>
            <a:ext cx="2160862" cy="685800"/>
          </a:xfrm>
          <a:prstGeom prst="rect">
            <a:avLst/>
          </a:prstGeom>
          <a:noFill/>
        </p:spPr>
        <p:txBody>
          <a:bodyPr wrap="square" lIns="0" rIns="0" rtlCol="0" anchor="ctr" anchorCtr="0">
            <a:noAutofit/>
          </a:bodyPr>
          <a:lstStyle/>
          <a:p>
            <a:pPr>
              <a:lnSpc>
                <a:spcPts val="1400"/>
              </a:lnSpc>
            </a:pPr>
            <a:r>
              <a:rPr lang="en-US" sz="1800" b="1" i="1" dirty="0" smtClean="0">
                <a:solidFill>
                  <a:srgbClr val="008000"/>
                </a:solidFill>
              </a:rPr>
              <a:t>Opportunities</a:t>
            </a:r>
            <a:br>
              <a:rPr lang="en-US" sz="1800" b="1" i="1" dirty="0" smtClean="0">
                <a:solidFill>
                  <a:srgbClr val="008000"/>
                </a:solidFill>
              </a:rPr>
            </a:br>
            <a:r>
              <a:rPr lang="en-US" sz="1800" b="1" i="1" dirty="0" smtClean="0">
                <a:solidFill>
                  <a:srgbClr val="008000"/>
                </a:solidFill>
              </a:rPr>
              <a:t>to Improve Care</a:t>
            </a:r>
            <a:br>
              <a:rPr lang="en-US" sz="1800" b="1" i="1" dirty="0" smtClean="0">
                <a:solidFill>
                  <a:srgbClr val="008000"/>
                </a:solidFill>
              </a:rPr>
            </a:br>
            <a:r>
              <a:rPr lang="en-US" sz="1800" b="1" i="1" dirty="0" smtClean="0">
                <a:solidFill>
                  <a:srgbClr val="008000"/>
                </a:solidFill>
              </a:rPr>
              <a:t>and Reduce Cost</a:t>
            </a:r>
            <a:endParaRPr lang="en-US" sz="1800" b="1" i="1" dirty="0">
              <a:solidFill>
                <a:srgbClr val="008000"/>
              </a:solidFill>
            </a:endParaRPr>
          </a:p>
        </p:txBody>
      </p:sp>
      <p:sp>
        <p:nvSpPr>
          <p:cNvPr id="20" name="Rectangle 19"/>
          <p:cNvSpPr/>
          <p:nvPr/>
        </p:nvSpPr>
        <p:spPr bwMode="auto">
          <a:xfrm>
            <a:off x="4648199" y="1600200"/>
            <a:ext cx="2209801"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TextBox 21"/>
          <p:cNvSpPr txBox="1"/>
          <p:nvPr/>
        </p:nvSpPr>
        <p:spPr>
          <a:xfrm>
            <a:off x="4648199" y="1600200"/>
            <a:ext cx="2209801" cy="685800"/>
          </a:xfrm>
          <a:prstGeom prst="rect">
            <a:avLst/>
          </a:prstGeom>
          <a:noFill/>
        </p:spPr>
        <p:txBody>
          <a:bodyPr wrap="square" lIns="0" rIns="0" rtlCol="0" anchor="ctr" anchorCtr="0">
            <a:noAutofit/>
          </a:bodyPr>
          <a:lstStyle/>
          <a:p>
            <a:pPr>
              <a:lnSpc>
                <a:spcPts val="1400"/>
              </a:lnSpc>
            </a:pPr>
            <a:r>
              <a:rPr lang="en-US" sz="1800" b="1" i="1" dirty="0" smtClean="0">
                <a:solidFill>
                  <a:srgbClr val="FF0000"/>
                </a:solidFill>
              </a:rPr>
              <a:t>Barriers in</a:t>
            </a:r>
            <a:br>
              <a:rPr lang="en-US" sz="1800" b="1" i="1" dirty="0" smtClean="0">
                <a:solidFill>
                  <a:srgbClr val="FF0000"/>
                </a:solidFill>
              </a:rPr>
            </a:br>
            <a:r>
              <a:rPr lang="en-US" sz="1800" b="1" i="1" dirty="0" smtClean="0">
                <a:solidFill>
                  <a:srgbClr val="FF0000"/>
                </a:solidFill>
              </a:rPr>
              <a:t>Current</a:t>
            </a:r>
            <a:br>
              <a:rPr lang="en-US" sz="1800" b="1" i="1" dirty="0" smtClean="0">
                <a:solidFill>
                  <a:srgbClr val="FF0000"/>
                </a:solidFill>
              </a:rPr>
            </a:br>
            <a:r>
              <a:rPr lang="en-US" sz="1800" b="1" i="1" dirty="0" smtClean="0">
                <a:solidFill>
                  <a:srgbClr val="FF0000"/>
                </a:solidFill>
              </a:rPr>
              <a:t>Payment System</a:t>
            </a:r>
            <a:endParaRPr lang="en-US" sz="1800" b="1" i="1" dirty="0">
              <a:solidFill>
                <a:srgbClr val="FF0000"/>
              </a:solidFill>
            </a:endParaRPr>
          </a:p>
        </p:txBody>
      </p:sp>
      <p:sp>
        <p:nvSpPr>
          <p:cNvPr id="23" name="Rectangle 22"/>
          <p:cNvSpPr/>
          <p:nvPr/>
        </p:nvSpPr>
        <p:spPr bwMode="auto">
          <a:xfrm rot="16200000">
            <a:off x="4038600" y="1371600"/>
            <a:ext cx="10668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Rectangle 23"/>
          <p:cNvSpPr/>
          <p:nvPr/>
        </p:nvSpPr>
        <p:spPr bwMode="auto">
          <a:xfrm>
            <a:off x="6934200" y="1600200"/>
            <a:ext cx="2057400"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 name="TextBox 24"/>
          <p:cNvSpPr txBox="1"/>
          <p:nvPr/>
        </p:nvSpPr>
        <p:spPr>
          <a:xfrm>
            <a:off x="6934200" y="1600200"/>
            <a:ext cx="2057400" cy="685800"/>
          </a:xfrm>
          <a:prstGeom prst="rect">
            <a:avLst/>
          </a:prstGeom>
          <a:noFill/>
        </p:spPr>
        <p:txBody>
          <a:bodyPr wrap="square" lIns="0" rIns="0" rtlCol="0" anchor="ctr" anchorCtr="0">
            <a:noAutofit/>
          </a:bodyPr>
          <a:lstStyle/>
          <a:p>
            <a:pPr>
              <a:lnSpc>
                <a:spcPts val="1400"/>
              </a:lnSpc>
            </a:pPr>
            <a:r>
              <a:rPr lang="en-US" sz="1800" b="1" i="1" dirty="0" smtClean="0">
                <a:solidFill>
                  <a:srgbClr val="0033CC"/>
                </a:solidFill>
              </a:rPr>
              <a:t>Solutions via</a:t>
            </a:r>
          </a:p>
          <a:p>
            <a:pPr>
              <a:lnSpc>
                <a:spcPts val="1400"/>
              </a:lnSpc>
            </a:pPr>
            <a:r>
              <a:rPr lang="en-US" sz="1800" b="1" i="1" dirty="0" smtClean="0">
                <a:solidFill>
                  <a:srgbClr val="0033CC"/>
                </a:solidFill>
              </a:rPr>
              <a:t>Accountable</a:t>
            </a:r>
            <a:br>
              <a:rPr lang="en-US" sz="1800" b="1" i="1" dirty="0" smtClean="0">
                <a:solidFill>
                  <a:srgbClr val="0033CC"/>
                </a:solidFill>
              </a:rPr>
            </a:br>
            <a:r>
              <a:rPr lang="en-US" sz="1800" b="1" i="1" dirty="0" smtClean="0">
                <a:solidFill>
                  <a:srgbClr val="0033CC"/>
                </a:solidFill>
              </a:rPr>
              <a:t>Payment Models</a:t>
            </a:r>
            <a:endParaRPr lang="en-US" sz="1800" b="1" i="1" dirty="0">
              <a:solidFill>
                <a:srgbClr val="0033CC"/>
              </a:solidFill>
            </a:endParaRPr>
          </a:p>
        </p:txBody>
      </p:sp>
      <p:sp>
        <p:nvSpPr>
          <p:cNvPr id="26" name="Rectangle 25"/>
          <p:cNvSpPr/>
          <p:nvPr/>
        </p:nvSpPr>
        <p:spPr bwMode="auto">
          <a:xfrm rot="16200000">
            <a:off x="4038600" y="304800"/>
            <a:ext cx="10668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 name="Rectangle 26"/>
          <p:cNvSpPr/>
          <p:nvPr/>
        </p:nvSpPr>
        <p:spPr bwMode="auto">
          <a:xfrm rot="16200000">
            <a:off x="4076700" y="-723900"/>
            <a:ext cx="9906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TextBox 27"/>
          <p:cNvSpPr txBox="1"/>
          <p:nvPr/>
        </p:nvSpPr>
        <p:spPr>
          <a:xfrm>
            <a:off x="2362200" y="3200400"/>
            <a:ext cx="2191871" cy="990600"/>
          </a:xfrm>
          <a:prstGeom prst="rect">
            <a:avLst/>
          </a:prstGeom>
          <a:noFill/>
        </p:spPr>
        <p:txBody>
          <a:bodyPr wrap="none" lIns="45720" tIns="91440" rIns="45720" bIns="45720" rtlCol="0" anchor="t" anchorCtr="0">
            <a:noAutofit/>
          </a:bodyPr>
          <a:lstStyle/>
          <a:p>
            <a:pPr marL="114300" indent="-114300" algn="l">
              <a:lnSpc>
                <a:spcPts val="1300"/>
              </a:lnSpc>
              <a:spcBef>
                <a:spcPts val="300"/>
              </a:spcBef>
              <a:buFont typeface="Arial" pitchFamily="34" charset="0"/>
              <a:buChar char="•"/>
            </a:pPr>
            <a:r>
              <a:rPr lang="en-US" sz="1600" dirty="0" smtClean="0">
                <a:solidFill>
                  <a:srgbClr val="008000"/>
                </a:solidFill>
              </a:rPr>
              <a:t>Reduce unnecessary</a:t>
            </a:r>
            <a:br>
              <a:rPr lang="en-US" sz="1600" dirty="0" smtClean="0">
                <a:solidFill>
                  <a:srgbClr val="008000"/>
                </a:solidFill>
              </a:rPr>
            </a:br>
            <a:r>
              <a:rPr lang="en-US" sz="1600" dirty="0" smtClean="0">
                <a:solidFill>
                  <a:srgbClr val="008000"/>
                </a:solidFill>
              </a:rPr>
              <a:t>colonoscopies and</a:t>
            </a:r>
            <a:br>
              <a:rPr lang="en-US" sz="1600" dirty="0" smtClean="0">
                <a:solidFill>
                  <a:srgbClr val="008000"/>
                </a:solidFill>
              </a:rPr>
            </a:br>
            <a:r>
              <a:rPr lang="en-US" sz="1600" dirty="0" smtClean="0">
                <a:solidFill>
                  <a:srgbClr val="008000"/>
                </a:solidFill>
              </a:rPr>
              <a:t>colon cancer</a:t>
            </a:r>
          </a:p>
          <a:p>
            <a:pPr marL="114300" indent="-114300" algn="l">
              <a:lnSpc>
                <a:spcPts val="1300"/>
              </a:lnSpc>
              <a:spcBef>
                <a:spcPts val="300"/>
              </a:spcBef>
              <a:buFont typeface="Arial" pitchFamily="34" charset="0"/>
              <a:buChar char="•"/>
            </a:pPr>
            <a:r>
              <a:rPr lang="en-US" sz="1600" dirty="0" smtClean="0">
                <a:solidFill>
                  <a:srgbClr val="008000"/>
                </a:solidFill>
              </a:rPr>
              <a:t>Reduce ER/admits for</a:t>
            </a:r>
            <a:br>
              <a:rPr lang="en-US" sz="1600" dirty="0" smtClean="0">
                <a:solidFill>
                  <a:srgbClr val="008000"/>
                </a:solidFill>
              </a:rPr>
            </a:br>
            <a:r>
              <a:rPr lang="en-US" sz="1600" dirty="0" smtClean="0">
                <a:solidFill>
                  <a:srgbClr val="008000"/>
                </a:solidFill>
              </a:rPr>
              <a:t>inflammatory bowel d.</a:t>
            </a:r>
          </a:p>
        </p:txBody>
      </p:sp>
      <p:sp>
        <p:nvSpPr>
          <p:cNvPr id="29" name="TextBox 28"/>
          <p:cNvSpPr txBox="1"/>
          <p:nvPr/>
        </p:nvSpPr>
        <p:spPr>
          <a:xfrm>
            <a:off x="2362200" y="4191000"/>
            <a:ext cx="2191871" cy="1066800"/>
          </a:xfrm>
          <a:prstGeom prst="rect">
            <a:avLst/>
          </a:prstGeom>
          <a:noFill/>
        </p:spPr>
        <p:txBody>
          <a:bodyPr wrap="none" lIns="45720" tIns="91440" rIns="45720" bIns="45720" rtlCol="0" anchor="t" anchorCtr="0">
            <a:noAutofit/>
          </a:bodyPr>
          <a:lstStyle/>
          <a:p>
            <a:pPr marL="114300" indent="-114300" algn="l">
              <a:lnSpc>
                <a:spcPts val="1400"/>
              </a:lnSpc>
              <a:spcBef>
                <a:spcPts val="200"/>
              </a:spcBef>
              <a:buFont typeface="Arial" pitchFamily="34" charset="0"/>
              <a:buChar char="•"/>
            </a:pPr>
            <a:r>
              <a:rPr lang="en-US" sz="1600" dirty="0" smtClean="0">
                <a:solidFill>
                  <a:srgbClr val="008000"/>
                </a:solidFill>
              </a:rPr>
              <a:t>Reduce ER visits</a:t>
            </a:r>
            <a:br>
              <a:rPr lang="en-US" sz="1600" dirty="0" smtClean="0">
                <a:solidFill>
                  <a:srgbClr val="008000"/>
                </a:solidFill>
              </a:rPr>
            </a:br>
            <a:r>
              <a:rPr lang="en-US" sz="1600" dirty="0" smtClean="0">
                <a:solidFill>
                  <a:srgbClr val="008000"/>
                </a:solidFill>
              </a:rPr>
              <a:t>and admissions for</a:t>
            </a:r>
            <a:br>
              <a:rPr lang="en-US" sz="1600" dirty="0" smtClean="0">
                <a:solidFill>
                  <a:srgbClr val="008000"/>
                </a:solidFill>
              </a:rPr>
            </a:br>
            <a:r>
              <a:rPr lang="en-US" sz="1600" dirty="0" smtClean="0">
                <a:solidFill>
                  <a:srgbClr val="008000"/>
                </a:solidFill>
              </a:rPr>
              <a:t>dehydration</a:t>
            </a:r>
          </a:p>
          <a:p>
            <a:pPr marL="114300" indent="-114300" algn="l">
              <a:lnSpc>
                <a:spcPts val="1400"/>
              </a:lnSpc>
              <a:spcBef>
                <a:spcPts val="600"/>
              </a:spcBef>
              <a:buFont typeface="Arial" pitchFamily="34" charset="0"/>
              <a:buChar char="•"/>
            </a:pPr>
            <a:r>
              <a:rPr lang="en-US" sz="1600" dirty="0" smtClean="0">
                <a:solidFill>
                  <a:srgbClr val="008000"/>
                </a:solidFill>
              </a:rPr>
              <a:t>Reduce overuse of</a:t>
            </a:r>
            <a:br>
              <a:rPr lang="en-US" sz="1600" dirty="0" smtClean="0">
                <a:solidFill>
                  <a:srgbClr val="008000"/>
                </a:solidFill>
              </a:rPr>
            </a:br>
            <a:r>
              <a:rPr lang="en-US" sz="1600" dirty="0" smtClean="0">
                <a:solidFill>
                  <a:srgbClr val="008000"/>
                </a:solidFill>
              </a:rPr>
              <a:t>tests and drugs</a:t>
            </a:r>
          </a:p>
        </p:txBody>
      </p:sp>
      <p:sp>
        <p:nvSpPr>
          <p:cNvPr id="30" name="TextBox 29"/>
          <p:cNvSpPr txBox="1"/>
          <p:nvPr/>
        </p:nvSpPr>
        <p:spPr>
          <a:xfrm>
            <a:off x="2362200" y="5257800"/>
            <a:ext cx="2191871"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8000"/>
                </a:solidFill>
              </a:rPr>
              <a:t>Reduce avoidable</a:t>
            </a:r>
            <a:br>
              <a:rPr lang="en-US" sz="1600" dirty="0" smtClean="0">
                <a:solidFill>
                  <a:srgbClr val="008000"/>
                </a:solidFill>
              </a:rPr>
            </a:br>
            <a:r>
              <a:rPr lang="en-US" sz="1600" dirty="0" smtClean="0">
                <a:solidFill>
                  <a:srgbClr val="008000"/>
                </a:solidFill>
              </a:rPr>
              <a:t>hospitalizations for</a:t>
            </a:r>
            <a:br>
              <a:rPr lang="en-US" sz="1600" dirty="0" smtClean="0">
                <a:solidFill>
                  <a:srgbClr val="008000"/>
                </a:solidFill>
              </a:rPr>
            </a:br>
            <a:r>
              <a:rPr lang="en-US" sz="1600" dirty="0" smtClean="0">
                <a:solidFill>
                  <a:srgbClr val="008000"/>
                </a:solidFill>
              </a:rPr>
              <a:t>chronic disease pts</a:t>
            </a:r>
          </a:p>
          <a:p>
            <a:pPr marL="114300" indent="-114300" algn="l">
              <a:lnSpc>
                <a:spcPts val="1300"/>
              </a:lnSpc>
              <a:spcBef>
                <a:spcPts val="600"/>
              </a:spcBef>
              <a:buFont typeface="Arial" pitchFamily="34" charset="0"/>
              <a:buChar char="•"/>
            </a:pPr>
            <a:r>
              <a:rPr lang="en-US" sz="1600" dirty="0" smtClean="0">
                <a:solidFill>
                  <a:srgbClr val="008000"/>
                </a:solidFill>
              </a:rPr>
              <a:t>Reduce unnecessary</a:t>
            </a:r>
            <a:br>
              <a:rPr lang="en-US" sz="1600" dirty="0" smtClean="0">
                <a:solidFill>
                  <a:srgbClr val="008000"/>
                </a:solidFill>
              </a:rPr>
            </a:br>
            <a:r>
              <a:rPr lang="en-US" sz="1600" dirty="0" smtClean="0">
                <a:solidFill>
                  <a:srgbClr val="008000"/>
                </a:solidFill>
              </a:rPr>
              <a:t>tests and referrals</a:t>
            </a:r>
          </a:p>
        </p:txBody>
      </p:sp>
      <p:sp>
        <p:nvSpPr>
          <p:cNvPr id="31" name="TextBox 30"/>
          <p:cNvSpPr txBox="1"/>
          <p:nvPr/>
        </p:nvSpPr>
        <p:spPr>
          <a:xfrm>
            <a:off x="4648199" y="5257800"/>
            <a:ext cx="2209801"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FF0000"/>
                </a:solidFill>
              </a:rPr>
              <a:t>No payment for nurses </a:t>
            </a:r>
            <a:br>
              <a:rPr lang="en-US" sz="1600" dirty="0" smtClean="0">
                <a:solidFill>
                  <a:srgbClr val="FF0000"/>
                </a:solidFill>
              </a:rPr>
            </a:br>
            <a:r>
              <a:rPr lang="en-US" sz="1600" dirty="0" smtClean="0">
                <a:solidFill>
                  <a:srgbClr val="FF0000"/>
                </a:solidFill>
              </a:rPr>
              <a:t>to work with chronic</a:t>
            </a:r>
            <a:br>
              <a:rPr lang="en-US" sz="1600" dirty="0" smtClean="0">
                <a:solidFill>
                  <a:srgbClr val="FF0000"/>
                </a:solidFill>
              </a:rPr>
            </a:br>
            <a:r>
              <a:rPr lang="en-US" sz="1600" dirty="0" smtClean="0">
                <a:solidFill>
                  <a:srgbClr val="FF0000"/>
                </a:solidFill>
              </a:rPr>
              <a:t>disease patients</a:t>
            </a:r>
          </a:p>
          <a:p>
            <a:pPr marL="114300" indent="-114300" algn="l">
              <a:lnSpc>
                <a:spcPts val="1300"/>
              </a:lnSpc>
              <a:spcBef>
                <a:spcPts val="600"/>
              </a:spcBef>
              <a:buFont typeface="Arial" pitchFamily="34" charset="0"/>
              <a:buChar char="•"/>
            </a:pPr>
            <a:r>
              <a:rPr lang="en-US" sz="1600" dirty="0" smtClean="0">
                <a:solidFill>
                  <a:srgbClr val="FF0000"/>
                </a:solidFill>
              </a:rPr>
              <a:t>No payment for phone</a:t>
            </a:r>
            <a:br>
              <a:rPr lang="en-US" sz="1600" dirty="0" smtClean="0">
                <a:solidFill>
                  <a:srgbClr val="FF0000"/>
                </a:solidFill>
              </a:rPr>
            </a:br>
            <a:r>
              <a:rPr lang="en-US" sz="1600" dirty="0" smtClean="0">
                <a:solidFill>
                  <a:srgbClr val="FF0000"/>
                </a:solidFill>
              </a:rPr>
              <a:t>consults w/ specialists	</a:t>
            </a:r>
            <a:endParaRPr lang="en-US" sz="1600" dirty="0" smtClean="0"/>
          </a:p>
        </p:txBody>
      </p:sp>
      <p:sp>
        <p:nvSpPr>
          <p:cNvPr id="32" name="TextBox 31"/>
          <p:cNvSpPr txBox="1"/>
          <p:nvPr/>
        </p:nvSpPr>
        <p:spPr>
          <a:xfrm>
            <a:off x="6934200" y="5257800"/>
            <a:ext cx="2057400" cy="10668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smtClean="0">
                <a:solidFill>
                  <a:srgbClr val="0033CC"/>
                </a:solidFill>
              </a:rPr>
              <a:t>Monthly payments</a:t>
            </a:r>
            <a:br>
              <a:rPr lang="en-US" sz="1600" dirty="0" smtClean="0">
                <a:solidFill>
                  <a:srgbClr val="0033CC"/>
                </a:solidFill>
              </a:rPr>
            </a:br>
            <a:r>
              <a:rPr lang="en-US" sz="1600" dirty="0" smtClean="0">
                <a:solidFill>
                  <a:srgbClr val="0033CC"/>
                </a:solidFill>
              </a:rPr>
              <a:t>for chronic care</a:t>
            </a:r>
            <a:br>
              <a:rPr lang="en-US" sz="1600" dirty="0" smtClean="0">
                <a:solidFill>
                  <a:srgbClr val="0033CC"/>
                </a:solidFill>
              </a:rPr>
            </a:br>
            <a:r>
              <a:rPr lang="en-US" sz="1600" dirty="0" smtClean="0">
                <a:solidFill>
                  <a:srgbClr val="0033CC"/>
                </a:solidFill>
              </a:rPr>
              <a:t>management</a:t>
            </a:r>
          </a:p>
          <a:p>
            <a:pPr marL="114300" indent="-114300" algn="l">
              <a:lnSpc>
                <a:spcPts val="1200"/>
              </a:lnSpc>
              <a:spcBef>
                <a:spcPts val="600"/>
              </a:spcBef>
              <a:buFont typeface="Arial" pitchFamily="34" charset="0"/>
              <a:buChar char="•"/>
            </a:pPr>
            <a:r>
              <a:rPr lang="en-US" sz="1600" dirty="0" smtClean="0">
                <a:solidFill>
                  <a:srgbClr val="0033CC"/>
                </a:solidFill>
              </a:rPr>
              <a:t>Payments to support</a:t>
            </a:r>
            <a:br>
              <a:rPr lang="en-US" sz="1600" dirty="0" smtClean="0">
                <a:solidFill>
                  <a:srgbClr val="0033CC"/>
                </a:solidFill>
              </a:rPr>
            </a:br>
            <a:r>
              <a:rPr lang="en-US" sz="1600" dirty="0" smtClean="0">
                <a:solidFill>
                  <a:srgbClr val="0033CC"/>
                </a:solidFill>
              </a:rPr>
              <a:t>PCP-specialist </a:t>
            </a:r>
            <a:br>
              <a:rPr lang="en-US" sz="1600" dirty="0" smtClean="0">
                <a:solidFill>
                  <a:srgbClr val="0033CC"/>
                </a:solidFill>
              </a:rPr>
            </a:br>
            <a:r>
              <a:rPr lang="en-US" sz="1600" dirty="0" smtClean="0">
                <a:solidFill>
                  <a:srgbClr val="0033CC"/>
                </a:solidFill>
              </a:rPr>
              <a:t>partnerships</a:t>
            </a:r>
          </a:p>
        </p:txBody>
      </p:sp>
      <p:sp>
        <p:nvSpPr>
          <p:cNvPr id="33" name="TextBox 32"/>
          <p:cNvSpPr txBox="1"/>
          <p:nvPr/>
        </p:nvSpPr>
        <p:spPr>
          <a:xfrm>
            <a:off x="6934200" y="3200400"/>
            <a:ext cx="2057399"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33CC"/>
                </a:solidFill>
              </a:rPr>
              <a:t>Population-based</a:t>
            </a:r>
            <a:br>
              <a:rPr lang="en-US" sz="1600" dirty="0" smtClean="0">
                <a:solidFill>
                  <a:srgbClr val="0033CC"/>
                </a:solidFill>
              </a:rPr>
            </a:br>
            <a:r>
              <a:rPr lang="en-US" sz="1600" dirty="0" smtClean="0">
                <a:solidFill>
                  <a:srgbClr val="0033CC"/>
                </a:solidFill>
              </a:rPr>
              <a:t>payment for colon</a:t>
            </a:r>
            <a:br>
              <a:rPr lang="en-US" sz="1600" dirty="0" smtClean="0">
                <a:solidFill>
                  <a:srgbClr val="0033CC"/>
                </a:solidFill>
              </a:rPr>
            </a:br>
            <a:r>
              <a:rPr lang="en-US" sz="1600" dirty="0" smtClean="0">
                <a:solidFill>
                  <a:srgbClr val="0033CC"/>
                </a:solidFill>
              </a:rPr>
              <a:t>cancer screening</a:t>
            </a:r>
          </a:p>
          <a:p>
            <a:pPr marL="114300" indent="-114300" algn="l">
              <a:lnSpc>
                <a:spcPts val="1200"/>
              </a:lnSpc>
              <a:spcBef>
                <a:spcPts val="600"/>
              </a:spcBef>
              <a:buFont typeface="Arial" pitchFamily="34" charset="0"/>
              <a:buChar char="•"/>
            </a:pPr>
            <a:r>
              <a:rPr lang="en-US" sz="1600" dirty="0" smtClean="0">
                <a:solidFill>
                  <a:srgbClr val="0033CC"/>
                </a:solidFill>
              </a:rPr>
              <a:t>Condition-based pmt</a:t>
            </a:r>
            <a:br>
              <a:rPr lang="en-US" sz="1600" dirty="0" smtClean="0">
                <a:solidFill>
                  <a:srgbClr val="0033CC"/>
                </a:solidFill>
              </a:rPr>
            </a:br>
            <a:r>
              <a:rPr lang="en-US" sz="1600" dirty="0" smtClean="0">
                <a:solidFill>
                  <a:srgbClr val="0033CC"/>
                </a:solidFill>
              </a:rPr>
              <a:t>for IBD</a:t>
            </a:r>
          </a:p>
        </p:txBody>
      </p:sp>
      <p:sp>
        <p:nvSpPr>
          <p:cNvPr id="34" name="TextBox 33"/>
          <p:cNvSpPr txBox="1"/>
          <p:nvPr/>
        </p:nvSpPr>
        <p:spPr>
          <a:xfrm>
            <a:off x="4648200" y="3200400"/>
            <a:ext cx="2209800" cy="990600"/>
          </a:xfrm>
          <a:prstGeom prst="rect">
            <a:avLst/>
          </a:prstGeom>
          <a:noFill/>
        </p:spPr>
        <p:txBody>
          <a:bodyPr wrap="none" lIns="45720" tIns="91440" rIns="45720" bIns="45720" rtlCol="0" anchor="t" anchorCtr="0">
            <a:noAutofit/>
          </a:bodyPr>
          <a:lstStyle/>
          <a:p>
            <a:pPr marL="114300" indent="-114300" algn="l">
              <a:lnSpc>
                <a:spcPts val="1300"/>
              </a:lnSpc>
              <a:spcBef>
                <a:spcPts val="300"/>
              </a:spcBef>
              <a:buFont typeface="Arial" pitchFamily="34" charset="0"/>
              <a:buChar char="•"/>
            </a:pPr>
            <a:r>
              <a:rPr lang="en-US" sz="1600" dirty="0" smtClean="0">
                <a:solidFill>
                  <a:srgbClr val="FF0000"/>
                </a:solidFill>
              </a:rPr>
              <a:t>No flexibility to focus</a:t>
            </a:r>
            <a:br>
              <a:rPr lang="en-US" sz="1600" dirty="0" smtClean="0">
                <a:solidFill>
                  <a:srgbClr val="FF0000"/>
                </a:solidFill>
              </a:rPr>
            </a:br>
            <a:r>
              <a:rPr lang="en-US" sz="1600" dirty="0" smtClean="0">
                <a:solidFill>
                  <a:srgbClr val="FF0000"/>
                </a:solidFill>
              </a:rPr>
              <a:t>extra resources on</a:t>
            </a:r>
            <a:br>
              <a:rPr lang="en-US" sz="1600" dirty="0" smtClean="0">
                <a:solidFill>
                  <a:srgbClr val="FF0000"/>
                </a:solidFill>
              </a:rPr>
            </a:br>
            <a:r>
              <a:rPr lang="en-US" sz="1600" dirty="0" smtClean="0">
                <a:solidFill>
                  <a:srgbClr val="FF0000"/>
                </a:solidFill>
              </a:rPr>
              <a:t>highest-risk patients</a:t>
            </a:r>
          </a:p>
          <a:p>
            <a:pPr marL="114300" indent="-114300" algn="l">
              <a:lnSpc>
                <a:spcPts val="1300"/>
              </a:lnSpc>
              <a:spcBef>
                <a:spcPts val="300"/>
              </a:spcBef>
              <a:buFont typeface="Arial" pitchFamily="34" charset="0"/>
              <a:buChar char="•"/>
            </a:pPr>
            <a:r>
              <a:rPr lang="en-US" sz="1600" dirty="0" smtClean="0">
                <a:solidFill>
                  <a:srgbClr val="FF0000"/>
                </a:solidFill>
              </a:rPr>
              <a:t>No flexibility to spend</a:t>
            </a:r>
            <a:br>
              <a:rPr lang="en-US" sz="1600" dirty="0" smtClean="0">
                <a:solidFill>
                  <a:srgbClr val="FF0000"/>
                </a:solidFill>
              </a:rPr>
            </a:br>
            <a:r>
              <a:rPr lang="en-US" sz="1600" dirty="0" smtClean="0">
                <a:solidFill>
                  <a:srgbClr val="FF0000"/>
                </a:solidFill>
              </a:rPr>
              <a:t>more on care mgt</a:t>
            </a:r>
          </a:p>
        </p:txBody>
      </p:sp>
      <p:sp>
        <p:nvSpPr>
          <p:cNvPr id="35" name="TextBox 34"/>
          <p:cNvSpPr txBox="1"/>
          <p:nvPr/>
        </p:nvSpPr>
        <p:spPr>
          <a:xfrm>
            <a:off x="6934200" y="4191000"/>
            <a:ext cx="2057399" cy="1066800"/>
          </a:xfrm>
          <a:prstGeom prst="rect">
            <a:avLst/>
          </a:prstGeom>
          <a:noFill/>
        </p:spPr>
        <p:txBody>
          <a:bodyPr wrap="none" lIns="45720" tIns="91440" rIns="45720" bIns="45720" rtlCol="0" anchor="t" anchorCtr="0">
            <a:noAutofit/>
          </a:bodyPr>
          <a:lstStyle/>
          <a:p>
            <a:pPr marL="114300" indent="-114300" algn="l">
              <a:lnSpc>
                <a:spcPts val="1400"/>
              </a:lnSpc>
              <a:buFont typeface="Arial" pitchFamily="34" charset="0"/>
              <a:buChar char="•"/>
            </a:pPr>
            <a:r>
              <a:rPr lang="en-US" sz="1600" dirty="0" smtClean="0">
                <a:solidFill>
                  <a:srgbClr val="0033CC"/>
                </a:solidFill>
              </a:rPr>
              <a:t>Payment for care </a:t>
            </a:r>
            <a:br>
              <a:rPr lang="en-US" sz="1600" dirty="0" smtClean="0">
                <a:solidFill>
                  <a:srgbClr val="0033CC"/>
                </a:solidFill>
              </a:rPr>
            </a:br>
            <a:r>
              <a:rPr lang="en-US" sz="1600" dirty="0" smtClean="0">
                <a:solidFill>
                  <a:srgbClr val="0033CC"/>
                </a:solidFill>
              </a:rPr>
              <a:t>management </a:t>
            </a:r>
            <a:r>
              <a:rPr lang="en-US" sz="1600" dirty="0" err="1" smtClean="0">
                <a:solidFill>
                  <a:srgbClr val="0033CC"/>
                </a:solidFill>
              </a:rPr>
              <a:t>svcs</a:t>
            </a:r>
            <a:endParaRPr lang="en-US" sz="1600" dirty="0" smtClean="0">
              <a:solidFill>
                <a:srgbClr val="0033CC"/>
              </a:solidFill>
            </a:endParaRPr>
          </a:p>
          <a:p>
            <a:pPr marL="114300" indent="-114300" algn="l">
              <a:lnSpc>
                <a:spcPts val="1400"/>
              </a:lnSpc>
              <a:spcBef>
                <a:spcPts val="600"/>
              </a:spcBef>
              <a:buFont typeface="Arial" pitchFamily="34" charset="0"/>
              <a:buChar char="•"/>
            </a:pPr>
            <a:r>
              <a:rPr lang="en-US" sz="1600" dirty="0" smtClean="0">
                <a:solidFill>
                  <a:srgbClr val="0033CC"/>
                </a:solidFill>
              </a:rPr>
              <a:t>Accountability for</a:t>
            </a:r>
            <a:br>
              <a:rPr lang="en-US" sz="1600" dirty="0" smtClean="0">
                <a:solidFill>
                  <a:srgbClr val="0033CC"/>
                </a:solidFill>
              </a:rPr>
            </a:br>
            <a:r>
              <a:rPr lang="en-US" sz="1600" dirty="0" smtClean="0">
                <a:solidFill>
                  <a:srgbClr val="0033CC"/>
                </a:solidFill>
              </a:rPr>
              <a:t>hospital admissions</a:t>
            </a:r>
            <a:br>
              <a:rPr lang="en-US" sz="1600" dirty="0" smtClean="0">
                <a:solidFill>
                  <a:srgbClr val="0033CC"/>
                </a:solidFill>
              </a:rPr>
            </a:br>
            <a:r>
              <a:rPr lang="en-US" sz="1600" dirty="0" smtClean="0">
                <a:solidFill>
                  <a:srgbClr val="0033CC"/>
                </a:solidFill>
              </a:rPr>
              <a:t>&amp; use of guidelines</a:t>
            </a:r>
          </a:p>
        </p:txBody>
      </p:sp>
      <p:sp>
        <p:nvSpPr>
          <p:cNvPr id="36" name="TextBox 35"/>
          <p:cNvSpPr txBox="1"/>
          <p:nvPr/>
        </p:nvSpPr>
        <p:spPr>
          <a:xfrm>
            <a:off x="4648200" y="4191000"/>
            <a:ext cx="2209800" cy="10668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smtClean="0">
                <a:solidFill>
                  <a:srgbClr val="FF0000"/>
                </a:solidFill>
              </a:rPr>
              <a:t>No payment for care</a:t>
            </a:r>
            <a:br>
              <a:rPr lang="en-US" sz="1600" dirty="0" smtClean="0">
                <a:solidFill>
                  <a:srgbClr val="FF0000"/>
                </a:solidFill>
              </a:rPr>
            </a:br>
            <a:r>
              <a:rPr lang="en-US" sz="1600" dirty="0" smtClean="0">
                <a:solidFill>
                  <a:srgbClr val="FF0000"/>
                </a:solidFill>
              </a:rPr>
              <a:t>management services</a:t>
            </a:r>
          </a:p>
          <a:p>
            <a:pPr marL="114300" indent="-114300" algn="l">
              <a:lnSpc>
                <a:spcPts val="1200"/>
              </a:lnSpc>
              <a:spcBef>
                <a:spcPts val="600"/>
              </a:spcBef>
              <a:buFont typeface="Arial" pitchFamily="34" charset="0"/>
              <a:buChar char="•"/>
            </a:pPr>
            <a:r>
              <a:rPr lang="en-US" sz="1600" dirty="0" smtClean="0">
                <a:solidFill>
                  <a:srgbClr val="FF0000"/>
                </a:solidFill>
              </a:rPr>
              <a:t>Inadequate payment</a:t>
            </a:r>
            <a:br>
              <a:rPr lang="en-US" sz="1600" dirty="0" smtClean="0">
                <a:solidFill>
                  <a:srgbClr val="FF0000"/>
                </a:solidFill>
              </a:rPr>
            </a:br>
            <a:r>
              <a:rPr lang="en-US" sz="1600" dirty="0" smtClean="0">
                <a:solidFill>
                  <a:srgbClr val="FF0000"/>
                </a:solidFill>
              </a:rPr>
              <a:t>for diagnosis and</a:t>
            </a:r>
            <a:br>
              <a:rPr lang="en-US" sz="1600" dirty="0" smtClean="0">
                <a:solidFill>
                  <a:srgbClr val="FF0000"/>
                </a:solidFill>
              </a:rPr>
            </a:br>
            <a:r>
              <a:rPr lang="en-US" sz="1600" dirty="0" smtClean="0">
                <a:solidFill>
                  <a:srgbClr val="FF0000"/>
                </a:solidFill>
              </a:rPr>
              <a:t>treatment planning</a:t>
            </a:r>
          </a:p>
        </p:txBody>
      </p:sp>
      <p:sp>
        <p:nvSpPr>
          <p:cNvPr id="37" name="Rectangle 36"/>
          <p:cNvSpPr/>
          <p:nvPr/>
        </p:nvSpPr>
        <p:spPr bwMode="auto">
          <a:xfrm>
            <a:off x="152400" y="2209800"/>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Psychiatry</a:t>
            </a:r>
            <a:endParaRPr kumimoji="0" lang="en-US" sz="1600" b="1" i="0" u="none" strike="noStrike" cap="none" normalizeH="0" baseline="0" dirty="0" smtClean="0">
              <a:ln>
                <a:noFill/>
              </a:ln>
              <a:solidFill>
                <a:srgbClr val="0000FF"/>
              </a:solidFill>
              <a:effectLst/>
              <a:latin typeface="Arial" charset="0"/>
              <a:cs typeface="Arial" charset="0"/>
            </a:endParaRPr>
          </a:p>
        </p:txBody>
      </p:sp>
      <p:sp>
        <p:nvSpPr>
          <p:cNvPr id="38" name="Rectangle 37"/>
          <p:cNvSpPr/>
          <p:nvPr/>
        </p:nvSpPr>
        <p:spPr bwMode="auto">
          <a:xfrm rot="16200000">
            <a:off x="4076700" y="-1714500"/>
            <a:ext cx="9906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2362200" y="2209800"/>
            <a:ext cx="2191871" cy="990600"/>
          </a:xfrm>
          <a:prstGeom prst="rect">
            <a:avLst/>
          </a:prstGeom>
          <a:noFill/>
        </p:spPr>
        <p:txBody>
          <a:bodyPr wrap="none" lIns="45720" tIns="91440" rIns="45720" bIns="45720" rtlCol="0" anchor="t" anchorCtr="0">
            <a:noAutofit/>
          </a:bodyPr>
          <a:lstStyle/>
          <a:p>
            <a:pPr marL="114300" indent="-114300" algn="l">
              <a:lnSpc>
                <a:spcPts val="1400"/>
              </a:lnSpc>
              <a:spcBef>
                <a:spcPts val="200"/>
              </a:spcBef>
              <a:buFont typeface="Arial" pitchFamily="34" charset="0"/>
              <a:buChar char="•"/>
            </a:pPr>
            <a:r>
              <a:rPr lang="en-US" sz="1600" dirty="0">
                <a:solidFill>
                  <a:srgbClr val="008000"/>
                </a:solidFill>
              </a:rPr>
              <a:t>Reduce ER visits</a:t>
            </a:r>
            <a:br>
              <a:rPr lang="en-US" sz="1600" dirty="0">
                <a:solidFill>
                  <a:srgbClr val="008000"/>
                </a:solidFill>
              </a:rPr>
            </a:br>
            <a:r>
              <a:rPr lang="en-US" sz="1600" dirty="0">
                <a:solidFill>
                  <a:srgbClr val="008000"/>
                </a:solidFill>
              </a:rPr>
              <a:t>and admissions for</a:t>
            </a:r>
            <a:br>
              <a:rPr lang="en-US" sz="1600" dirty="0">
                <a:solidFill>
                  <a:srgbClr val="008000"/>
                </a:solidFill>
              </a:rPr>
            </a:br>
            <a:r>
              <a:rPr lang="en-US" sz="1600" dirty="0">
                <a:solidFill>
                  <a:srgbClr val="008000"/>
                </a:solidFill>
              </a:rPr>
              <a:t>patients with</a:t>
            </a:r>
            <a:br>
              <a:rPr lang="en-US" sz="1600" dirty="0">
                <a:solidFill>
                  <a:srgbClr val="008000"/>
                </a:solidFill>
              </a:rPr>
            </a:br>
            <a:r>
              <a:rPr lang="en-US" sz="1600" dirty="0">
                <a:solidFill>
                  <a:srgbClr val="008000"/>
                </a:solidFill>
              </a:rPr>
              <a:t>depression and</a:t>
            </a:r>
            <a:br>
              <a:rPr lang="en-US" sz="1600" dirty="0">
                <a:solidFill>
                  <a:srgbClr val="008000"/>
                </a:solidFill>
              </a:rPr>
            </a:br>
            <a:r>
              <a:rPr lang="en-US" sz="1600" dirty="0">
                <a:solidFill>
                  <a:srgbClr val="008000"/>
                </a:solidFill>
              </a:rPr>
              <a:t>chronic disease</a:t>
            </a:r>
          </a:p>
        </p:txBody>
      </p:sp>
      <p:sp>
        <p:nvSpPr>
          <p:cNvPr id="40" name="TextBox 39"/>
          <p:cNvSpPr txBox="1"/>
          <p:nvPr/>
        </p:nvSpPr>
        <p:spPr>
          <a:xfrm>
            <a:off x="6934200" y="2209800"/>
            <a:ext cx="2057399" cy="990600"/>
          </a:xfrm>
          <a:prstGeom prst="rect">
            <a:avLst/>
          </a:prstGeom>
          <a:noFill/>
        </p:spPr>
        <p:txBody>
          <a:bodyPr wrap="none" lIns="45720" tIns="91440" rIns="45720" bIns="45720" rtlCol="0" anchor="t" anchorCtr="0">
            <a:noAutofit/>
          </a:bodyPr>
          <a:lstStyle/>
          <a:p>
            <a:pPr marL="114300" indent="-114300" algn="l">
              <a:lnSpc>
                <a:spcPts val="1400"/>
              </a:lnSpc>
              <a:buFont typeface="Arial" pitchFamily="34" charset="0"/>
              <a:buChar char="•"/>
            </a:pPr>
            <a:r>
              <a:rPr lang="en-US" sz="1600" dirty="0">
                <a:solidFill>
                  <a:srgbClr val="0033CC"/>
                </a:solidFill>
              </a:rPr>
              <a:t>Joint condition-</a:t>
            </a:r>
            <a:br>
              <a:rPr lang="en-US" sz="1600" dirty="0">
                <a:solidFill>
                  <a:srgbClr val="0033CC"/>
                </a:solidFill>
              </a:rPr>
            </a:br>
            <a:r>
              <a:rPr lang="en-US" sz="1600" dirty="0">
                <a:solidFill>
                  <a:srgbClr val="0033CC"/>
                </a:solidFill>
              </a:rPr>
              <a:t>based payment </a:t>
            </a:r>
            <a:br>
              <a:rPr lang="en-US" sz="1600" dirty="0">
                <a:solidFill>
                  <a:srgbClr val="0033CC"/>
                </a:solidFill>
              </a:rPr>
            </a:br>
            <a:r>
              <a:rPr lang="en-US" sz="1600" dirty="0">
                <a:solidFill>
                  <a:srgbClr val="0033CC"/>
                </a:solidFill>
              </a:rPr>
              <a:t>to PCP and</a:t>
            </a:r>
            <a:br>
              <a:rPr lang="en-US" sz="1600" dirty="0">
                <a:solidFill>
                  <a:srgbClr val="0033CC"/>
                </a:solidFill>
              </a:rPr>
            </a:br>
            <a:r>
              <a:rPr lang="en-US" sz="1600" dirty="0">
                <a:solidFill>
                  <a:srgbClr val="0033CC"/>
                </a:solidFill>
              </a:rPr>
              <a:t>psychiatrist</a:t>
            </a:r>
          </a:p>
        </p:txBody>
      </p:sp>
      <p:sp>
        <p:nvSpPr>
          <p:cNvPr id="41" name="TextBox 40"/>
          <p:cNvSpPr txBox="1"/>
          <p:nvPr/>
        </p:nvSpPr>
        <p:spPr>
          <a:xfrm>
            <a:off x="4648200" y="2209800"/>
            <a:ext cx="2209800" cy="9906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a:solidFill>
                  <a:srgbClr val="FF0000"/>
                </a:solidFill>
              </a:rPr>
              <a:t>No payment for</a:t>
            </a:r>
            <a:br>
              <a:rPr lang="en-US" sz="1600" dirty="0">
                <a:solidFill>
                  <a:srgbClr val="FF0000"/>
                </a:solidFill>
              </a:rPr>
            </a:br>
            <a:r>
              <a:rPr lang="en-US" sz="1600" dirty="0">
                <a:solidFill>
                  <a:srgbClr val="FF0000"/>
                </a:solidFill>
              </a:rPr>
              <a:t>phone consults </a:t>
            </a:r>
            <a:br>
              <a:rPr lang="en-US" sz="1600" dirty="0">
                <a:solidFill>
                  <a:srgbClr val="FF0000"/>
                </a:solidFill>
              </a:rPr>
            </a:br>
            <a:r>
              <a:rPr lang="en-US" sz="1600" dirty="0">
                <a:solidFill>
                  <a:srgbClr val="FF0000"/>
                </a:solidFill>
              </a:rPr>
              <a:t>with PCPs</a:t>
            </a:r>
          </a:p>
          <a:p>
            <a:pPr marL="114300" indent="-114300" algn="l">
              <a:lnSpc>
                <a:spcPts val="1200"/>
              </a:lnSpc>
              <a:spcBef>
                <a:spcPts val="600"/>
              </a:spcBef>
              <a:buFont typeface="Arial" pitchFamily="34" charset="0"/>
              <a:buChar char="•"/>
            </a:pPr>
            <a:r>
              <a:rPr lang="en-US" sz="1600" dirty="0">
                <a:solidFill>
                  <a:srgbClr val="FF0000"/>
                </a:solidFill>
              </a:rPr>
              <a:t>No payment for</a:t>
            </a:r>
            <a:br>
              <a:rPr lang="en-US" sz="1600" dirty="0">
                <a:solidFill>
                  <a:srgbClr val="FF0000"/>
                </a:solidFill>
              </a:rPr>
            </a:br>
            <a:r>
              <a:rPr lang="en-US" sz="1600" dirty="0">
                <a:solidFill>
                  <a:srgbClr val="FF0000"/>
                </a:solidFill>
              </a:rPr>
              <a:t>RN care managers</a:t>
            </a:r>
          </a:p>
        </p:txBody>
      </p:sp>
    </p:spTree>
    <p:extLst>
      <p:ext uri="{BB962C8B-B14F-4D97-AF65-F5344CB8AC3E}">
        <p14:creationId xmlns:p14="http://schemas.microsoft.com/office/powerpoint/2010/main" val="14233915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 of Specialty-</a:t>
            </a:r>
            <a:br>
              <a:rPr lang="en-US" dirty="0" smtClean="0"/>
            </a:br>
            <a:r>
              <a:rPr lang="en-US" dirty="0" smtClean="0"/>
              <a:t>Specific Payment Models</a:t>
            </a:r>
            <a:endParaRPr lang="en-US" dirty="0"/>
          </a:p>
        </p:txBody>
      </p:sp>
      <p:sp>
        <p:nvSpPr>
          <p:cNvPr id="4" name="Rectangle 3"/>
          <p:cNvSpPr/>
          <p:nvPr/>
        </p:nvSpPr>
        <p:spPr bwMode="auto">
          <a:xfrm>
            <a:off x="152400" y="4191000"/>
            <a:ext cx="1981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Oncology</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7" name="Rectangle 6"/>
          <p:cNvSpPr/>
          <p:nvPr/>
        </p:nvSpPr>
        <p:spPr bwMode="auto">
          <a:xfrm>
            <a:off x="152400" y="5257800"/>
            <a:ext cx="19812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Primary Care</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8" name="Rectangle 7"/>
          <p:cNvSpPr/>
          <p:nvPr/>
        </p:nvSpPr>
        <p:spPr bwMode="auto">
          <a:xfrm>
            <a:off x="152400" y="3200400"/>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Gastroenterology</a:t>
            </a:r>
            <a:endParaRPr kumimoji="0" lang="en-US" sz="1800" b="1" i="0" u="none" strike="noStrike" cap="none" normalizeH="0" baseline="0" dirty="0" smtClean="0">
              <a:ln>
                <a:noFill/>
              </a:ln>
              <a:solidFill>
                <a:srgbClr val="0000FF"/>
              </a:solidFill>
              <a:effectLst/>
              <a:latin typeface="Arial" charset="0"/>
              <a:cs typeface="Arial" charset="0"/>
            </a:endParaRPr>
          </a:p>
        </p:txBody>
      </p:sp>
      <p:sp>
        <p:nvSpPr>
          <p:cNvPr id="15" name="Rectangle 14"/>
          <p:cNvSpPr/>
          <p:nvPr/>
        </p:nvSpPr>
        <p:spPr bwMode="auto">
          <a:xfrm>
            <a:off x="2362200" y="1600200"/>
            <a:ext cx="2191872"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2362200" y="1600200"/>
            <a:ext cx="2160862" cy="685800"/>
          </a:xfrm>
          <a:prstGeom prst="rect">
            <a:avLst/>
          </a:prstGeom>
          <a:noFill/>
        </p:spPr>
        <p:txBody>
          <a:bodyPr wrap="square" lIns="0" rIns="0" rtlCol="0" anchor="ctr" anchorCtr="0">
            <a:noAutofit/>
          </a:bodyPr>
          <a:lstStyle/>
          <a:p>
            <a:pPr>
              <a:lnSpc>
                <a:spcPts val="1400"/>
              </a:lnSpc>
            </a:pPr>
            <a:r>
              <a:rPr lang="en-US" sz="1800" b="1" i="1" dirty="0" smtClean="0">
                <a:solidFill>
                  <a:srgbClr val="008000"/>
                </a:solidFill>
              </a:rPr>
              <a:t>Opportunities</a:t>
            </a:r>
            <a:br>
              <a:rPr lang="en-US" sz="1800" b="1" i="1" dirty="0" smtClean="0">
                <a:solidFill>
                  <a:srgbClr val="008000"/>
                </a:solidFill>
              </a:rPr>
            </a:br>
            <a:r>
              <a:rPr lang="en-US" sz="1800" b="1" i="1" dirty="0" smtClean="0">
                <a:solidFill>
                  <a:srgbClr val="008000"/>
                </a:solidFill>
              </a:rPr>
              <a:t>to Improve Care</a:t>
            </a:r>
            <a:br>
              <a:rPr lang="en-US" sz="1800" b="1" i="1" dirty="0" smtClean="0">
                <a:solidFill>
                  <a:srgbClr val="008000"/>
                </a:solidFill>
              </a:rPr>
            </a:br>
            <a:r>
              <a:rPr lang="en-US" sz="1800" b="1" i="1" dirty="0" smtClean="0">
                <a:solidFill>
                  <a:srgbClr val="008000"/>
                </a:solidFill>
              </a:rPr>
              <a:t>and Reduce Cost</a:t>
            </a:r>
            <a:endParaRPr lang="en-US" sz="1800" b="1" i="1" dirty="0">
              <a:solidFill>
                <a:srgbClr val="008000"/>
              </a:solidFill>
            </a:endParaRPr>
          </a:p>
        </p:txBody>
      </p:sp>
      <p:sp>
        <p:nvSpPr>
          <p:cNvPr id="20" name="Rectangle 19"/>
          <p:cNvSpPr/>
          <p:nvPr/>
        </p:nvSpPr>
        <p:spPr bwMode="auto">
          <a:xfrm>
            <a:off x="4648199" y="1600200"/>
            <a:ext cx="2209801"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TextBox 21"/>
          <p:cNvSpPr txBox="1"/>
          <p:nvPr/>
        </p:nvSpPr>
        <p:spPr>
          <a:xfrm>
            <a:off x="4648199" y="1600200"/>
            <a:ext cx="2209801" cy="685800"/>
          </a:xfrm>
          <a:prstGeom prst="rect">
            <a:avLst/>
          </a:prstGeom>
          <a:noFill/>
        </p:spPr>
        <p:txBody>
          <a:bodyPr wrap="square" lIns="0" rIns="0" rtlCol="0" anchor="ctr" anchorCtr="0">
            <a:noAutofit/>
          </a:bodyPr>
          <a:lstStyle/>
          <a:p>
            <a:pPr>
              <a:lnSpc>
                <a:spcPts val="1400"/>
              </a:lnSpc>
            </a:pPr>
            <a:r>
              <a:rPr lang="en-US" sz="1800" b="1" i="1" dirty="0" smtClean="0">
                <a:solidFill>
                  <a:srgbClr val="FF0000"/>
                </a:solidFill>
              </a:rPr>
              <a:t>Barriers in</a:t>
            </a:r>
            <a:br>
              <a:rPr lang="en-US" sz="1800" b="1" i="1" dirty="0" smtClean="0">
                <a:solidFill>
                  <a:srgbClr val="FF0000"/>
                </a:solidFill>
              </a:rPr>
            </a:br>
            <a:r>
              <a:rPr lang="en-US" sz="1800" b="1" i="1" dirty="0" smtClean="0">
                <a:solidFill>
                  <a:srgbClr val="FF0000"/>
                </a:solidFill>
              </a:rPr>
              <a:t>Current</a:t>
            </a:r>
            <a:br>
              <a:rPr lang="en-US" sz="1800" b="1" i="1" dirty="0" smtClean="0">
                <a:solidFill>
                  <a:srgbClr val="FF0000"/>
                </a:solidFill>
              </a:rPr>
            </a:br>
            <a:r>
              <a:rPr lang="en-US" sz="1800" b="1" i="1" dirty="0" smtClean="0">
                <a:solidFill>
                  <a:srgbClr val="FF0000"/>
                </a:solidFill>
              </a:rPr>
              <a:t>Payment System</a:t>
            </a:r>
            <a:endParaRPr lang="en-US" sz="1800" b="1" i="1" dirty="0">
              <a:solidFill>
                <a:srgbClr val="FF0000"/>
              </a:solidFill>
            </a:endParaRPr>
          </a:p>
        </p:txBody>
      </p:sp>
      <p:sp>
        <p:nvSpPr>
          <p:cNvPr id="23" name="Rectangle 22"/>
          <p:cNvSpPr/>
          <p:nvPr/>
        </p:nvSpPr>
        <p:spPr bwMode="auto">
          <a:xfrm rot="16200000">
            <a:off x="4038600" y="1371600"/>
            <a:ext cx="10668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Rectangle 23"/>
          <p:cNvSpPr/>
          <p:nvPr/>
        </p:nvSpPr>
        <p:spPr bwMode="auto">
          <a:xfrm>
            <a:off x="6934200" y="1600200"/>
            <a:ext cx="2057400" cy="47244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 name="TextBox 24"/>
          <p:cNvSpPr txBox="1"/>
          <p:nvPr/>
        </p:nvSpPr>
        <p:spPr>
          <a:xfrm>
            <a:off x="6934200" y="1600200"/>
            <a:ext cx="2057400" cy="685800"/>
          </a:xfrm>
          <a:prstGeom prst="rect">
            <a:avLst/>
          </a:prstGeom>
          <a:noFill/>
        </p:spPr>
        <p:txBody>
          <a:bodyPr wrap="square" lIns="0" rIns="0" rtlCol="0" anchor="ctr" anchorCtr="0">
            <a:noAutofit/>
          </a:bodyPr>
          <a:lstStyle/>
          <a:p>
            <a:pPr>
              <a:lnSpc>
                <a:spcPts val="1400"/>
              </a:lnSpc>
            </a:pPr>
            <a:r>
              <a:rPr lang="en-US" sz="1800" b="1" i="1" dirty="0" smtClean="0">
                <a:solidFill>
                  <a:srgbClr val="0033CC"/>
                </a:solidFill>
              </a:rPr>
              <a:t>Solutions via</a:t>
            </a:r>
          </a:p>
          <a:p>
            <a:pPr>
              <a:lnSpc>
                <a:spcPts val="1400"/>
              </a:lnSpc>
            </a:pPr>
            <a:r>
              <a:rPr lang="en-US" sz="1800" b="1" i="1" dirty="0" smtClean="0">
                <a:solidFill>
                  <a:srgbClr val="0033CC"/>
                </a:solidFill>
              </a:rPr>
              <a:t>Accountable</a:t>
            </a:r>
            <a:br>
              <a:rPr lang="en-US" sz="1800" b="1" i="1" dirty="0" smtClean="0">
                <a:solidFill>
                  <a:srgbClr val="0033CC"/>
                </a:solidFill>
              </a:rPr>
            </a:br>
            <a:r>
              <a:rPr lang="en-US" sz="1800" b="1" i="1" dirty="0" smtClean="0">
                <a:solidFill>
                  <a:srgbClr val="0033CC"/>
                </a:solidFill>
              </a:rPr>
              <a:t>Payment Models</a:t>
            </a:r>
            <a:endParaRPr lang="en-US" sz="1800" b="1" i="1" dirty="0">
              <a:solidFill>
                <a:srgbClr val="0033CC"/>
              </a:solidFill>
            </a:endParaRPr>
          </a:p>
        </p:txBody>
      </p:sp>
      <p:sp>
        <p:nvSpPr>
          <p:cNvPr id="26" name="Rectangle 25"/>
          <p:cNvSpPr/>
          <p:nvPr/>
        </p:nvSpPr>
        <p:spPr bwMode="auto">
          <a:xfrm rot="16200000">
            <a:off x="4038600" y="304800"/>
            <a:ext cx="10668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7" name="Rectangle 26"/>
          <p:cNvSpPr/>
          <p:nvPr/>
        </p:nvSpPr>
        <p:spPr bwMode="auto">
          <a:xfrm rot="16200000">
            <a:off x="4076700" y="-723900"/>
            <a:ext cx="9906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TextBox 27"/>
          <p:cNvSpPr txBox="1"/>
          <p:nvPr/>
        </p:nvSpPr>
        <p:spPr>
          <a:xfrm>
            <a:off x="2362200" y="3200400"/>
            <a:ext cx="2191871" cy="990600"/>
          </a:xfrm>
          <a:prstGeom prst="rect">
            <a:avLst/>
          </a:prstGeom>
          <a:noFill/>
        </p:spPr>
        <p:txBody>
          <a:bodyPr wrap="none" lIns="45720" tIns="91440" rIns="45720" bIns="45720" rtlCol="0" anchor="t" anchorCtr="0">
            <a:noAutofit/>
          </a:bodyPr>
          <a:lstStyle/>
          <a:p>
            <a:pPr marL="114300" indent="-114300" algn="l">
              <a:lnSpc>
                <a:spcPts val="1300"/>
              </a:lnSpc>
              <a:spcBef>
                <a:spcPts val="300"/>
              </a:spcBef>
              <a:buFont typeface="Arial" pitchFamily="34" charset="0"/>
              <a:buChar char="•"/>
            </a:pPr>
            <a:r>
              <a:rPr lang="en-US" sz="1600" dirty="0" smtClean="0">
                <a:solidFill>
                  <a:srgbClr val="008000"/>
                </a:solidFill>
              </a:rPr>
              <a:t>Reduce unnecessary</a:t>
            </a:r>
            <a:br>
              <a:rPr lang="en-US" sz="1600" dirty="0" smtClean="0">
                <a:solidFill>
                  <a:srgbClr val="008000"/>
                </a:solidFill>
              </a:rPr>
            </a:br>
            <a:r>
              <a:rPr lang="en-US" sz="1600" dirty="0" smtClean="0">
                <a:solidFill>
                  <a:srgbClr val="008000"/>
                </a:solidFill>
              </a:rPr>
              <a:t>colonoscopies and</a:t>
            </a:r>
            <a:br>
              <a:rPr lang="en-US" sz="1600" dirty="0" smtClean="0">
                <a:solidFill>
                  <a:srgbClr val="008000"/>
                </a:solidFill>
              </a:rPr>
            </a:br>
            <a:r>
              <a:rPr lang="en-US" sz="1600" dirty="0" smtClean="0">
                <a:solidFill>
                  <a:srgbClr val="008000"/>
                </a:solidFill>
              </a:rPr>
              <a:t>colon cancer</a:t>
            </a:r>
          </a:p>
          <a:p>
            <a:pPr marL="114300" indent="-114300" algn="l">
              <a:lnSpc>
                <a:spcPts val="1300"/>
              </a:lnSpc>
              <a:spcBef>
                <a:spcPts val="300"/>
              </a:spcBef>
              <a:buFont typeface="Arial" pitchFamily="34" charset="0"/>
              <a:buChar char="•"/>
            </a:pPr>
            <a:r>
              <a:rPr lang="en-US" sz="1600" dirty="0" smtClean="0">
                <a:solidFill>
                  <a:srgbClr val="008000"/>
                </a:solidFill>
              </a:rPr>
              <a:t>Reduce ER/admits for</a:t>
            </a:r>
            <a:br>
              <a:rPr lang="en-US" sz="1600" dirty="0" smtClean="0">
                <a:solidFill>
                  <a:srgbClr val="008000"/>
                </a:solidFill>
              </a:rPr>
            </a:br>
            <a:r>
              <a:rPr lang="en-US" sz="1600" dirty="0" smtClean="0">
                <a:solidFill>
                  <a:srgbClr val="008000"/>
                </a:solidFill>
              </a:rPr>
              <a:t>inflammatory bowel d.</a:t>
            </a:r>
          </a:p>
        </p:txBody>
      </p:sp>
      <p:sp>
        <p:nvSpPr>
          <p:cNvPr id="29" name="TextBox 28"/>
          <p:cNvSpPr txBox="1"/>
          <p:nvPr/>
        </p:nvSpPr>
        <p:spPr>
          <a:xfrm>
            <a:off x="2362200" y="4191000"/>
            <a:ext cx="2191871" cy="1066800"/>
          </a:xfrm>
          <a:prstGeom prst="rect">
            <a:avLst/>
          </a:prstGeom>
          <a:noFill/>
        </p:spPr>
        <p:txBody>
          <a:bodyPr wrap="none" lIns="45720" tIns="91440" rIns="45720" bIns="45720" rtlCol="0" anchor="t" anchorCtr="0">
            <a:noAutofit/>
          </a:bodyPr>
          <a:lstStyle/>
          <a:p>
            <a:pPr marL="114300" indent="-114300" algn="l">
              <a:lnSpc>
                <a:spcPts val="1400"/>
              </a:lnSpc>
              <a:spcBef>
                <a:spcPts val="200"/>
              </a:spcBef>
              <a:buFont typeface="Arial" pitchFamily="34" charset="0"/>
              <a:buChar char="•"/>
            </a:pPr>
            <a:r>
              <a:rPr lang="en-US" sz="1600" dirty="0" smtClean="0">
                <a:solidFill>
                  <a:srgbClr val="008000"/>
                </a:solidFill>
              </a:rPr>
              <a:t>Reduce ER visits</a:t>
            </a:r>
            <a:br>
              <a:rPr lang="en-US" sz="1600" dirty="0" smtClean="0">
                <a:solidFill>
                  <a:srgbClr val="008000"/>
                </a:solidFill>
              </a:rPr>
            </a:br>
            <a:r>
              <a:rPr lang="en-US" sz="1600" dirty="0" smtClean="0">
                <a:solidFill>
                  <a:srgbClr val="008000"/>
                </a:solidFill>
              </a:rPr>
              <a:t>and admissions for</a:t>
            </a:r>
            <a:br>
              <a:rPr lang="en-US" sz="1600" dirty="0" smtClean="0">
                <a:solidFill>
                  <a:srgbClr val="008000"/>
                </a:solidFill>
              </a:rPr>
            </a:br>
            <a:r>
              <a:rPr lang="en-US" sz="1600" dirty="0" smtClean="0">
                <a:solidFill>
                  <a:srgbClr val="008000"/>
                </a:solidFill>
              </a:rPr>
              <a:t>dehydration</a:t>
            </a:r>
          </a:p>
          <a:p>
            <a:pPr marL="114300" indent="-114300" algn="l">
              <a:lnSpc>
                <a:spcPts val="1400"/>
              </a:lnSpc>
              <a:spcBef>
                <a:spcPts val="600"/>
              </a:spcBef>
              <a:buFont typeface="Arial" pitchFamily="34" charset="0"/>
              <a:buChar char="•"/>
            </a:pPr>
            <a:r>
              <a:rPr lang="en-US" sz="1600" dirty="0" smtClean="0">
                <a:solidFill>
                  <a:srgbClr val="008000"/>
                </a:solidFill>
              </a:rPr>
              <a:t>Reduce overuse of</a:t>
            </a:r>
            <a:br>
              <a:rPr lang="en-US" sz="1600" dirty="0" smtClean="0">
                <a:solidFill>
                  <a:srgbClr val="008000"/>
                </a:solidFill>
              </a:rPr>
            </a:br>
            <a:r>
              <a:rPr lang="en-US" sz="1600" dirty="0" smtClean="0">
                <a:solidFill>
                  <a:srgbClr val="008000"/>
                </a:solidFill>
              </a:rPr>
              <a:t>tests and drugs</a:t>
            </a:r>
          </a:p>
        </p:txBody>
      </p:sp>
      <p:sp>
        <p:nvSpPr>
          <p:cNvPr id="30" name="TextBox 29"/>
          <p:cNvSpPr txBox="1"/>
          <p:nvPr/>
        </p:nvSpPr>
        <p:spPr>
          <a:xfrm>
            <a:off x="2362200" y="5257800"/>
            <a:ext cx="2191871"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8000"/>
                </a:solidFill>
              </a:rPr>
              <a:t>Reduce avoidable</a:t>
            </a:r>
            <a:br>
              <a:rPr lang="en-US" sz="1600" dirty="0" smtClean="0">
                <a:solidFill>
                  <a:srgbClr val="008000"/>
                </a:solidFill>
              </a:rPr>
            </a:br>
            <a:r>
              <a:rPr lang="en-US" sz="1600" dirty="0" smtClean="0">
                <a:solidFill>
                  <a:srgbClr val="008000"/>
                </a:solidFill>
              </a:rPr>
              <a:t>hospitalizations for</a:t>
            </a:r>
            <a:br>
              <a:rPr lang="en-US" sz="1600" dirty="0" smtClean="0">
                <a:solidFill>
                  <a:srgbClr val="008000"/>
                </a:solidFill>
              </a:rPr>
            </a:br>
            <a:r>
              <a:rPr lang="en-US" sz="1600" dirty="0" smtClean="0">
                <a:solidFill>
                  <a:srgbClr val="008000"/>
                </a:solidFill>
              </a:rPr>
              <a:t>chronic disease pts</a:t>
            </a:r>
          </a:p>
          <a:p>
            <a:pPr marL="114300" indent="-114300" algn="l">
              <a:lnSpc>
                <a:spcPts val="1300"/>
              </a:lnSpc>
              <a:spcBef>
                <a:spcPts val="600"/>
              </a:spcBef>
              <a:buFont typeface="Arial" pitchFamily="34" charset="0"/>
              <a:buChar char="•"/>
            </a:pPr>
            <a:r>
              <a:rPr lang="en-US" sz="1600" dirty="0" smtClean="0">
                <a:solidFill>
                  <a:srgbClr val="008000"/>
                </a:solidFill>
              </a:rPr>
              <a:t>Reduce unnecessary</a:t>
            </a:r>
            <a:br>
              <a:rPr lang="en-US" sz="1600" dirty="0" smtClean="0">
                <a:solidFill>
                  <a:srgbClr val="008000"/>
                </a:solidFill>
              </a:rPr>
            </a:br>
            <a:r>
              <a:rPr lang="en-US" sz="1600" dirty="0" smtClean="0">
                <a:solidFill>
                  <a:srgbClr val="008000"/>
                </a:solidFill>
              </a:rPr>
              <a:t>tests and referrals</a:t>
            </a:r>
          </a:p>
        </p:txBody>
      </p:sp>
      <p:sp>
        <p:nvSpPr>
          <p:cNvPr id="31" name="TextBox 30"/>
          <p:cNvSpPr txBox="1"/>
          <p:nvPr/>
        </p:nvSpPr>
        <p:spPr>
          <a:xfrm>
            <a:off x="4648199" y="5257800"/>
            <a:ext cx="2209801" cy="10668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FF0000"/>
                </a:solidFill>
              </a:rPr>
              <a:t>No payment for nurses </a:t>
            </a:r>
            <a:br>
              <a:rPr lang="en-US" sz="1600" dirty="0" smtClean="0">
                <a:solidFill>
                  <a:srgbClr val="FF0000"/>
                </a:solidFill>
              </a:rPr>
            </a:br>
            <a:r>
              <a:rPr lang="en-US" sz="1600" dirty="0" smtClean="0">
                <a:solidFill>
                  <a:srgbClr val="FF0000"/>
                </a:solidFill>
              </a:rPr>
              <a:t>to work with chronic</a:t>
            </a:r>
            <a:br>
              <a:rPr lang="en-US" sz="1600" dirty="0" smtClean="0">
                <a:solidFill>
                  <a:srgbClr val="FF0000"/>
                </a:solidFill>
              </a:rPr>
            </a:br>
            <a:r>
              <a:rPr lang="en-US" sz="1600" dirty="0" smtClean="0">
                <a:solidFill>
                  <a:srgbClr val="FF0000"/>
                </a:solidFill>
              </a:rPr>
              <a:t>disease patients</a:t>
            </a:r>
          </a:p>
          <a:p>
            <a:pPr marL="114300" indent="-114300" algn="l">
              <a:lnSpc>
                <a:spcPts val="1300"/>
              </a:lnSpc>
              <a:spcBef>
                <a:spcPts val="600"/>
              </a:spcBef>
              <a:buFont typeface="Arial" pitchFamily="34" charset="0"/>
              <a:buChar char="•"/>
            </a:pPr>
            <a:r>
              <a:rPr lang="en-US" sz="1600" dirty="0" smtClean="0">
                <a:solidFill>
                  <a:srgbClr val="FF0000"/>
                </a:solidFill>
              </a:rPr>
              <a:t>No payment for phone</a:t>
            </a:r>
            <a:br>
              <a:rPr lang="en-US" sz="1600" dirty="0" smtClean="0">
                <a:solidFill>
                  <a:srgbClr val="FF0000"/>
                </a:solidFill>
              </a:rPr>
            </a:br>
            <a:r>
              <a:rPr lang="en-US" sz="1600" dirty="0" smtClean="0">
                <a:solidFill>
                  <a:srgbClr val="FF0000"/>
                </a:solidFill>
              </a:rPr>
              <a:t>consults w/ specialists	</a:t>
            </a:r>
            <a:endParaRPr lang="en-US" sz="1600" dirty="0" smtClean="0"/>
          </a:p>
        </p:txBody>
      </p:sp>
      <p:sp>
        <p:nvSpPr>
          <p:cNvPr id="32" name="TextBox 31"/>
          <p:cNvSpPr txBox="1"/>
          <p:nvPr/>
        </p:nvSpPr>
        <p:spPr>
          <a:xfrm>
            <a:off x="6934200" y="5257800"/>
            <a:ext cx="2057400" cy="10668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smtClean="0">
                <a:solidFill>
                  <a:srgbClr val="0033CC"/>
                </a:solidFill>
              </a:rPr>
              <a:t>Monthly payments</a:t>
            </a:r>
            <a:br>
              <a:rPr lang="en-US" sz="1600" dirty="0" smtClean="0">
                <a:solidFill>
                  <a:srgbClr val="0033CC"/>
                </a:solidFill>
              </a:rPr>
            </a:br>
            <a:r>
              <a:rPr lang="en-US" sz="1600" dirty="0" smtClean="0">
                <a:solidFill>
                  <a:srgbClr val="0033CC"/>
                </a:solidFill>
              </a:rPr>
              <a:t>for chronic care</a:t>
            </a:r>
            <a:br>
              <a:rPr lang="en-US" sz="1600" dirty="0" smtClean="0">
                <a:solidFill>
                  <a:srgbClr val="0033CC"/>
                </a:solidFill>
              </a:rPr>
            </a:br>
            <a:r>
              <a:rPr lang="en-US" sz="1600" dirty="0" smtClean="0">
                <a:solidFill>
                  <a:srgbClr val="0033CC"/>
                </a:solidFill>
              </a:rPr>
              <a:t>management</a:t>
            </a:r>
          </a:p>
          <a:p>
            <a:pPr marL="114300" indent="-114300" algn="l">
              <a:lnSpc>
                <a:spcPts val="1200"/>
              </a:lnSpc>
              <a:spcBef>
                <a:spcPts val="600"/>
              </a:spcBef>
              <a:buFont typeface="Arial" pitchFamily="34" charset="0"/>
              <a:buChar char="•"/>
            </a:pPr>
            <a:r>
              <a:rPr lang="en-US" sz="1600" dirty="0" smtClean="0">
                <a:solidFill>
                  <a:srgbClr val="0033CC"/>
                </a:solidFill>
              </a:rPr>
              <a:t>Payments to support</a:t>
            </a:r>
            <a:br>
              <a:rPr lang="en-US" sz="1600" dirty="0" smtClean="0">
                <a:solidFill>
                  <a:srgbClr val="0033CC"/>
                </a:solidFill>
              </a:rPr>
            </a:br>
            <a:r>
              <a:rPr lang="en-US" sz="1600" dirty="0" smtClean="0">
                <a:solidFill>
                  <a:srgbClr val="0033CC"/>
                </a:solidFill>
              </a:rPr>
              <a:t>PCP-specialist </a:t>
            </a:r>
            <a:br>
              <a:rPr lang="en-US" sz="1600" dirty="0" smtClean="0">
                <a:solidFill>
                  <a:srgbClr val="0033CC"/>
                </a:solidFill>
              </a:rPr>
            </a:br>
            <a:r>
              <a:rPr lang="en-US" sz="1600" dirty="0" smtClean="0">
                <a:solidFill>
                  <a:srgbClr val="0033CC"/>
                </a:solidFill>
              </a:rPr>
              <a:t>partnerships</a:t>
            </a:r>
          </a:p>
        </p:txBody>
      </p:sp>
      <p:sp>
        <p:nvSpPr>
          <p:cNvPr id="33" name="TextBox 32"/>
          <p:cNvSpPr txBox="1"/>
          <p:nvPr/>
        </p:nvSpPr>
        <p:spPr>
          <a:xfrm>
            <a:off x="6934200" y="3200400"/>
            <a:ext cx="2057399" cy="990600"/>
          </a:xfrm>
          <a:prstGeom prst="rect">
            <a:avLst/>
          </a:prstGeom>
          <a:noFill/>
        </p:spPr>
        <p:txBody>
          <a:bodyPr wrap="none" lIns="45720" tIns="91440" rIns="45720" bIns="45720" rtlCol="0" anchor="t" anchorCtr="0">
            <a:noAutofit/>
          </a:bodyPr>
          <a:lstStyle/>
          <a:p>
            <a:pPr marL="114300" indent="-114300" algn="l">
              <a:lnSpc>
                <a:spcPts val="1300"/>
              </a:lnSpc>
              <a:buFont typeface="Arial" pitchFamily="34" charset="0"/>
              <a:buChar char="•"/>
            </a:pPr>
            <a:r>
              <a:rPr lang="en-US" sz="1600" dirty="0" smtClean="0">
                <a:solidFill>
                  <a:srgbClr val="0033CC"/>
                </a:solidFill>
              </a:rPr>
              <a:t>Population-based</a:t>
            </a:r>
            <a:br>
              <a:rPr lang="en-US" sz="1600" dirty="0" smtClean="0">
                <a:solidFill>
                  <a:srgbClr val="0033CC"/>
                </a:solidFill>
              </a:rPr>
            </a:br>
            <a:r>
              <a:rPr lang="en-US" sz="1600" dirty="0" smtClean="0">
                <a:solidFill>
                  <a:srgbClr val="0033CC"/>
                </a:solidFill>
              </a:rPr>
              <a:t>payment for colon</a:t>
            </a:r>
            <a:br>
              <a:rPr lang="en-US" sz="1600" dirty="0" smtClean="0">
                <a:solidFill>
                  <a:srgbClr val="0033CC"/>
                </a:solidFill>
              </a:rPr>
            </a:br>
            <a:r>
              <a:rPr lang="en-US" sz="1600" dirty="0" smtClean="0">
                <a:solidFill>
                  <a:srgbClr val="0033CC"/>
                </a:solidFill>
              </a:rPr>
              <a:t>cancer screening</a:t>
            </a:r>
          </a:p>
          <a:p>
            <a:pPr marL="114300" indent="-114300" algn="l">
              <a:lnSpc>
                <a:spcPts val="1200"/>
              </a:lnSpc>
              <a:spcBef>
                <a:spcPts val="600"/>
              </a:spcBef>
              <a:buFont typeface="Arial" pitchFamily="34" charset="0"/>
              <a:buChar char="•"/>
            </a:pPr>
            <a:r>
              <a:rPr lang="en-US" sz="1600" dirty="0" smtClean="0">
                <a:solidFill>
                  <a:srgbClr val="0033CC"/>
                </a:solidFill>
              </a:rPr>
              <a:t>Condition-based pmt</a:t>
            </a:r>
            <a:br>
              <a:rPr lang="en-US" sz="1600" dirty="0" smtClean="0">
                <a:solidFill>
                  <a:srgbClr val="0033CC"/>
                </a:solidFill>
              </a:rPr>
            </a:br>
            <a:r>
              <a:rPr lang="en-US" sz="1600" dirty="0" smtClean="0">
                <a:solidFill>
                  <a:srgbClr val="0033CC"/>
                </a:solidFill>
              </a:rPr>
              <a:t>for IBD</a:t>
            </a:r>
          </a:p>
        </p:txBody>
      </p:sp>
      <p:sp>
        <p:nvSpPr>
          <p:cNvPr id="34" name="TextBox 33"/>
          <p:cNvSpPr txBox="1"/>
          <p:nvPr/>
        </p:nvSpPr>
        <p:spPr>
          <a:xfrm>
            <a:off x="4648200" y="3200400"/>
            <a:ext cx="2209800" cy="990600"/>
          </a:xfrm>
          <a:prstGeom prst="rect">
            <a:avLst/>
          </a:prstGeom>
          <a:noFill/>
        </p:spPr>
        <p:txBody>
          <a:bodyPr wrap="none" lIns="45720" tIns="91440" rIns="45720" bIns="45720" rtlCol="0" anchor="t" anchorCtr="0">
            <a:noAutofit/>
          </a:bodyPr>
          <a:lstStyle/>
          <a:p>
            <a:pPr marL="114300" indent="-114300" algn="l">
              <a:lnSpc>
                <a:spcPts val="1300"/>
              </a:lnSpc>
              <a:spcBef>
                <a:spcPts val="300"/>
              </a:spcBef>
              <a:buFont typeface="Arial" pitchFamily="34" charset="0"/>
              <a:buChar char="•"/>
            </a:pPr>
            <a:r>
              <a:rPr lang="en-US" sz="1600" dirty="0" smtClean="0">
                <a:solidFill>
                  <a:srgbClr val="FF0000"/>
                </a:solidFill>
              </a:rPr>
              <a:t>No flexibility to focus</a:t>
            </a:r>
            <a:br>
              <a:rPr lang="en-US" sz="1600" dirty="0" smtClean="0">
                <a:solidFill>
                  <a:srgbClr val="FF0000"/>
                </a:solidFill>
              </a:rPr>
            </a:br>
            <a:r>
              <a:rPr lang="en-US" sz="1600" dirty="0" smtClean="0">
                <a:solidFill>
                  <a:srgbClr val="FF0000"/>
                </a:solidFill>
              </a:rPr>
              <a:t>extra resources on</a:t>
            </a:r>
            <a:br>
              <a:rPr lang="en-US" sz="1600" dirty="0" smtClean="0">
                <a:solidFill>
                  <a:srgbClr val="FF0000"/>
                </a:solidFill>
              </a:rPr>
            </a:br>
            <a:r>
              <a:rPr lang="en-US" sz="1600" dirty="0" smtClean="0">
                <a:solidFill>
                  <a:srgbClr val="FF0000"/>
                </a:solidFill>
              </a:rPr>
              <a:t>highest-risk patients</a:t>
            </a:r>
          </a:p>
          <a:p>
            <a:pPr marL="114300" indent="-114300" algn="l">
              <a:lnSpc>
                <a:spcPts val="1300"/>
              </a:lnSpc>
              <a:spcBef>
                <a:spcPts val="300"/>
              </a:spcBef>
              <a:buFont typeface="Arial" pitchFamily="34" charset="0"/>
              <a:buChar char="•"/>
            </a:pPr>
            <a:r>
              <a:rPr lang="en-US" sz="1600" dirty="0" smtClean="0">
                <a:solidFill>
                  <a:srgbClr val="FF0000"/>
                </a:solidFill>
              </a:rPr>
              <a:t>No flexibility to spend</a:t>
            </a:r>
            <a:br>
              <a:rPr lang="en-US" sz="1600" dirty="0" smtClean="0">
                <a:solidFill>
                  <a:srgbClr val="FF0000"/>
                </a:solidFill>
              </a:rPr>
            </a:br>
            <a:r>
              <a:rPr lang="en-US" sz="1600" dirty="0" smtClean="0">
                <a:solidFill>
                  <a:srgbClr val="FF0000"/>
                </a:solidFill>
              </a:rPr>
              <a:t>more on care mgt</a:t>
            </a:r>
          </a:p>
        </p:txBody>
      </p:sp>
      <p:sp>
        <p:nvSpPr>
          <p:cNvPr id="35" name="TextBox 34"/>
          <p:cNvSpPr txBox="1"/>
          <p:nvPr/>
        </p:nvSpPr>
        <p:spPr>
          <a:xfrm>
            <a:off x="6934200" y="4191000"/>
            <a:ext cx="2057399" cy="1066800"/>
          </a:xfrm>
          <a:prstGeom prst="rect">
            <a:avLst/>
          </a:prstGeom>
          <a:noFill/>
        </p:spPr>
        <p:txBody>
          <a:bodyPr wrap="none" lIns="45720" tIns="91440" rIns="45720" bIns="45720" rtlCol="0" anchor="t" anchorCtr="0">
            <a:noAutofit/>
          </a:bodyPr>
          <a:lstStyle/>
          <a:p>
            <a:pPr marL="114300" indent="-114300" algn="l">
              <a:lnSpc>
                <a:spcPts val="1400"/>
              </a:lnSpc>
              <a:buFont typeface="Arial" pitchFamily="34" charset="0"/>
              <a:buChar char="•"/>
            </a:pPr>
            <a:r>
              <a:rPr lang="en-US" sz="1600" dirty="0" smtClean="0">
                <a:solidFill>
                  <a:srgbClr val="0033CC"/>
                </a:solidFill>
              </a:rPr>
              <a:t>Payment for care </a:t>
            </a:r>
            <a:br>
              <a:rPr lang="en-US" sz="1600" dirty="0" smtClean="0">
                <a:solidFill>
                  <a:srgbClr val="0033CC"/>
                </a:solidFill>
              </a:rPr>
            </a:br>
            <a:r>
              <a:rPr lang="en-US" sz="1600" dirty="0" smtClean="0">
                <a:solidFill>
                  <a:srgbClr val="0033CC"/>
                </a:solidFill>
              </a:rPr>
              <a:t>management </a:t>
            </a:r>
            <a:r>
              <a:rPr lang="en-US" sz="1600" dirty="0" err="1" smtClean="0">
                <a:solidFill>
                  <a:srgbClr val="0033CC"/>
                </a:solidFill>
              </a:rPr>
              <a:t>svcs</a:t>
            </a:r>
            <a:endParaRPr lang="en-US" sz="1600" dirty="0" smtClean="0">
              <a:solidFill>
                <a:srgbClr val="0033CC"/>
              </a:solidFill>
            </a:endParaRPr>
          </a:p>
          <a:p>
            <a:pPr marL="114300" indent="-114300" algn="l">
              <a:lnSpc>
                <a:spcPts val="1400"/>
              </a:lnSpc>
              <a:spcBef>
                <a:spcPts val="600"/>
              </a:spcBef>
              <a:buFont typeface="Arial" pitchFamily="34" charset="0"/>
              <a:buChar char="•"/>
            </a:pPr>
            <a:r>
              <a:rPr lang="en-US" sz="1600" dirty="0" smtClean="0">
                <a:solidFill>
                  <a:srgbClr val="0033CC"/>
                </a:solidFill>
              </a:rPr>
              <a:t>Accountability for</a:t>
            </a:r>
            <a:br>
              <a:rPr lang="en-US" sz="1600" dirty="0" smtClean="0">
                <a:solidFill>
                  <a:srgbClr val="0033CC"/>
                </a:solidFill>
              </a:rPr>
            </a:br>
            <a:r>
              <a:rPr lang="en-US" sz="1600" dirty="0" smtClean="0">
                <a:solidFill>
                  <a:srgbClr val="0033CC"/>
                </a:solidFill>
              </a:rPr>
              <a:t>hospital admissions</a:t>
            </a:r>
            <a:br>
              <a:rPr lang="en-US" sz="1600" dirty="0" smtClean="0">
                <a:solidFill>
                  <a:srgbClr val="0033CC"/>
                </a:solidFill>
              </a:rPr>
            </a:br>
            <a:r>
              <a:rPr lang="en-US" sz="1600" dirty="0" smtClean="0">
                <a:solidFill>
                  <a:srgbClr val="0033CC"/>
                </a:solidFill>
              </a:rPr>
              <a:t>&amp; use of guidelines</a:t>
            </a:r>
          </a:p>
        </p:txBody>
      </p:sp>
      <p:sp>
        <p:nvSpPr>
          <p:cNvPr id="36" name="TextBox 35"/>
          <p:cNvSpPr txBox="1"/>
          <p:nvPr/>
        </p:nvSpPr>
        <p:spPr>
          <a:xfrm>
            <a:off x="4648200" y="4191000"/>
            <a:ext cx="2209800" cy="10668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smtClean="0">
                <a:solidFill>
                  <a:srgbClr val="FF0000"/>
                </a:solidFill>
              </a:rPr>
              <a:t>No payment for care</a:t>
            </a:r>
            <a:br>
              <a:rPr lang="en-US" sz="1600" dirty="0" smtClean="0">
                <a:solidFill>
                  <a:srgbClr val="FF0000"/>
                </a:solidFill>
              </a:rPr>
            </a:br>
            <a:r>
              <a:rPr lang="en-US" sz="1600" dirty="0" smtClean="0">
                <a:solidFill>
                  <a:srgbClr val="FF0000"/>
                </a:solidFill>
              </a:rPr>
              <a:t>management services</a:t>
            </a:r>
          </a:p>
          <a:p>
            <a:pPr marL="114300" indent="-114300" algn="l">
              <a:lnSpc>
                <a:spcPts val="1200"/>
              </a:lnSpc>
              <a:spcBef>
                <a:spcPts val="600"/>
              </a:spcBef>
              <a:buFont typeface="Arial" pitchFamily="34" charset="0"/>
              <a:buChar char="•"/>
            </a:pPr>
            <a:r>
              <a:rPr lang="en-US" sz="1600" dirty="0" smtClean="0">
                <a:solidFill>
                  <a:srgbClr val="FF0000"/>
                </a:solidFill>
              </a:rPr>
              <a:t>Inadequate payment</a:t>
            </a:r>
            <a:br>
              <a:rPr lang="en-US" sz="1600" dirty="0" smtClean="0">
                <a:solidFill>
                  <a:srgbClr val="FF0000"/>
                </a:solidFill>
              </a:rPr>
            </a:br>
            <a:r>
              <a:rPr lang="en-US" sz="1600" dirty="0" smtClean="0">
                <a:solidFill>
                  <a:srgbClr val="FF0000"/>
                </a:solidFill>
              </a:rPr>
              <a:t>for diagnosis and</a:t>
            </a:r>
            <a:br>
              <a:rPr lang="en-US" sz="1600" dirty="0" smtClean="0">
                <a:solidFill>
                  <a:srgbClr val="FF0000"/>
                </a:solidFill>
              </a:rPr>
            </a:br>
            <a:r>
              <a:rPr lang="en-US" sz="1600" dirty="0" smtClean="0">
                <a:solidFill>
                  <a:srgbClr val="FF0000"/>
                </a:solidFill>
              </a:rPr>
              <a:t>treatment planning</a:t>
            </a:r>
          </a:p>
        </p:txBody>
      </p:sp>
      <p:sp>
        <p:nvSpPr>
          <p:cNvPr id="37" name="Rectangle 36"/>
          <p:cNvSpPr/>
          <p:nvPr/>
        </p:nvSpPr>
        <p:spPr bwMode="auto">
          <a:xfrm>
            <a:off x="152400" y="2209800"/>
            <a:ext cx="19812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ts val="1800"/>
              </a:lnSpc>
              <a:spcBef>
                <a:spcPct val="0"/>
              </a:spcBef>
              <a:spcAft>
                <a:spcPct val="0"/>
              </a:spcAft>
              <a:buClrTx/>
              <a:buSzTx/>
              <a:buFontTx/>
              <a:buNone/>
              <a:tabLst/>
            </a:pPr>
            <a:r>
              <a:rPr lang="en-US" sz="1800" dirty="0" smtClean="0">
                <a:solidFill>
                  <a:srgbClr val="0000FF"/>
                </a:solidFill>
                <a:latin typeface="Arial" charset="0"/>
                <a:cs typeface="Arial" charset="0"/>
              </a:rPr>
              <a:t>Psychiatry</a:t>
            </a:r>
            <a:endParaRPr kumimoji="0" lang="en-US" sz="1600" b="1" i="0" u="none" strike="noStrike" cap="none" normalizeH="0" baseline="0" dirty="0" smtClean="0">
              <a:ln>
                <a:noFill/>
              </a:ln>
              <a:solidFill>
                <a:srgbClr val="0000FF"/>
              </a:solidFill>
              <a:effectLst/>
              <a:latin typeface="Arial" charset="0"/>
              <a:cs typeface="Arial" charset="0"/>
            </a:endParaRPr>
          </a:p>
        </p:txBody>
      </p:sp>
      <p:sp>
        <p:nvSpPr>
          <p:cNvPr id="38" name="Rectangle 37"/>
          <p:cNvSpPr/>
          <p:nvPr/>
        </p:nvSpPr>
        <p:spPr bwMode="auto">
          <a:xfrm rot="16200000">
            <a:off x="4076700" y="-1714500"/>
            <a:ext cx="990600" cy="883920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2362200" y="2209800"/>
            <a:ext cx="2191871" cy="990600"/>
          </a:xfrm>
          <a:prstGeom prst="rect">
            <a:avLst/>
          </a:prstGeom>
          <a:noFill/>
        </p:spPr>
        <p:txBody>
          <a:bodyPr wrap="none" lIns="45720" tIns="91440" rIns="45720" bIns="45720" rtlCol="0" anchor="t" anchorCtr="0">
            <a:noAutofit/>
          </a:bodyPr>
          <a:lstStyle/>
          <a:p>
            <a:pPr marL="114300" indent="-114300" algn="l">
              <a:lnSpc>
                <a:spcPts val="1400"/>
              </a:lnSpc>
              <a:spcBef>
                <a:spcPts val="200"/>
              </a:spcBef>
              <a:buFont typeface="Arial" pitchFamily="34" charset="0"/>
              <a:buChar char="•"/>
            </a:pPr>
            <a:r>
              <a:rPr lang="en-US" sz="1600" dirty="0">
                <a:solidFill>
                  <a:srgbClr val="008000"/>
                </a:solidFill>
              </a:rPr>
              <a:t>Reduce ER visits</a:t>
            </a:r>
            <a:br>
              <a:rPr lang="en-US" sz="1600" dirty="0">
                <a:solidFill>
                  <a:srgbClr val="008000"/>
                </a:solidFill>
              </a:rPr>
            </a:br>
            <a:r>
              <a:rPr lang="en-US" sz="1600" dirty="0">
                <a:solidFill>
                  <a:srgbClr val="008000"/>
                </a:solidFill>
              </a:rPr>
              <a:t>and admissions for</a:t>
            </a:r>
            <a:br>
              <a:rPr lang="en-US" sz="1600" dirty="0">
                <a:solidFill>
                  <a:srgbClr val="008000"/>
                </a:solidFill>
              </a:rPr>
            </a:br>
            <a:r>
              <a:rPr lang="en-US" sz="1600" dirty="0">
                <a:solidFill>
                  <a:srgbClr val="008000"/>
                </a:solidFill>
              </a:rPr>
              <a:t>patients with</a:t>
            </a:r>
            <a:br>
              <a:rPr lang="en-US" sz="1600" dirty="0">
                <a:solidFill>
                  <a:srgbClr val="008000"/>
                </a:solidFill>
              </a:rPr>
            </a:br>
            <a:r>
              <a:rPr lang="en-US" sz="1600" dirty="0">
                <a:solidFill>
                  <a:srgbClr val="008000"/>
                </a:solidFill>
              </a:rPr>
              <a:t>depression and</a:t>
            </a:r>
            <a:br>
              <a:rPr lang="en-US" sz="1600" dirty="0">
                <a:solidFill>
                  <a:srgbClr val="008000"/>
                </a:solidFill>
              </a:rPr>
            </a:br>
            <a:r>
              <a:rPr lang="en-US" sz="1600" dirty="0">
                <a:solidFill>
                  <a:srgbClr val="008000"/>
                </a:solidFill>
              </a:rPr>
              <a:t>chronic disease</a:t>
            </a:r>
          </a:p>
        </p:txBody>
      </p:sp>
      <p:sp>
        <p:nvSpPr>
          <p:cNvPr id="40" name="TextBox 39"/>
          <p:cNvSpPr txBox="1"/>
          <p:nvPr/>
        </p:nvSpPr>
        <p:spPr>
          <a:xfrm>
            <a:off x="6934200" y="2209800"/>
            <a:ext cx="2057399" cy="990600"/>
          </a:xfrm>
          <a:prstGeom prst="rect">
            <a:avLst/>
          </a:prstGeom>
          <a:noFill/>
        </p:spPr>
        <p:txBody>
          <a:bodyPr wrap="none" lIns="45720" tIns="91440" rIns="45720" bIns="45720" rtlCol="0" anchor="t" anchorCtr="0">
            <a:noAutofit/>
          </a:bodyPr>
          <a:lstStyle/>
          <a:p>
            <a:pPr marL="114300" indent="-114300" algn="l">
              <a:lnSpc>
                <a:spcPts val="1400"/>
              </a:lnSpc>
              <a:buFont typeface="Arial" pitchFamily="34" charset="0"/>
              <a:buChar char="•"/>
            </a:pPr>
            <a:r>
              <a:rPr lang="en-US" sz="1600" dirty="0">
                <a:solidFill>
                  <a:srgbClr val="0033CC"/>
                </a:solidFill>
              </a:rPr>
              <a:t>Joint condition-</a:t>
            </a:r>
            <a:br>
              <a:rPr lang="en-US" sz="1600" dirty="0">
                <a:solidFill>
                  <a:srgbClr val="0033CC"/>
                </a:solidFill>
              </a:rPr>
            </a:br>
            <a:r>
              <a:rPr lang="en-US" sz="1600" dirty="0">
                <a:solidFill>
                  <a:srgbClr val="0033CC"/>
                </a:solidFill>
              </a:rPr>
              <a:t>based payment </a:t>
            </a:r>
            <a:br>
              <a:rPr lang="en-US" sz="1600" dirty="0">
                <a:solidFill>
                  <a:srgbClr val="0033CC"/>
                </a:solidFill>
              </a:rPr>
            </a:br>
            <a:r>
              <a:rPr lang="en-US" sz="1600" dirty="0">
                <a:solidFill>
                  <a:srgbClr val="0033CC"/>
                </a:solidFill>
              </a:rPr>
              <a:t>to PCP and</a:t>
            </a:r>
            <a:br>
              <a:rPr lang="en-US" sz="1600" dirty="0">
                <a:solidFill>
                  <a:srgbClr val="0033CC"/>
                </a:solidFill>
              </a:rPr>
            </a:br>
            <a:r>
              <a:rPr lang="en-US" sz="1600" dirty="0">
                <a:solidFill>
                  <a:srgbClr val="0033CC"/>
                </a:solidFill>
              </a:rPr>
              <a:t>psychiatrist</a:t>
            </a:r>
          </a:p>
        </p:txBody>
      </p:sp>
      <p:sp>
        <p:nvSpPr>
          <p:cNvPr id="41" name="TextBox 40"/>
          <p:cNvSpPr txBox="1"/>
          <p:nvPr/>
        </p:nvSpPr>
        <p:spPr>
          <a:xfrm>
            <a:off x="4648200" y="2209800"/>
            <a:ext cx="2209800" cy="990600"/>
          </a:xfrm>
          <a:prstGeom prst="rect">
            <a:avLst/>
          </a:prstGeom>
          <a:noFill/>
        </p:spPr>
        <p:txBody>
          <a:bodyPr wrap="none" lIns="45720" tIns="91440" rIns="45720" bIns="45720" rtlCol="0" anchor="t" anchorCtr="0">
            <a:noAutofit/>
          </a:bodyPr>
          <a:lstStyle/>
          <a:p>
            <a:pPr marL="114300" indent="-114300" algn="l">
              <a:lnSpc>
                <a:spcPts val="1200"/>
              </a:lnSpc>
              <a:spcBef>
                <a:spcPts val="600"/>
              </a:spcBef>
              <a:buFont typeface="Arial" pitchFamily="34" charset="0"/>
              <a:buChar char="•"/>
            </a:pPr>
            <a:r>
              <a:rPr lang="en-US" sz="1600" dirty="0">
                <a:solidFill>
                  <a:srgbClr val="FF0000"/>
                </a:solidFill>
              </a:rPr>
              <a:t>No payment for</a:t>
            </a:r>
            <a:br>
              <a:rPr lang="en-US" sz="1600" dirty="0">
                <a:solidFill>
                  <a:srgbClr val="FF0000"/>
                </a:solidFill>
              </a:rPr>
            </a:br>
            <a:r>
              <a:rPr lang="en-US" sz="1600" dirty="0">
                <a:solidFill>
                  <a:srgbClr val="FF0000"/>
                </a:solidFill>
              </a:rPr>
              <a:t>phone consults </a:t>
            </a:r>
            <a:br>
              <a:rPr lang="en-US" sz="1600" dirty="0">
                <a:solidFill>
                  <a:srgbClr val="FF0000"/>
                </a:solidFill>
              </a:rPr>
            </a:br>
            <a:r>
              <a:rPr lang="en-US" sz="1600" dirty="0">
                <a:solidFill>
                  <a:srgbClr val="FF0000"/>
                </a:solidFill>
              </a:rPr>
              <a:t>with PCPs</a:t>
            </a:r>
          </a:p>
          <a:p>
            <a:pPr marL="114300" indent="-114300" algn="l">
              <a:lnSpc>
                <a:spcPts val="1200"/>
              </a:lnSpc>
              <a:spcBef>
                <a:spcPts val="600"/>
              </a:spcBef>
              <a:buFont typeface="Arial" pitchFamily="34" charset="0"/>
              <a:buChar char="•"/>
            </a:pPr>
            <a:r>
              <a:rPr lang="en-US" sz="1600" dirty="0">
                <a:solidFill>
                  <a:srgbClr val="FF0000"/>
                </a:solidFill>
              </a:rPr>
              <a:t>No payment for</a:t>
            </a:r>
            <a:br>
              <a:rPr lang="en-US" sz="1600" dirty="0">
                <a:solidFill>
                  <a:srgbClr val="FF0000"/>
                </a:solidFill>
              </a:rPr>
            </a:br>
            <a:r>
              <a:rPr lang="en-US" sz="1600" dirty="0">
                <a:solidFill>
                  <a:srgbClr val="FF0000"/>
                </a:solidFill>
              </a:rPr>
              <a:t>RN care managers</a:t>
            </a:r>
          </a:p>
        </p:txBody>
      </p:sp>
      <p:sp>
        <p:nvSpPr>
          <p:cNvPr id="3" name="Rectangle 2"/>
          <p:cNvSpPr/>
          <p:nvPr/>
        </p:nvSpPr>
        <p:spPr bwMode="auto">
          <a:xfrm>
            <a:off x="800099" y="1635126"/>
            <a:ext cx="7696200" cy="4689474"/>
          </a:xfrm>
          <a:prstGeom prst="rect">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34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charset="0"/>
                <a:cs typeface="Arial" charset="0"/>
              </a:rPr>
              <a:t>MEDICARE AND</a:t>
            </a:r>
            <a:br>
              <a:rPr kumimoji="0" lang="en-US" sz="3600" b="0" i="0" u="none" strike="noStrike" cap="none" normalizeH="0" baseline="0" dirty="0" smtClean="0">
                <a:ln>
                  <a:noFill/>
                </a:ln>
                <a:solidFill>
                  <a:schemeClr val="bg1"/>
                </a:solidFill>
                <a:effectLst/>
                <a:latin typeface="Arial" charset="0"/>
                <a:cs typeface="Arial" charset="0"/>
              </a:rPr>
            </a:br>
            <a:r>
              <a:rPr kumimoji="0" lang="en-US" sz="3600" b="0" i="0" u="none" strike="noStrike" cap="none" normalizeH="0" baseline="0" dirty="0" smtClean="0">
                <a:ln>
                  <a:noFill/>
                </a:ln>
                <a:solidFill>
                  <a:schemeClr val="bg1"/>
                </a:solidFill>
                <a:effectLst/>
                <a:latin typeface="Arial" charset="0"/>
                <a:cs typeface="Arial" charset="0"/>
              </a:rPr>
              <a:t>MOST</a:t>
            </a:r>
            <a:r>
              <a:rPr kumimoji="0" lang="en-US" sz="3600" b="0" i="0" u="none" strike="noStrike" cap="none" normalizeH="0" dirty="0" smtClean="0">
                <a:ln>
                  <a:noFill/>
                </a:ln>
                <a:solidFill>
                  <a:schemeClr val="bg1"/>
                </a:solidFill>
                <a:effectLst/>
                <a:latin typeface="Arial" charset="0"/>
                <a:cs typeface="Arial" charset="0"/>
              </a:rPr>
              <a:t> HEALTH PLANS</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REFUSE TO</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MAKE THE</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FUNDAMENTAL</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CHANGES IN THEIR</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PAYMENT SYSTEMS</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NEEDED TO OVERCOME</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THE BARRIERS</a:t>
            </a:r>
            <a:br>
              <a:rPr kumimoji="0" lang="en-US" sz="3600" b="0" i="0" u="none" strike="noStrike" cap="none" normalizeH="0" dirty="0" smtClean="0">
                <a:ln>
                  <a:noFill/>
                </a:ln>
                <a:solidFill>
                  <a:schemeClr val="bg1"/>
                </a:solidFill>
                <a:effectLst/>
                <a:latin typeface="Arial" charset="0"/>
                <a:cs typeface="Arial" charset="0"/>
              </a:rPr>
            </a:br>
            <a:r>
              <a:rPr kumimoji="0" lang="en-US" sz="3600" b="0" i="0" u="none" strike="noStrike" cap="none" normalizeH="0" dirty="0" smtClean="0">
                <a:ln>
                  <a:noFill/>
                </a:ln>
                <a:solidFill>
                  <a:schemeClr val="bg1"/>
                </a:solidFill>
                <a:effectLst/>
                <a:latin typeface="Arial" charset="0"/>
                <a:cs typeface="Arial" charset="0"/>
              </a:rPr>
              <a:t>TO BETTER CARE</a:t>
            </a:r>
            <a:endParaRPr kumimoji="0" lang="en-US" sz="3600" b="0" i="0" u="none" strike="noStrike" cap="none" normalizeH="0" baseline="0" dirty="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5837604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p:cNvSpPr>
            <a:spLocks noChangeArrowheads="1"/>
          </p:cNvSpPr>
          <p:nvPr/>
        </p:nvSpPr>
        <p:spPr bwMode="auto">
          <a:xfrm>
            <a:off x="4572000" y="2547294"/>
            <a:ext cx="1837768" cy="424506"/>
          </a:xfrm>
          <a:prstGeom prst="rect">
            <a:avLst/>
          </a:prstGeom>
          <a:solidFill>
            <a:srgbClr val="FF9900"/>
          </a:solidFill>
          <a:ln w="9525" algn="ctr">
            <a:solidFill>
              <a:schemeClr val="tx1"/>
            </a:solidFill>
            <a:round/>
            <a:headEnd/>
            <a:tailEnd/>
          </a:ln>
        </p:spPr>
        <p:txBody>
          <a:bodyPr lIns="0" rIns="0" anchor="ctr"/>
          <a:lstStyle/>
          <a:p>
            <a:pPr>
              <a:lnSpc>
                <a:spcPts val="1800"/>
              </a:lnSpc>
            </a:pPr>
            <a:r>
              <a:rPr lang="en-US" sz="2000" dirty="0" smtClean="0">
                <a:solidFill>
                  <a:schemeClr val="bg1"/>
                </a:solidFill>
              </a:rPr>
              <a:t>PMPM</a:t>
            </a:r>
            <a:endParaRPr lang="en-US" sz="2000" dirty="0">
              <a:solidFill>
                <a:schemeClr val="bg1"/>
              </a:solidFill>
            </a:endParaRPr>
          </a:p>
        </p:txBody>
      </p:sp>
      <p:sp>
        <p:nvSpPr>
          <p:cNvPr id="28674" name="Title 1"/>
          <p:cNvSpPr>
            <a:spLocks noGrp="1"/>
          </p:cNvSpPr>
          <p:nvPr>
            <p:ph type="title"/>
          </p:nvPr>
        </p:nvSpPr>
        <p:spPr/>
        <p:txBody>
          <a:bodyPr/>
          <a:lstStyle/>
          <a:p>
            <a:r>
              <a:rPr lang="en-US" dirty="0" smtClean="0"/>
              <a:t>Most “Payment Reforms” Today</a:t>
            </a:r>
            <a:br>
              <a:rPr lang="en-US" dirty="0" smtClean="0"/>
            </a:br>
            <a:r>
              <a:rPr lang="en-US" dirty="0" smtClean="0"/>
              <a:t>Don’t Remove the Barriers</a:t>
            </a:r>
          </a:p>
        </p:txBody>
      </p:sp>
      <p:sp>
        <p:nvSpPr>
          <p:cNvPr id="28677" name="Rectangle 4"/>
          <p:cNvSpPr>
            <a:spLocks noChangeArrowheads="1"/>
          </p:cNvSpPr>
          <p:nvPr/>
        </p:nvSpPr>
        <p:spPr bwMode="auto">
          <a:xfrm>
            <a:off x="152401" y="2209800"/>
            <a:ext cx="1828800" cy="4191000"/>
          </a:xfrm>
          <a:prstGeom prst="rect">
            <a:avLst/>
          </a:prstGeom>
          <a:solidFill>
            <a:srgbClr val="FF0000"/>
          </a:solidFill>
          <a:ln w="9525" algn="ctr">
            <a:solidFill>
              <a:schemeClr val="tx1"/>
            </a:solidFill>
            <a:round/>
            <a:headEnd/>
            <a:tailEnd/>
          </a:ln>
        </p:spPr>
        <p:txBody>
          <a:bodyPr lIns="0" tIns="91440" rIns="0" anchor="ctr"/>
          <a:lstStyle/>
          <a:p>
            <a:r>
              <a:rPr lang="en-US" sz="4800" dirty="0" smtClean="0">
                <a:solidFill>
                  <a:schemeClr val="bg1"/>
                </a:solidFill>
              </a:rPr>
              <a:t/>
            </a:r>
            <a:br>
              <a:rPr lang="en-US" sz="4800" dirty="0" smtClean="0">
                <a:solidFill>
                  <a:schemeClr val="bg1"/>
                </a:solidFill>
              </a:rPr>
            </a:br>
            <a:r>
              <a:rPr lang="en-US" sz="4800" dirty="0" smtClean="0">
                <a:solidFill>
                  <a:schemeClr val="bg1"/>
                </a:solidFill>
              </a:rPr>
              <a:t>FFS</a:t>
            </a:r>
          </a:p>
          <a:p>
            <a:pPr marL="228600" indent="-106363" algn="l">
              <a:lnSpc>
                <a:spcPts val="1500"/>
              </a:lnSpc>
              <a:spcBef>
                <a:spcPts val="600"/>
              </a:spcBef>
              <a:buFont typeface="Arial" pitchFamily="34" charset="0"/>
              <a:buChar char="•"/>
            </a:pPr>
            <a:r>
              <a:rPr lang="en-US" dirty="0">
                <a:solidFill>
                  <a:schemeClr val="bg1"/>
                </a:solidFill>
              </a:rPr>
              <a:t>No payment for services that will benefit patients</a:t>
            </a:r>
          </a:p>
          <a:p>
            <a:pPr marL="228600" indent="-106363" algn="l">
              <a:lnSpc>
                <a:spcPts val="1500"/>
              </a:lnSpc>
              <a:spcBef>
                <a:spcPts val="600"/>
              </a:spcBef>
              <a:buFont typeface="Arial" pitchFamily="34" charset="0"/>
              <a:buChar char="•"/>
            </a:pPr>
            <a:r>
              <a:rPr lang="en-US" dirty="0">
                <a:solidFill>
                  <a:schemeClr val="bg1"/>
                </a:solidFill>
              </a:rPr>
              <a:t>Lower revenues from reducing avoidable costs</a:t>
            </a:r>
          </a:p>
          <a:p>
            <a:pPr algn="l"/>
            <a:endParaRPr lang="en-US" dirty="0" smtClean="0">
              <a:solidFill>
                <a:schemeClr val="bg1"/>
              </a:solidFill>
            </a:endParaRPr>
          </a:p>
        </p:txBody>
      </p:sp>
      <p:sp>
        <p:nvSpPr>
          <p:cNvPr id="28681" name="Rectangle 8"/>
          <p:cNvSpPr>
            <a:spLocks noChangeArrowheads="1"/>
          </p:cNvSpPr>
          <p:nvPr/>
        </p:nvSpPr>
        <p:spPr bwMode="auto">
          <a:xfrm>
            <a:off x="4572000" y="2209800"/>
            <a:ext cx="1837768" cy="339725"/>
          </a:xfrm>
          <a:prstGeom prst="rect">
            <a:avLst/>
          </a:prstGeom>
          <a:solidFill>
            <a:srgbClr val="FF9900"/>
          </a:solidFill>
          <a:ln w="9525" algn="ctr">
            <a:solidFill>
              <a:schemeClr val="tx1"/>
            </a:solidFill>
            <a:prstDash val="dash"/>
            <a:round/>
            <a:headEnd/>
            <a:tailEnd/>
          </a:ln>
        </p:spPr>
        <p:txBody>
          <a:bodyPr lIns="0" rIns="0" anchor="ctr"/>
          <a:lstStyle/>
          <a:p>
            <a:pPr>
              <a:lnSpc>
                <a:spcPts val="1800"/>
              </a:lnSpc>
            </a:pPr>
            <a:r>
              <a:rPr lang="en-US" sz="2000" dirty="0" smtClean="0">
                <a:solidFill>
                  <a:schemeClr val="bg1"/>
                </a:solidFill>
              </a:rPr>
              <a:t>Shared Savings</a:t>
            </a:r>
            <a:endParaRPr lang="en-US" sz="2000" dirty="0">
              <a:solidFill>
                <a:schemeClr val="bg1"/>
              </a:solidFill>
            </a:endParaRPr>
          </a:p>
        </p:txBody>
      </p:sp>
      <p:sp>
        <p:nvSpPr>
          <p:cNvPr id="13" name="Right Arrow 12"/>
          <p:cNvSpPr/>
          <p:nvPr/>
        </p:nvSpPr>
        <p:spPr bwMode="auto">
          <a:xfrm>
            <a:off x="1972231" y="3429000"/>
            <a:ext cx="389969" cy="16764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6" name="Rectangle 8"/>
          <p:cNvSpPr>
            <a:spLocks noChangeArrowheads="1"/>
          </p:cNvSpPr>
          <p:nvPr/>
        </p:nvSpPr>
        <p:spPr bwMode="auto">
          <a:xfrm>
            <a:off x="2353229" y="2209800"/>
            <a:ext cx="1837769" cy="339725"/>
          </a:xfrm>
          <a:prstGeom prst="rect">
            <a:avLst/>
          </a:prstGeom>
          <a:solidFill>
            <a:srgbClr val="FF9900"/>
          </a:solidFill>
          <a:ln w="9525" algn="ctr">
            <a:solidFill>
              <a:schemeClr val="tx1"/>
            </a:solidFill>
            <a:prstDash val="dash"/>
            <a:round/>
            <a:headEnd/>
            <a:tailEnd/>
          </a:ln>
        </p:spPr>
        <p:txBody>
          <a:bodyPr lIns="0" rIns="0" anchor="ctr"/>
          <a:lstStyle/>
          <a:p>
            <a:pPr>
              <a:lnSpc>
                <a:spcPts val="1800"/>
              </a:lnSpc>
            </a:pPr>
            <a:r>
              <a:rPr lang="en-US" sz="2000" dirty="0" smtClean="0">
                <a:solidFill>
                  <a:schemeClr val="bg1"/>
                </a:solidFill>
              </a:rPr>
              <a:t>P4P</a:t>
            </a:r>
            <a:endParaRPr lang="en-US" sz="2000" dirty="0">
              <a:solidFill>
                <a:schemeClr val="bg1"/>
              </a:solidFill>
            </a:endParaRPr>
          </a:p>
        </p:txBody>
      </p:sp>
      <p:sp>
        <p:nvSpPr>
          <p:cNvPr id="17" name="Right Arrow 16"/>
          <p:cNvSpPr/>
          <p:nvPr/>
        </p:nvSpPr>
        <p:spPr bwMode="auto">
          <a:xfrm>
            <a:off x="4173060" y="3429000"/>
            <a:ext cx="389969" cy="16764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8" name="Rectangle 4"/>
          <p:cNvSpPr>
            <a:spLocks noChangeArrowheads="1"/>
          </p:cNvSpPr>
          <p:nvPr/>
        </p:nvSpPr>
        <p:spPr bwMode="auto">
          <a:xfrm>
            <a:off x="2353230" y="2549525"/>
            <a:ext cx="1837769" cy="3851275"/>
          </a:xfrm>
          <a:prstGeom prst="rect">
            <a:avLst/>
          </a:prstGeom>
          <a:solidFill>
            <a:srgbClr val="FF0000"/>
          </a:solidFill>
          <a:ln w="9525" algn="ctr">
            <a:solidFill>
              <a:schemeClr val="tx1"/>
            </a:solidFill>
            <a:round/>
            <a:headEnd/>
            <a:tailEnd/>
          </a:ln>
        </p:spPr>
        <p:txBody>
          <a:bodyPr lIns="0" tIns="91440" rIns="0" anchor="ctr"/>
          <a:lstStyle/>
          <a:p>
            <a:r>
              <a:rPr lang="en-US" sz="4800" dirty="0" smtClean="0">
                <a:solidFill>
                  <a:schemeClr val="bg1"/>
                </a:solidFill>
              </a:rPr>
              <a:t>FFS</a:t>
            </a:r>
          </a:p>
          <a:p>
            <a:pPr marL="228600" indent="-106363" algn="l">
              <a:lnSpc>
                <a:spcPts val="1500"/>
              </a:lnSpc>
              <a:spcBef>
                <a:spcPts val="600"/>
              </a:spcBef>
              <a:buFont typeface="Arial" pitchFamily="34" charset="0"/>
              <a:buChar char="•"/>
            </a:pPr>
            <a:r>
              <a:rPr lang="en-US" dirty="0">
                <a:solidFill>
                  <a:schemeClr val="bg1"/>
                </a:solidFill>
              </a:rPr>
              <a:t>No payment for services that will benefit patients</a:t>
            </a:r>
          </a:p>
          <a:p>
            <a:pPr marL="228600" indent="-106363" algn="l">
              <a:lnSpc>
                <a:spcPts val="1500"/>
              </a:lnSpc>
              <a:spcBef>
                <a:spcPts val="600"/>
              </a:spcBef>
              <a:buFont typeface="Arial" pitchFamily="34" charset="0"/>
              <a:buChar char="•"/>
            </a:pPr>
            <a:r>
              <a:rPr lang="en-US" dirty="0">
                <a:solidFill>
                  <a:schemeClr val="bg1"/>
                </a:solidFill>
              </a:rPr>
              <a:t>Lower revenues from reducing avoidable </a:t>
            </a:r>
            <a:r>
              <a:rPr lang="en-US" dirty="0" smtClean="0">
                <a:solidFill>
                  <a:schemeClr val="bg1"/>
                </a:solidFill>
              </a:rPr>
              <a:t>costs</a:t>
            </a:r>
            <a:endParaRPr lang="en-US" dirty="0">
              <a:solidFill>
                <a:schemeClr val="bg1"/>
              </a:solidFill>
            </a:endParaRPr>
          </a:p>
        </p:txBody>
      </p:sp>
      <p:sp>
        <p:nvSpPr>
          <p:cNvPr id="19" name="Rectangle 4"/>
          <p:cNvSpPr>
            <a:spLocks noChangeArrowheads="1"/>
          </p:cNvSpPr>
          <p:nvPr/>
        </p:nvSpPr>
        <p:spPr bwMode="auto">
          <a:xfrm>
            <a:off x="4571999" y="2971800"/>
            <a:ext cx="1837769" cy="3429000"/>
          </a:xfrm>
          <a:prstGeom prst="rect">
            <a:avLst/>
          </a:prstGeom>
          <a:solidFill>
            <a:srgbClr val="FF0000"/>
          </a:solidFill>
          <a:ln w="9525" algn="ctr">
            <a:solidFill>
              <a:schemeClr val="tx1"/>
            </a:solidFill>
            <a:round/>
            <a:headEnd/>
            <a:tailEnd/>
          </a:ln>
        </p:spPr>
        <p:txBody>
          <a:bodyPr lIns="0" tIns="0" rIns="0" anchor="ctr"/>
          <a:lstStyle/>
          <a:p>
            <a:r>
              <a:rPr lang="en-US" sz="4800" dirty="0" smtClean="0">
                <a:solidFill>
                  <a:schemeClr val="bg1"/>
                </a:solidFill>
              </a:rPr>
              <a:t>FFS</a:t>
            </a:r>
          </a:p>
          <a:p>
            <a:pPr marL="228600" indent="-106363" algn="l">
              <a:lnSpc>
                <a:spcPts val="1500"/>
              </a:lnSpc>
              <a:spcBef>
                <a:spcPts val="600"/>
              </a:spcBef>
              <a:buFont typeface="Arial" pitchFamily="34" charset="0"/>
              <a:buChar char="•"/>
            </a:pPr>
            <a:r>
              <a:rPr lang="en-US" dirty="0">
                <a:solidFill>
                  <a:schemeClr val="bg1"/>
                </a:solidFill>
              </a:rPr>
              <a:t>No payment for services that will benefit patients</a:t>
            </a:r>
          </a:p>
          <a:p>
            <a:pPr marL="228600" indent="-106363" algn="l">
              <a:lnSpc>
                <a:spcPts val="1500"/>
              </a:lnSpc>
              <a:spcBef>
                <a:spcPts val="600"/>
              </a:spcBef>
              <a:buFont typeface="Arial" pitchFamily="34" charset="0"/>
              <a:buChar char="•"/>
            </a:pPr>
            <a:r>
              <a:rPr lang="en-US" dirty="0">
                <a:solidFill>
                  <a:schemeClr val="bg1"/>
                </a:solidFill>
              </a:rPr>
              <a:t>Lower revenues from reducing avoidable costs</a:t>
            </a:r>
          </a:p>
          <a:p>
            <a:pPr algn="l"/>
            <a:endParaRPr lang="en-US" dirty="0" smtClean="0">
              <a:solidFill>
                <a:schemeClr val="bg1"/>
              </a:solidFill>
            </a:endParaRPr>
          </a:p>
        </p:txBody>
      </p:sp>
      <p:sp>
        <p:nvSpPr>
          <p:cNvPr id="9" name="TextBox 8"/>
          <p:cNvSpPr txBox="1"/>
          <p:nvPr/>
        </p:nvSpPr>
        <p:spPr>
          <a:xfrm>
            <a:off x="2355509" y="1505887"/>
            <a:ext cx="1839221" cy="528350"/>
          </a:xfrm>
          <a:prstGeom prst="rect">
            <a:avLst/>
          </a:prstGeom>
          <a:noFill/>
        </p:spPr>
        <p:txBody>
          <a:bodyPr wrap="none" rtlCol="0">
            <a:spAutoFit/>
          </a:bodyPr>
          <a:lstStyle/>
          <a:p>
            <a:pPr>
              <a:lnSpc>
                <a:spcPts val="1700"/>
              </a:lnSpc>
            </a:pPr>
            <a:r>
              <a:rPr lang="en-US" sz="2000" b="1" dirty="0" smtClean="0"/>
              <a:t>“Value-Based</a:t>
            </a:r>
            <a:br>
              <a:rPr lang="en-US" sz="2000" b="1" dirty="0" smtClean="0"/>
            </a:br>
            <a:r>
              <a:rPr lang="en-US" sz="2000" b="1" dirty="0" smtClean="0"/>
              <a:t>Purchasing”</a:t>
            </a:r>
            <a:endParaRPr lang="en-US" sz="2000" b="1" dirty="0"/>
          </a:p>
        </p:txBody>
      </p:sp>
      <p:sp>
        <p:nvSpPr>
          <p:cNvPr id="26" name="TextBox 25"/>
          <p:cNvSpPr txBox="1"/>
          <p:nvPr/>
        </p:nvSpPr>
        <p:spPr>
          <a:xfrm>
            <a:off x="4325475" y="1488425"/>
            <a:ext cx="2369688" cy="528350"/>
          </a:xfrm>
          <a:prstGeom prst="rect">
            <a:avLst/>
          </a:prstGeom>
          <a:noFill/>
        </p:spPr>
        <p:txBody>
          <a:bodyPr wrap="none" rtlCol="0">
            <a:spAutoFit/>
          </a:bodyPr>
          <a:lstStyle/>
          <a:p>
            <a:pPr>
              <a:lnSpc>
                <a:spcPts val="1700"/>
              </a:lnSpc>
            </a:pPr>
            <a:r>
              <a:rPr lang="en-US" sz="2000" b="1" dirty="0" smtClean="0"/>
              <a:t>“APMs Built on</a:t>
            </a:r>
            <a:br>
              <a:rPr lang="en-US" sz="2000" b="1" dirty="0" smtClean="0"/>
            </a:br>
            <a:r>
              <a:rPr lang="en-US" sz="2000" b="1" dirty="0" smtClean="0"/>
              <a:t>FFS Architecture”</a:t>
            </a:r>
            <a:endParaRPr lang="en-US" sz="2000" b="1" dirty="0"/>
          </a:p>
        </p:txBody>
      </p:sp>
    </p:spTree>
    <p:extLst>
      <p:ext uri="{BB962C8B-B14F-4D97-AF65-F5344CB8AC3E}">
        <p14:creationId xmlns:p14="http://schemas.microsoft.com/office/powerpoint/2010/main" val="37088748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p:cNvSpPr>
            <a:spLocks noChangeArrowheads="1"/>
          </p:cNvSpPr>
          <p:nvPr/>
        </p:nvSpPr>
        <p:spPr bwMode="auto">
          <a:xfrm>
            <a:off x="4572000" y="2547294"/>
            <a:ext cx="1837768" cy="424506"/>
          </a:xfrm>
          <a:prstGeom prst="rect">
            <a:avLst/>
          </a:prstGeom>
          <a:solidFill>
            <a:srgbClr val="FF9900"/>
          </a:solidFill>
          <a:ln w="9525" algn="ctr">
            <a:solidFill>
              <a:schemeClr val="tx1"/>
            </a:solidFill>
            <a:round/>
            <a:headEnd/>
            <a:tailEnd/>
          </a:ln>
        </p:spPr>
        <p:txBody>
          <a:bodyPr lIns="0" rIns="0" anchor="ctr"/>
          <a:lstStyle/>
          <a:p>
            <a:pPr>
              <a:lnSpc>
                <a:spcPts val="1800"/>
              </a:lnSpc>
            </a:pPr>
            <a:r>
              <a:rPr lang="en-US" sz="2000" dirty="0" smtClean="0">
                <a:solidFill>
                  <a:schemeClr val="bg1"/>
                </a:solidFill>
              </a:rPr>
              <a:t>PMPM</a:t>
            </a:r>
            <a:endParaRPr lang="en-US" sz="2000" dirty="0">
              <a:solidFill>
                <a:schemeClr val="bg1"/>
              </a:solidFill>
            </a:endParaRPr>
          </a:p>
        </p:txBody>
      </p:sp>
      <p:sp>
        <p:nvSpPr>
          <p:cNvPr id="28674" name="Title 1"/>
          <p:cNvSpPr>
            <a:spLocks noGrp="1"/>
          </p:cNvSpPr>
          <p:nvPr>
            <p:ph type="title"/>
          </p:nvPr>
        </p:nvSpPr>
        <p:spPr/>
        <p:txBody>
          <a:bodyPr/>
          <a:lstStyle/>
          <a:p>
            <a:r>
              <a:rPr lang="en-US" dirty="0" smtClean="0"/>
              <a:t>Instead of </a:t>
            </a:r>
            <a:r>
              <a:rPr lang="en-US" dirty="0" err="1" smtClean="0"/>
              <a:t>Bandaids</a:t>
            </a:r>
            <a:r>
              <a:rPr lang="en-US" dirty="0"/>
              <a:t> </a:t>
            </a:r>
            <a:r>
              <a:rPr lang="en-US" dirty="0" smtClean="0"/>
              <a:t>on a Broken System, We Need </a:t>
            </a:r>
            <a:r>
              <a:rPr lang="en-US" i="1" dirty="0" smtClean="0"/>
              <a:t>True </a:t>
            </a:r>
            <a:r>
              <a:rPr lang="en-US" dirty="0" smtClean="0"/>
              <a:t>Reforms</a:t>
            </a:r>
          </a:p>
        </p:txBody>
      </p:sp>
      <p:sp>
        <p:nvSpPr>
          <p:cNvPr id="28677" name="Rectangle 4"/>
          <p:cNvSpPr>
            <a:spLocks noChangeArrowheads="1"/>
          </p:cNvSpPr>
          <p:nvPr/>
        </p:nvSpPr>
        <p:spPr bwMode="auto">
          <a:xfrm>
            <a:off x="152401" y="2209800"/>
            <a:ext cx="1828800" cy="4191000"/>
          </a:xfrm>
          <a:prstGeom prst="rect">
            <a:avLst/>
          </a:prstGeom>
          <a:solidFill>
            <a:srgbClr val="FF0000"/>
          </a:solidFill>
          <a:ln w="9525" algn="ctr">
            <a:solidFill>
              <a:schemeClr val="tx1"/>
            </a:solidFill>
            <a:round/>
            <a:headEnd/>
            <a:tailEnd/>
          </a:ln>
        </p:spPr>
        <p:txBody>
          <a:bodyPr lIns="0" tIns="91440" rIns="0" anchor="ctr"/>
          <a:lstStyle/>
          <a:p>
            <a:r>
              <a:rPr lang="en-US" sz="4800" dirty="0" smtClean="0">
                <a:solidFill>
                  <a:schemeClr val="bg1"/>
                </a:solidFill>
              </a:rPr>
              <a:t/>
            </a:r>
            <a:br>
              <a:rPr lang="en-US" sz="4800" dirty="0" smtClean="0">
                <a:solidFill>
                  <a:schemeClr val="bg1"/>
                </a:solidFill>
              </a:rPr>
            </a:br>
            <a:r>
              <a:rPr lang="en-US" sz="4800" dirty="0" smtClean="0">
                <a:solidFill>
                  <a:schemeClr val="bg1"/>
                </a:solidFill>
              </a:rPr>
              <a:t>FFS</a:t>
            </a:r>
          </a:p>
          <a:p>
            <a:pPr marL="228600" indent="-106363" algn="l">
              <a:lnSpc>
                <a:spcPts val="1500"/>
              </a:lnSpc>
              <a:spcBef>
                <a:spcPts val="600"/>
              </a:spcBef>
              <a:buFont typeface="Arial" pitchFamily="34" charset="0"/>
              <a:buChar char="•"/>
            </a:pPr>
            <a:r>
              <a:rPr lang="en-US" dirty="0">
                <a:solidFill>
                  <a:schemeClr val="bg1"/>
                </a:solidFill>
              </a:rPr>
              <a:t>No payment for services that will benefit patients</a:t>
            </a:r>
          </a:p>
          <a:p>
            <a:pPr marL="228600" indent="-106363" algn="l">
              <a:lnSpc>
                <a:spcPts val="1500"/>
              </a:lnSpc>
              <a:spcBef>
                <a:spcPts val="600"/>
              </a:spcBef>
              <a:buFont typeface="Arial" pitchFamily="34" charset="0"/>
              <a:buChar char="•"/>
            </a:pPr>
            <a:r>
              <a:rPr lang="en-US" dirty="0">
                <a:solidFill>
                  <a:schemeClr val="bg1"/>
                </a:solidFill>
              </a:rPr>
              <a:t>Lower revenues from reducing avoidable costs</a:t>
            </a:r>
          </a:p>
          <a:p>
            <a:pPr algn="l"/>
            <a:endParaRPr lang="en-US" dirty="0" smtClean="0">
              <a:solidFill>
                <a:schemeClr val="bg1"/>
              </a:solidFill>
            </a:endParaRPr>
          </a:p>
        </p:txBody>
      </p:sp>
      <p:sp>
        <p:nvSpPr>
          <p:cNvPr id="28681" name="Rectangle 8"/>
          <p:cNvSpPr>
            <a:spLocks noChangeArrowheads="1"/>
          </p:cNvSpPr>
          <p:nvPr/>
        </p:nvSpPr>
        <p:spPr bwMode="auto">
          <a:xfrm>
            <a:off x="4572000" y="2209800"/>
            <a:ext cx="1837768" cy="339725"/>
          </a:xfrm>
          <a:prstGeom prst="rect">
            <a:avLst/>
          </a:prstGeom>
          <a:solidFill>
            <a:srgbClr val="FF9900"/>
          </a:solidFill>
          <a:ln w="9525" algn="ctr">
            <a:solidFill>
              <a:schemeClr val="tx1"/>
            </a:solidFill>
            <a:prstDash val="dash"/>
            <a:round/>
            <a:headEnd/>
            <a:tailEnd/>
          </a:ln>
        </p:spPr>
        <p:txBody>
          <a:bodyPr lIns="0" rIns="0" anchor="ctr"/>
          <a:lstStyle/>
          <a:p>
            <a:pPr>
              <a:lnSpc>
                <a:spcPts val="1800"/>
              </a:lnSpc>
            </a:pPr>
            <a:r>
              <a:rPr lang="en-US" sz="2000" dirty="0" smtClean="0">
                <a:solidFill>
                  <a:schemeClr val="bg1"/>
                </a:solidFill>
              </a:rPr>
              <a:t>Shared Savings</a:t>
            </a:r>
            <a:endParaRPr lang="en-US" sz="2000" dirty="0">
              <a:solidFill>
                <a:schemeClr val="bg1"/>
              </a:solidFill>
            </a:endParaRPr>
          </a:p>
        </p:txBody>
      </p:sp>
      <p:sp>
        <p:nvSpPr>
          <p:cNvPr id="13" name="Right Arrow 12"/>
          <p:cNvSpPr/>
          <p:nvPr/>
        </p:nvSpPr>
        <p:spPr bwMode="auto">
          <a:xfrm>
            <a:off x="1972231" y="3429000"/>
            <a:ext cx="389969" cy="16764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5" name="Right Arrow 14"/>
          <p:cNvSpPr/>
          <p:nvPr/>
        </p:nvSpPr>
        <p:spPr bwMode="auto">
          <a:xfrm>
            <a:off x="6400800" y="3429000"/>
            <a:ext cx="381000" cy="16764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6" name="Rectangle 8"/>
          <p:cNvSpPr>
            <a:spLocks noChangeArrowheads="1"/>
          </p:cNvSpPr>
          <p:nvPr/>
        </p:nvSpPr>
        <p:spPr bwMode="auto">
          <a:xfrm>
            <a:off x="2353229" y="2209800"/>
            <a:ext cx="1837769" cy="339725"/>
          </a:xfrm>
          <a:prstGeom prst="rect">
            <a:avLst/>
          </a:prstGeom>
          <a:solidFill>
            <a:srgbClr val="FF9900"/>
          </a:solidFill>
          <a:ln w="9525" algn="ctr">
            <a:solidFill>
              <a:schemeClr val="tx1"/>
            </a:solidFill>
            <a:prstDash val="dash"/>
            <a:round/>
            <a:headEnd/>
            <a:tailEnd/>
          </a:ln>
        </p:spPr>
        <p:txBody>
          <a:bodyPr lIns="0" rIns="0" anchor="ctr"/>
          <a:lstStyle/>
          <a:p>
            <a:pPr>
              <a:lnSpc>
                <a:spcPts val="1800"/>
              </a:lnSpc>
            </a:pPr>
            <a:r>
              <a:rPr lang="en-US" sz="2000" dirty="0" smtClean="0">
                <a:solidFill>
                  <a:schemeClr val="bg1"/>
                </a:solidFill>
              </a:rPr>
              <a:t>P4P</a:t>
            </a:r>
            <a:endParaRPr lang="en-US" sz="2000" dirty="0">
              <a:solidFill>
                <a:schemeClr val="bg1"/>
              </a:solidFill>
            </a:endParaRPr>
          </a:p>
        </p:txBody>
      </p:sp>
      <p:sp>
        <p:nvSpPr>
          <p:cNvPr id="17" name="Right Arrow 16"/>
          <p:cNvSpPr/>
          <p:nvPr/>
        </p:nvSpPr>
        <p:spPr bwMode="auto">
          <a:xfrm>
            <a:off x="4173060" y="3429000"/>
            <a:ext cx="389969" cy="16764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8" name="Rectangle 4"/>
          <p:cNvSpPr>
            <a:spLocks noChangeArrowheads="1"/>
          </p:cNvSpPr>
          <p:nvPr/>
        </p:nvSpPr>
        <p:spPr bwMode="auto">
          <a:xfrm>
            <a:off x="2353230" y="2549525"/>
            <a:ext cx="1837769" cy="3851275"/>
          </a:xfrm>
          <a:prstGeom prst="rect">
            <a:avLst/>
          </a:prstGeom>
          <a:solidFill>
            <a:srgbClr val="FF0000"/>
          </a:solidFill>
          <a:ln w="9525" algn="ctr">
            <a:solidFill>
              <a:schemeClr val="tx1"/>
            </a:solidFill>
            <a:round/>
            <a:headEnd/>
            <a:tailEnd/>
          </a:ln>
        </p:spPr>
        <p:txBody>
          <a:bodyPr lIns="0" tIns="91440" rIns="0" anchor="ctr"/>
          <a:lstStyle/>
          <a:p>
            <a:r>
              <a:rPr lang="en-US" sz="4800" dirty="0" smtClean="0">
                <a:solidFill>
                  <a:schemeClr val="bg1"/>
                </a:solidFill>
              </a:rPr>
              <a:t>FFS</a:t>
            </a:r>
          </a:p>
          <a:p>
            <a:pPr marL="228600" indent="-106363" algn="l">
              <a:lnSpc>
                <a:spcPts val="1500"/>
              </a:lnSpc>
              <a:spcBef>
                <a:spcPts val="600"/>
              </a:spcBef>
              <a:buFont typeface="Arial" pitchFamily="34" charset="0"/>
              <a:buChar char="•"/>
            </a:pPr>
            <a:r>
              <a:rPr lang="en-US" dirty="0">
                <a:solidFill>
                  <a:schemeClr val="bg1"/>
                </a:solidFill>
              </a:rPr>
              <a:t>No payment for services that will benefit patients</a:t>
            </a:r>
          </a:p>
          <a:p>
            <a:pPr marL="228600" indent="-106363" algn="l">
              <a:lnSpc>
                <a:spcPts val="1500"/>
              </a:lnSpc>
              <a:spcBef>
                <a:spcPts val="600"/>
              </a:spcBef>
              <a:buFont typeface="Arial" pitchFamily="34" charset="0"/>
              <a:buChar char="•"/>
            </a:pPr>
            <a:r>
              <a:rPr lang="en-US" dirty="0">
                <a:solidFill>
                  <a:schemeClr val="bg1"/>
                </a:solidFill>
              </a:rPr>
              <a:t>Lower revenues from reducing avoidable </a:t>
            </a:r>
            <a:r>
              <a:rPr lang="en-US" dirty="0" smtClean="0">
                <a:solidFill>
                  <a:schemeClr val="bg1"/>
                </a:solidFill>
              </a:rPr>
              <a:t>costs</a:t>
            </a:r>
            <a:endParaRPr lang="en-US" dirty="0">
              <a:solidFill>
                <a:schemeClr val="bg1"/>
              </a:solidFill>
            </a:endParaRPr>
          </a:p>
        </p:txBody>
      </p:sp>
      <p:cxnSp>
        <p:nvCxnSpPr>
          <p:cNvPr id="12" name="Straight Connector 11"/>
          <p:cNvCxnSpPr/>
          <p:nvPr/>
        </p:nvCxnSpPr>
        <p:spPr bwMode="auto">
          <a:xfrm flipH="1">
            <a:off x="2371172" y="2209800"/>
            <a:ext cx="1819826" cy="4191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3" name="Straight Connector 2"/>
          <p:cNvCxnSpPr/>
          <p:nvPr/>
        </p:nvCxnSpPr>
        <p:spPr bwMode="auto">
          <a:xfrm>
            <a:off x="2362200" y="2209800"/>
            <a:ext cx="1819830" cy="4191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9" name="Rectangle 4"/>
          <p:cNvSpPr>
            <a:spLocks noChangeArrowheads="1"/>
          </p:cNvSpPr>
          <p:nvPr/>
        </p:nvSpPr>
        <p:spPr bwMode="auto">
          <a:xfrm>
            <a:off x="4571999" y="2971800"/>
            <a:ext cx="1837769" cy="3429000"/>
          </a:xfrm>
          <a:prstGeom prst="rect">
            <a:avLst/>
          </a:prstGeom>
          <a:solidFill>
            <a:srgbClr val="FF0000"/>
          </a:solidFill>
          <a:ln w="9525" algn="ctr">
            <a:solidFill>
              <a:schemeClr val="tx1"/>
            </a:solidFill>
            <a:round/>
            <a:headEnd/>
            <a:tailEnd/>
          </a:ln>
        </p:spPr>
        <p:txBody>
          <a:bodyPr lIns="0" tIns="0" rIns="0" anchor="ctr"/>
          <a:lstStyle/>
          <a:p>
            <a:r>
              <a:rPr lang="en-US" sz="4800" dirty="0" smtClean="0">
                <a:solidFill>
                  <a:schemeClr val="bg1"/>
                </a:solidFill>
              </a:rPr>
              <a:t>FFS</a:t>
            </a:r>
          </a:p>
          <a:p>
            <a:pPr marL="228600" indent="-106363" algn="l">
              <a:lnSpc>
                <a:spcPts val="1500"/>
              </a:lnSpc>
              <a:spcBef>
                <a:spcPts val="600"/>
              </a:spcBef>
              <a:buFont typeface="Arial" pitchFamily="34" charset="0"/>
              <a:buChar char="•"/>
            </a:pPr>
            <a:r>
              <a:rPr lang="en-US" dirty="0">
                <a:solidFill>
                  <a:schemeClr val="bg1"/>
                </a:solidFill>
              </a:rPr>
              <a:t>No payment for services that will benefit patients</a:t>
            </a:r>
          </a:p>
          <a:p>
            <a:pPr marL="228600" indent="-106363" algn="l">
              <a:lnSpc>
                <a:spcPts val="1500"/>
              </a:lnSpc>
              <a:spcBef>
                <a:spcPts val="600"/>
              </a:spcBef>
              <a:buFont typeface="Arial" pitchFamily="34" charset="0"/>
              <a:buChar char="•"/>
            </a:pPr>
            <a:r>
              <a:rPr lang="en-US" dirty="0">
                <a:solidFill>
                  <a:schemeClr val="bg1"/>
                </a:solidFill>
              </a:rPr>
              <a:t>Lower revenues from reducing avoidable costs</a:t>
            </a:r>
          </a:p>
          <a:p>
            <a:pPr algn="l"/>
            <a:endParaRPr lang="en-US" dirty="0" smtClean="0">
              <a:solidFill>
                <a:schemeClr val="bg1"/>
              </a:solidFill>
            </a:endParaRPr>
          </a:p>
        </p:txBody>
      </p:sp>
      <p:cxnSp>
        <p:nvCxnSpPr>
          <p:cNvPr id="20" name="Straight Connector 19"/>
          <p:cNvCxnSpPr/>
          <p:nvPr/>
        </p:nvCxnSpPr>
        <p:spPr bwMode="auto">
          <a:xfrm>
            <a:off x="4589941" y="2209800"/>
            <a:ext cx="1810858" cy="4191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flipH="1">
            <a:off x="4589941" y="2209800"/>
            <a:ext cx="1819827" cy="4191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flipH="1">
            <a:off x="165858" y="2209800"/>
            <a:ext cx="1806373" cy="4191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23" name="Straight Connector 22"/>
          <p:cNvCxnSpPr/>
          <p:nvPr/>
        </p:nvCxnSpPr>
        <p:spPr bwMode="auto">
          <a:xfrm>
            <a:off x="165858" y="2209800"/>
            <a:ext cx="1810858" cy="4191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TextBox 8"/>
          <p:cNvSpPr txBox="1"/>
          <p:nvPr/>
        </p:nvSpPr>
        <p:spPr>
          <a:xfrm>
            <a:off x="2355509" y="1505887"/>
            <a:ext cx="1839221" cy="528350"/>
          </a:xfrm>
          <a:prstGeom prst="rect">
            <a:avLst/>
          </a:prstGeom>
          <a:noFill/>
        </p:spPr>
        <p:txBody>
          <a:bodyPr wrap="none" rtlCol="0">
            <a:spAutoFit/>
          </a:bodyPr>
          <a:lstStyle/>
          <a:p>
            <a:pPr>
              <a:lnSpc>
                <a:spcPts val="1700"/>
              </a:lnSpc>
            </a:pPr>
            <a:r>
              <a:rPr lang="en-US" sz="2000" b="1" dirty="0" smtClean="0"/>
              <a:t>“Value-Based</a:t>
            </a:r>
            <a:br>
              <a:rPr lang="en-US" sz="2000" b="1" dirty="0" smtClean="0"/>
            </a:br>
            <a:r>
              <a:rPr lang="en-US" sz="2000" b="1" dirty="0" smtClean="0"/>
              <a:t>Purchasing”</a:t>
            </a:r>
            <a:endParaRPr lang="en-US" sz="2000" b="1" dirty="0"/>
          </a:p>
        </p:txBody>
      </p:sp>
      <p:sp>
        <p:nvSpPr>
          <p:cNvPr id="26" name="TextBox 25"/>
          <p:cNvSpPr txBox="1"/>
          <p:nvPr/>
        </p:nvSpPr>
        <p:spPr>
          <a:xfrm>
            <a:off x="4325475" y="1488425"/>
            <a:ext cx="2369688" cy="528350"/>
          </a:xfrm>
          <a:prstGeom prst="rect">
            <a:avLst/>
          </a:prstGeom>
          <a:noFill/>
        </p:spPr>
        <p:txBody>
          <a:bodyPr wrap="none" rtlCol="0">
            <a:spAutoFit/>
          </a:bodyPr>
          <a:lstStyle/>
          <a:p>
            <a:pPr>
              <a:lnSpc>
                <a:spcPts val="1700"/>
              </a:lnSpc>
            </a:pPr>
            <a:r>
              <a:rPr lang="en-US" sz="2000" b="1" dirty="0" smtClean="0"/>
              <a:t>“APMs Built on</a:t>
            </a:r>
            <a:br>
              <a:rPr lang="en-US" sz="2000" b="1" dirty="0" smtClean="0"/>
            </a:br>
            <a:r>
              <a:rPr lang="en-US" sz="2000" b="1" dirty="0" smtClean="0"/>
              <a:t>FFS Architecture”</a:t>
            </a:r>
            <a:endParaRPr lang="en-US" sz="2000" b="1" dirty="0"/>
          </a:p>
        </p:txBody>
      </p:sp>
      <p:sp>
        <p:nvSpPr>
          <p:cNvPr id="27" name="Rectangle 4"/>
          <p:cNvSpPr>
            <a:spLocks noChangeArrowheads="1"/>
          </p:cNvSpPr>
          <p:nvPr/>
        </p:nvSpPr>
        <p:spPr bwMode="auto">
          <a:xfrm>
            <a:off x="6799739" y="5145912"/>
            <a:ext cx="2208750" cy="1254888"/>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Accountable</a:t>
            </a:r>
            <a:br>
              <a:rPr lang="en-US" sz="2000" b="1" dirty="0" smtClean="0">
                <a:solidFill>
                  <a:srgbClr val="0000FF"/>
                </a:solidFill>
              </a:rPr>
            </a:br>
            <a:r>
              <a:rPr lang="en-US" sz="2000" b="1" dirty="0" smtClean="0">
                <a:solidFill>
                  <a:srgbClr val="0000FF"/>
                </a:solidFill>
              </a:rPr>
              <a:t>Medical Home</a:t>
            </a:r>
          </a:p>
          <a:p>
            <a:pPr marL="228600" indent="-106363" algn="l">
              <a:lnSpc>
                <a:spcPts val="1400"/>
              </a:lnSpc>
              <a:spcBef>
                <a:spcPts val="300"/>
              </a:spcBef>
              <a:buFont typeface="Arial" pitchFamily="34" charset="0"/>
              <a:buChar char="•"/>
            </a:pPr>
            <a:r>
              <a:rPr lang="en-US" dirty="0" smtClean="0">
                <a:solidFill>
                  <a:srgbClr val="0000FF"/>
                </a:solidFill>
              </a:rPr>
              <a:t>Flexible payments to PCPs not tied to office visits</a:t>
            </a:r>
            <a:endParaRPr lang="en-US" dirty="0">
              <a:solidFill>
                <a:srgbClr val="0000FF"/>
              </a:solidFill>
            </a:endParaRPr>
          </a:p>
        </p:txBody>
      </p:sp>
      <p:sp>
        <p:nvSpPr>
          <p:cNvPr id="28" name="Rectangle 4"/>
          <p:cNvSpPr>
            <a:spLocks noChangeArrowheads="1"/>
          </p:cNvSpPr>
          <p:nvPr/>
        </p:nvSpPr>
        <p:spPr bwMode="auto">
          <a:xfrm>
            <a:off x="6799738" y="3657600"/>
            <a:ext cx="2209800" cy="1488311"/>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Bundles/</a:t>
            </a:r>
            <a:br>
              <a:rPr lang="en-US" sz="2000" b="1" dirty="0" smtClean="0">
                <a:solidFill>
                  <a:srgbClr val="0000FF"/>
                </a:solidFill>
              </a:rPr>
            </a:br>
            <a:r>
              <a:rPr lang="en-US" sz="2000" b="1" dirty="0" smtClean="0">
                <a:solidFill>
                  <a:srgbClr val="0000FF"/>
                </a:solidFill>
              </a:rPr>
              <a:t>Warranties</a:t>
            </a:r>
          </a:p>
          <a:p>
            <a:pPr marL="228600" indent="-106363" algn="l">
              <a:lnSpc>
                <a:spcPts val="1400"/>
              </a:lnSpc>
              <a:spcBef>
                <a:spcPts val="300"/>
              </a:spcBef>
              <a:buFont typeface="Arial" pitchFamily="34" charset="0"/>
              <a:buChar char="•"/>
            </a:pPr>
            <a:r>
              <a:rPr lang="en-US" dirty="0" smtClean="0">
                <a:solidFill>
                  <a:srgbClr val="0000FF"/>
                </a:solidFill>
              </a:rPr>
              <a:t>Paying for teams</a:t>
            </a:r>
            <a:br>
              <a:rPr lang="en-US" dirty="0" smtClean="0">
                <a:solidFill>
                  <a:srgbClr val="0000FF"/>
                </a:solidFill>
              </a:rPr>
            </a:br>
            <a:r>
              <a:rPr lang="en-US" dirty="0" smtClean="0">
                <a:solidFill>
                  <a:srgbClr val="0000FF"/>
                </a:solidFill>
              </a:rPr>
              <a:t>of providers</a:t>
            </a:r>
          </a:p>
          <a:p>
            <a:pPr marL="228600" indent="-106363" algn="l">
              <a:lnSpc>
                <a:spcPts val="1400"/>
              </a:lnSpc>
              <a:spcBef>
                <a:spcPts val="300"/>
              </a:spcBef>
              <a:buFont typeface="Arial" pitchFamily="34" charset="0"/>
              <a:buChar char="•"/>
            </a:pPr>
            <a:r>
              <a:rPr lang="en-US" dirty="0" smtClean="0">
                <a:solidFill>
                  <a:srgbClr val="0000FF"/>
                </a:solidFill>
              </a:rPr>
              <a:t>Paying more for quality care, not for</a:t>
            </a:r>
            <a:br>
              <a:rPr lang="en-US" dirty="0" smtClean="0">
                <a:solidFill>
                  <a:srgbClr val="0000FF"/>
                </a:solidFill>
              </a:rPr>
            </a:br>
            <a:r>
              <a:rPr lang="en-US" dirty="0" smtClean="0">
                <a:solidFill>
                  <a:srgbClr val="0000FF"/>
                </a:solidFill>
              </a:rPr>
              <a:t>complications</a:t>
            </a:r>
          </a:p>
        </p:txBody>
      </p:sp>
      <p:sp>
        <p:nvSpPr>
          <p:cNvPr id="29" name="Rectangle 4"/>
          <p:cNvSpPr>
            <a:spLocks noChangeArrowheads="1"/>
          </p:cNvSpPr>
          <p:nvPr/>
        </p:nvSpPr>
        <p:spPr bwMode="auto">
          <a:xfrm>
            <a:off x="6799738" y="2362200"/>
            <a:ext cx="2209800" cy="1295399"/>
          </a:xfrm>
          <a:prstGeom prst="rect">
            <a:avLst/>
          </a:prstGeom>
          <a:noFill/>
          <a:ln w="9525" algn="ctr">
            <a:solidFill>
              <a:srgbClr val="0000FF"/>
            </a:solidFill>
            <a:round/>
            <a:headEnd/>
            <a:tailEnd/>
          </a:ln>
        </p:spPr>
        <p:txBody>
          <a:bodyPr lIns="0" rIns="0" anchor="ctr"/>
          <a:lstStyle/>
          <a:p>
            <a:pPr>
              <a:lnSpc>
                <a:spcPts val="1800"/>
              </a:lnSpc>
            </a:pPr>
            <a:r>
              <a:rPr lang="en-US" sz="2000" b="1" dirty="0" smtClean="0">
                <a:solidFill>
                  <a:srgbClr val="0000FF"/>
                </a:solidFill>
              </a:rPr>
              <a:t>Condition-Based</a:t>
            </a:r>
            <a:br>
              <a:rPr lang="en-US" sz="2000" b="1" dirty="0" smtClean="0">
                <a:solidFill>
                  <a:srgbClr val="0000FF"/>
                </a:solidFill>
              </a:rPr>
            </a:br>
            <a:r>
              <a:rPr lang="en-US" sz="2000" b="1" dirty="0" smtClean="0">
                <a:solidFill>
                  <a:srgbClr val="0000FF"/>
                </a:solidFill>
              </a:rPr>
              <a:t>Payment</a:t>
            </a:r>
          </a:p>
          <a:p>
            <a:pPr marL="228600" indent="-106363" algn="l">
              <a:lnSpc>
                <a:spcPts val="1400"/>
              </a:lnSpc>
              <a:spcBef>
                <a:spcPts val="300"/>
              </a:spcBef>
              <a:buFont typeface="Arial" pitchFamily="34" charset="0"/>
              <a:buChar char="•"/>
            </a:pPr>
            <a:r>
              <a:rPr lang="en-US" dirty="0" smtClean="0">
                <a:solidFill>
                  <a:srgbClr val="0000FF"/>
                </a:solidFill>
              </a:rPr>
              <a:t>No loss in margins</a:t>
            </a:r>
            <a:br>
              <a:rPr lang="en-US" dirty="0" smtClean="0">
                <a:solidFill>
                  <a:srgbClr val="0000FF"/>
                </a:solidFill>
              </a:rPr>
            </a:br>
            <a:r>
              <a:rPr lang="en-US" dirty="0" smtClean="0">
                <a:solidFill>
                  <a:srgbClr val="0000FF"/>
                </a:solidFill>
              </a:rPr>
              <a:t>for fewer tests, procedures, hospital admits</a:t>
            </a:r>
          </a:p>
        </p:txBody>
      </p:sp>
      <p:sp>
        <p:nvSpPr>
          <p:cNvPr id="30" name="TextBox 29"/>
          <p:cNvSpPr txBox="1"/>
          <p:nvPr/>
        </p:nvSpPr>
        <p:spPr>
          <a:xfrm>
            <a:off x="6811274" y="1488425"/>
            <a:ext cx="2207656" cy="528350"/>
          </a:xfrm>
          <a:prstGeom prst="rect">
            <a:avLst/>
          </a:prstGeom>
          <a:noFill/>
        </p:spPr>
        <p:txBody>
          <a:bodyPr wrap="none" rtlCol="0">
            <a:spAutoFit/>
          </a:bodyPr>
          <a:lstStyle/>
          <a:p>
            <a:pPr>
              <a:lnSpc>
                <a:spcPts val="1700"/>
              </a:lnSpc>
            </a:pPr>
            <a:r>
              <a:rPr lang="en-US" sz="2000" b="1" dirty="0" smtClean="0"/>
              <a:t>Alternative</a:t>
            </a:r>
            <a:br>
              <a:rPr lang="en-US" sz="2000" b="1" dirty="0" smtClean="0"/>
            </a:br>
            <a:r>
              <a:rPr lang="en-US" sz="2000" b="1" dirty="0" smtClean="0"/>
              <a:t>Payment Models</a:t>
            </a:r>
            <a:endParaRPr lang="en-US" sz="2000" b="1" dirty="0"/>
          </a:p>
        </p:txBody>
      </p:sp>
    </p:spTree>
    <p:extLst>
      <p:ext uri="{BB962C8B-B14F-4D97-AF65-F5344CB8AC3E}">
        <p14:creationId xmlns:p14="http://schemas.microsoft.com/office/powerpoint/2010/main" val="22471301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43"/>
          <p:cNvSpPr>
            <a:spLocks noGrp="1"/>
          </p:cNvSpPr>
          <p:nvPr>
            <p:ph type="title"/>
          </p:nvPr>
        </p:nvSpPr>
        <p:spPr>
          <a:xfrm>
            <a:off x="990600" y="101600"/>
            <a:ext cx="8074025" cy="1228725"/>
          </a:xfrm>
        </p:spPr>
        <p:txBody>
          <a:bodyPr/>
          <a:lstStyle/>
          <a:p>
            <a:r>
              <a:rPr lang="en-US" dirty="0" smtClean="0"/>
              <a:t>How Does This All Fit Into ACOs?</a:t>
            </a:r>
          </a:p>
        </p:txBody>
      </p:sp>
    </p:spTree>
    <p:extLst>
      <p:ext uri="{BB962C8B-B14F-4D97-AF65-F5344CB8AC3E}">
        <p14:creationId xmlns:p14="http://schemas.microsoft.com/office/powerpoint/2010/main" val="20569638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43"/>
          <p:cNvSpPr>
            <a:spLocks noGrp="1"/>
          </p:cNvSpPr>
          <p:nvPr>
            <p:ph type="title"/>
          </p:nvPr>
        </p:nvSpPr>
        <p:spPr>
          <a:xfrm>
            <a:off x="990600" y="101600"/>
            <a:ext cx="8074025" cy="1228725"/>
          </a:xfrm>
        </p:spPr>
        <p:txBody>
          <a:bodyPr/>
          <a:lstStyle/>
          <a:p>
            <a:r>
              <a:rPr lang="en-US" dirty="0" smtClean="0"/>
              <a:t>Starting With a Patient Population</a:t>
            </a:r>
            <a:br>
              <a:rPr lang="en-US" dirty="0" smtClean="0"/>
            </a:br>
            <a:r>
              <a:rPr lang="en-US" dirty="0" smtClean="0"/>
              <a:t>With Multiple Health Problems…</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spTree>
    <p:extLst>
      <p:ext uri="{BB962C8B-B14F-4D97-AF65-F5344CB8AC3E}">
        <p14:creationId xmlns:p14="http://schemas.microsoft.com/office/powerpoint/2010/main" val="31935963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43"/>
          <p:cNvSpPr>
            <a:spLocks noGrp="1"/>
          </p:cNvSpPr>
          <p:nvPr>
            <p:ph type="title"/>
          </p:nvPr>
        </p:nvSpPr>
        <p:spPr>
          <a:xfrm>
            <a:off x="990600" y="101600"/>
            <a:ext cx="8074025" cy="1228725"/>
          </a:xfrm>
        </p:spPr>
        <p:txBody>
          <a:bodyPr/>
          <a:lstStyle/>
          <a:p>
            <a:r>
              <a:rPr lang="en-US" dirty="0" smtClean="0"/>
              <a:t>Each Patient Should Choose &amp; Use a Primary Care Practice…</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sp>
        <p:nvSpPr>
          <p:cNvPr id="90120" name="Rounded Rectangle 33"/>
          <p:cNvSpPr>
            <a:spLocks noChangeArrowheads="1"/>
          </p:cNvSpPr>
          <p:nvPr/>
        </p:nvSpPr>
        <p:spPr bwMode="auto">
          <a:xfrm>
            <a:off x="2633512" y="4081790"/>
            <a:ext cx="1790700" cy="803275"/>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 Practice</a:t>
            </a:r>
          </a:p>
        </p:txBody>
      </p:sp>
      <p:cxnSp>
        <p:nvCxnSpPr>
          <p:cNvPr id="90135" name="Straight Arrow Connector 75"/>
          <p:cNvCxnSpPr>
            <a:cxnSpLocks noChangeShapeType="1"/>
            <a:endCxn id="90120" idx="1"/>
          </p:cNvCxnSpPr>
          <p:nvPr/>
        </p:nvCxnSpPr>
        <p:spPr bwMode="auto">
          <a:xfrm>
            <a:off x="1836587" y="4483428"/>
            <a:ext cx="796925" cy="0"/>
          </a:xfrm>
          <a:prstGeom prst="straightConnector1">
            <a:avLst/>
          </a:prstGeom>
          <a:noFill/>
          <a:ln w="50800" algn="ctr">
            <a:solidFill>
              <a:srgbClr val="0000FF"/>
            </a:solidFill>
            <a:round/>
            <a:headEnd/>
            <a:tailEnd type="arrow" w="med" len="med"/>
          </a:ln>
        </p:spPr>
      </p:cxnSp>
    </p:spTree>
    <p:extLst>
      <p:ext uri="{BB962C8B-B14F-4D97-AF65-F5344CB8AC3E}">
        <p14:creationId xmlns:p14="http://schemas.microsoft.com/office/powerpoint/2010/main" val="41009554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2"/>
          <p:cNvSpPr>
            <a:spLocks noChangeArrowheads="1"/>
          </p:cNvSpPr>
          <p:nvPr/>
        </p:nvSpPr>
        <p:spPr bwMode="auto">
          <a:xfrm>
            <a:off x="2857500" y="1447800"/>
            <a:ext cx="5181600" cy="762000"/>
          </a:xfrm>
          <a:prstGeom prst="rect">
            <a:avLst/>
          </a:prstGeom>
          <a:noFill/>
          <a:ln w="25400" algn="ctr">
            <a:solidFill>
              <a:srgbClr val="008000"/>
            </a:solidFill>
            <a:round/>
            <a:headEnd/>
            <a:tailEnd/>
          </a:ln>
        </p:spPr>
        <p:txBody>
          <a:bodyPr lIns="0" rIns="0" anchor="ctr"/>
          <a:lstStyle/>
          <a:p>
            <a:r>
              <a:rPr lang="en-US" sz="2800" b="1" dirty="0" smtClean="0">
                <a:solidFill>
                  <a:srgbClr val="008000"/>
                </a:solidFill>
              </a:rPr>
              <a:t>MEDICARE, MEDICAID HEALTH PLAN</a:t>
            </a:r>
            <a:endParaRPr lang="en-US" sz="2800" b="1" dirty="0">
              <a:solidFill>
                <a:srgbClr val="008000"/>
              </a:solidFill>
            </a:endParaRPr>
          </a:p>
        </p:txBody>
      </p:sp>
      <p:sp>
        <p:nvSpPr>
          <p:cNvPr id="90116" name="Title 43"/>
          <p:cNvSpPr>
            <a:spLocks noGrp="1"/>
          </p:cNvSpPr>
          <p:nvPr>
            <p:ph type="title"/>
          </p:nvPr>
        </p:nvSpPr>
        <p:spPr>
          <a:xfrm>
            <a:off x="990600" y="101600"/>
            <a:ext cx="8074025" cy="1228725"/>
          </a:xfrm>
        </p:spPr>
        <p:txBody>
          <a:bodyPr/>
          <a:lstStyle/>
          <a:p>
            <a:r>
              <a:rPr lang="en-US" dirty="0" smtClean="0"/>
              <a:t>…Which Takes Accountability for What PCPs Can Control/Influence</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sp>
        <p:nvSpPr>
          <p:cNvPr id="90120" name="Rounded Rectangle 33"/>
          <p:cNvSpPr>
            <a:spLocks noChangeArrowheads="1"/>
          </p:cNvSpPr>
          <p:nvPr/>
        </p:nvSpPr>
        <p:spPr bwMode="auto">
          <a:xfrm>
            <a:off x="2633512" y="4081790"/>
            <a:ext cx="1790700" cy="803275"/>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 Practice</a:t>
            </a:r>
          </a:p>
        </p:txBody>
      </p:sp>
      <p:cxnSp>
        <p:nvCxnSpPr>
          <p:cNvPr id="90130" name="Elbow Connector 49"/>
          <p:cNvCxnSpPr>
            <a:cxnSpLocks noChangeShapeType="1"/>
            <a:stCxn id="90114" idx="2"/>
            <a:endCxn id="90120" idx="0"/>
          </p:cNvCxnSpPr>
          <p:nvPr/>
        </p:nvCxnSpPr>
        <p:spPr bwMode="auto">
          <a:xfrm rot="5400000">
            <a:off x="3552586" y="2186076"/>
            <a:ext cx="1871990" cy="1919438"/>
          </a:xfrm>
          <a:prstGeom prst="bentConnector3">
            <a:avLst>
              <a:gd name="adj1" fmla="val 50000"/>
            </a:avLst>
          </a:prstGeom>
          <a:noFill/>
          <a:ln w="31750" algn="ctr">
            <a:solidFill>
              <a:srgbClr val="008000"/>
            </a:solidFill>
            <a:prstDash val="dash"/>
            <a:round/>
            <a:headEnd/>
            <a:tailEnd type="arrow" w="med" len="med"/>
          </a:ln>
        </p:spPr>
      </p:cxnSp>
      <p:sp>
        <p:nvSpPr>
          <p:cNvPr id="90131" name="TextBox 76"/>
          <p:cNvSpPr txBox="1">
            <a:spLocks noChangeArrowheads="1"/>
          </p:cNvSpPr>
          <p:nvPr/>
        </p:nvSpPr>
        <p:spPr bwMode="auto">
          <a:xfrm>
            <a:off x="2036518" y="3167390"/>
            <a:ext cx="1454244" cy="709168"/>
          </a:xfrm>
          <a:prstGeom prst="rect">
            <a:avLst/>
          </a:prstGeom>
          <a:noFill/>
          <a:ln w="9525">
            <a:noFill/>
            <a:miter lim="800000"/>
            <a:headEnd/>
            <a:tailEnd/>
          </a:ln>
        </p:spPr>
        <p:txBody>
          <a:bodyPr wrap="none">
            <a:spAutoFit/>
          </a:bodyPr>
          <a:lstStyle/>
          <a:p>
            <a:pPr algn="r">
              <a:lnSpc>
                <a:spcPts val="1600"/>
              </a:lnSpc>
            </a:pPr>
            <a:r>
              <a:rPr lang="en-US" dirty="0">
                <a:solidFill>
                  <a:srgbClr val="008000"/>
                </a:solidFill>
              </a:rPr>
              <a:t>Accountable</a:t>
            </a:r>
            <a:br>
              <a:rPr lang="en-US" dirty="0">
                <a:solidFill>
                  <a:srgbClr val="008000"/>
                </a:solidFill>
              </a:rPr>
            </a:br>
            <a:r>
              <a:rPr lang="en-US" dirty="0">
                <a:solidFill>
                  <a:srgbClr val="008000"/>
                </a:solidFill>
              </a:rPr>
              <a:t>Medical</a:t>
            </a:r>
            <a:br>
              <a:rPr lang="en-US" dirty="0">
                <a:solidFill>
                  <a:srgbClr val="008000"/>
                </a:solidFill>
              </a:rPr>
            </a:br>
            <a:r>
              <a:rPr lang="en-US" dirty="0">
                <a:solidFill>
                  <a:srgbClr val="008000"/>
                </a:solidFill>
              </a:rPr>
              <a:t>Home</a:t>
            </a:r>
          </a:p>
        </p:txBody>
      </p:sp>
      <p:cxnSp>
        <p:nvCxnSpPr>
          <p:cNvPr id="90135" name="Straight Arrow Connector 75"/>
          <p:cNvCxnSpPr>
            <a:cxnSpLocks noChangeShapeType="1"/>
            <a:endCxn id="90120" idx="1"/>
          </p:cNvCxnSpPr>
          <p:nvPr/>
        </p:nvCxnSpPr>
        <p:spPr bwMode="auto">
          <a:xfrm>
            <a:off x="1836587" y="4483428"/>
            <a:ext cx="796925" cy="0"/>
          </a:xfrm>
          <a:prstGeom prst="straightConnector1">
            <a:avLst/>
          </a:prstGeom>
          <a:noFill/>
          <a:ln w="50800" algn="ctr">
            <a:solidFill>
              <a:srgbClr val="0000FF"/>
            </a:solidFill>
            <a:round/>
            <a:headEnd/>
            <a:tailEnd type="arrow" w="med" len="med"/>
          </a:ln>
        </p:spPr>
      </p:cxnSp>
      <p:sp>
        <p:nvSpPr>
          <p:cNvPr id="14" name="TextBox 13"/>
          <p:cNvSpPr txBox="1"/>
          <p:nvPr/>
        </p:nvSpPr>
        <p:spPr>
          <a:xfrm>
            <a:off x="4860614" y="3505200"/>
            <a:ext cx="3112712" cy="1508105"/>
          </a:xfrm>
          <a:prstGeom prst="rect">
            <a:avLst/>
          </a:prstGeom>
          <a:noFill/>
          <a:ln w="41275">
            <a:solidFill>
              <a:srgbClr val="7030A0"/>
            </a:solidFill>
          </a:ln>
        </p:spPr>
        <p:txBody>
          <a:bodyPr wrap="none" rtlCol="0">
            <a:spAutoFit/>
          </a:bodyPr>
          <a:lstStyle/>
          <a:p>
            <a:r>
              <a:rPr lang="en-US" sz="2000" b="1" dirty="0" smtClean="0">
                <a:solidFill>
                  <a:srgbClr val="7030A0"/>
                </a:solidFill>
              </a:rPr>
              <a:t>Accountability for:</a:t>
            </a:r>
          </a:p>
          <a:p>
            <a:pPr marL="236538" indent="-111125" algn="l">
              <a:buFont typeface="Arial" pitchFamily="34" charset="0"/>
              <a:buChar char="•"/>
            </a:pPr>
            <a:r>
              <a:rPr lang="en-US" dirty="0" smtClean="0">
                <a:solidFill>
                  <a:srgbClr val="7030A0"/>
                </a:solidFill>
              </a:rPr>
              <a:t> Avoidable ER Visits</a:t>
            </a:r>
          </a:p>
          <a:p>
            <a:pPr marL="236538" indent="-111125" algn="l">
              <a:buFont typeface="Arial" pitchFamily="34" charset="0"/>
              <a:buChar char="•"/>
            </a:pPr>
            <a:r>
              <a:rPr lang="en-US" dirty="0" smtClean="0">
                <a:solidFill>
                  <a:srgbClr val="7030A0"/>
                </a:solidFill>
              </a:rPr>
              <a:t>Avoidable Hospitalizations</a:t>
            </a:r>
          </a:p>
          <a:p>
            <a:pPr marL="236538" indent="-111125" algn="l">
              <a:buFont typeface="Arial" pitchFamily="34" charset="0"/>
              <a:buChar char="•"/>
            </a:pPr>
            <a:r>
              <a:rPr lang="en-US" dirty="0" smtClean="0">
                <a:solidFill>
                  <a:srgbClr val="7030A0"/>
                </a:solidFill>
              </a:rPr>
              <a:t>Unnecessary Tests</a:t>
            </a:r>
          </a:p>
          <a:p>
            <a:pPr marL="236538" indent="-111125" algn="l">
              <a:buFont typeface="Arial" pitchFamily="34" charset="0"/>
              <a:buChar char="•"/>
            </a:pPr>
            <a:r>
              <a:rPr lang="en-US" dirty="0" smtClean="0">
                <a:solidFill>
                  <a:srgbClr val="7030A0"/>
                </a:solidFill>
              </a:rPr>
              <a:t>Unnecessary Referrals</a:t>
            </a:r>
          </a:p>
        </p:txBody>
      </p:sp>
    </p:spTree>
    <p:extLst>
      <p:ext uri="{BB962C8B-B14F-4D97-AF65-F5344CB8AC3E}">
        <p14:creationId xmlns:p14="http://schemas.microsoft.com/office/powerpoint/2010/main" val="9266460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2"/>
          <p:cNvSpPr>
            <a:spLocks noChangeArrowheads="1"/>
          </p:cNvSpPr>
          <p:nvPr/>
        </p:nvSpPr>
        <p:spPr bwMode="auto">
          <a:xfrm>
            <a:off x="2857500" y="1447800"/>
            <a:ext cx="5181600" cy="762000"/>
          </a:xfrm>
          <a:prstGeom prst="rect">
            <a:avLst/>
          </a:prstGeom>
          <a:noFill/>
          <a:ln w="25400" algn="ctr">
            <a:solidFill>
              <a:srgbClr val="008000"/>
            </a:solidFill>
            <a:round/>
            <a:headEnd/>
            <a:tailEnd/>
          </a:ln>
        </p:spPr>
        <p:txBody>
          <a:bodyPr lIns="0" rIns="0" anchor="ctr"/>
          <a:lstStyle/>
          <a:p>
            <a:r>
              <a:rPr lang="en-US" sz="2800" b="1" dirty="0">
                <a:solidFill>
                  <a:srgbClr val="008000"/>
                </a:solidFill>
              </a:rPr>
              <a:t>MEDICARE, MEDICAID HEALTH PLAN</a:t>
            </a:r>
          </a:p>
        </p:txBody>
      </p:sp>
      <p:sp>
        <p:nvSpPr>
          <p:cNvPr id="90116" name="Title 43"/>
          <p:cNvSpPr>
            <a:spLocks noGrp="1"/>
          </p:cNvSpPr>
          <p:nvPr>
            <p:ph type="title"/>
          </p:nvPr>
        </p:nvSpPr>
        <p:spPr>
          <a:xfrm>
            <a:off x="990600" y="101600"/>
            <a:ext cx="8074025" cy="1228725"/>
          </a:xfrm>
        </p:spPr>
        <p:txBody>
          <a:bodyPr/>
          <a:lstStyle/>
          <a:p>
            <a:r>
              <a:rPr lang="en-US" dirty="0" smtClean="0"/>
              <a:t>…With a Medical Neighborhood</a:t>
            </a:r>
            <a:br>
              <a:rPr lang="en-US" dirty="0" smtClean="0"/>
            </a:br>
            <a:r>
              <a:rPr lang="en-US" dirty="0" smtClean="0"/>
              <a:t>to Consult With on Complex Cases</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sp>
        <p:nvSpPr>
          <p:cNvPr id="90120" name="Rounded Rectangle 33"/>
          <p:cNvSpPr>
            <a:spLocks noChangeArrowheads="1"/>
          </p:cNvSpPr>
          <p:nvPr/>
        </p:nvSpPr>
        <p:spPr bwMode="auto">
          <a:xfrm>
            <a:off x="2633512" y="4081790"/>
            <a:ext cx="1790700" cy="803275"/>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 Practice</a:t>
            </a:r>
          </a:p>
        </p:txBody>
      </p:sp>
      <p:cxnSp>
        <p:nvCxnSpPr>
          <p:cNvPr id="90130" name="Elbow Connector 49"/>
          <p:cNvCxnSpPr>
            <a:cxnSpLocks noChangeShapeType="1"/>
            <a:stCxn id="90114" idx="2"/>
            <a:endCxn id="90120" idx="0"/>
          </p:cNvCxnSpPr>
          <p:nvPr/>
        </p:nvCxnSpPr>
        <p:spPr bwMode="auto">
          <a:xfrm rot="5400000">
            <a:off x="3552586" y="2186076"/>
            <a:ext cx="1871990" cy="1919438"/>
          </a:xfrm>
          <a:prstGeom prst="bentConnector3">
            <a:avLst>
              <a:gd name="adj1" fmla="val 50000"/>
            </a:avLst>
          </a:prstGeom>
          <a:noFill/>
          <a:ln w="31750" algn="ctr">
            <a:solidFill>
              <a:srgbClr val="008000"/>
            </a:solidFill>
            <a:prstDash val="dash"/>
            <a:round/>
            <a:headEnd/>
            <a:tailEnd type="arrow" w="med" len="med"/>
          </a:ln>
        </p:spPr>
      </p:cxnSp>
      <p:sp>
        <p:nvSpPr>
          <p:cNvPr id="90131" name="TextBox 76"/>
          <p:cNvSpPr txBox="1">
            <a:spLocks noChangeArrowheads="1"/>
          </p:cNvSpPr>
          <p:nvPr/>
        </p:nvSpPr>
        <p:spPr bwMode="auto">
          <a:xfrm>
            <a:off x="2036518" y="3167390"/>
            <a:ext cx="1454244" cy="709168"/>
          </a:xfrm>
          <a:prstGeom prst="rect">
            <a:avLst/>
          </a:prstGeom>
          <a:noFill/>
          <a:ln w="9525">
            <a:noFill/>
            <a:miter lim="800000"/>
            <a:headEnd/>
            <a:tailEnd/>
          </a:ln>
        </p:spPr>
        <p:txBody>
          <a:bodyPr wrap="none">
            <a:spAutoFit/>
          </a:bodyPr>
          <a:lstStyle/>
          <a:p>
            <a:pPr algn="r">
              <a:lnSpc>
                <a:spcPts val="1600"/>
              </a:lnSpc>
            </a:pPr>
            <a:r>
              <a:rPr lang="en-US" dirty="0">
                <a:solidFill>
                  <a:srgbClr val="008000"/>
                </a:solidFill>
              </a:rPr>
              <a:t>Accountable</a:t>
            </a:r>
            <a:br>
              <a:rPr lang="en-US" dirty="0">
                <a:solidFill>
                  <a:srgbClr val="008000"/>
                </a:solidFill>
              </a:rPr>
            </a:br>
            <a:r>
              <a:rPr lang="en-US" dirty="0">
                <a:solidFill>
                  <a:srgbClr val="008000"/>
                </a:solidFill>
              </a:rPr>
              <a:t>Medical</a:t>
            </a:r>
            <a:br>
              <a:rPr lang="en-US" dirty="0">
                <a:solidFill>
                  <a:srgbClr val="008000"/>
                </a:solidFill>
              </a:rPr>
            </a:br>
            <a:r>
              <a:rPr lang="en-US" dirty="0">
                <a:solidFill>
                  <a:srgbClr val="008000"/>
                </a:solidFill>
              </a:rPr>
              <a:t>Home</a:t>
            </a:r>
          </a:p>
        </p:txBody>
      </p:sp>
      <p:cxnSp>
        <p:nvCxnSpPr>
          <p:cNvPr id="90135" name="Straight Arrow Connector 75"/>
          <p:cNvCxnSpPr>
            <a:cxnSpLocks noChangeShapeType="1"/>
            <a:endCxn id="90120" idx="1"/>
          </p:cNvCxnSpPr>
          <p:nvPr/>
        </p:nvCxnSpPr>
        <p:spPr bwMode="auto">
          <a:xfrm>
            <a:off x="1836587" y="4483428"/>
            <a:ext cx="796925" cy="0"/>
          </a:xfrm>
          <a:prstGeom prst="straightConnector1">
            <a:avLst/>
          </a:prstGeom>
          <a:noFill/>
          <a:ln w="50800" algn="ctr">
            <a:solidFill>
              <a:srgbClr val="0000FF"/>
            </a:solidFill>
            <a:round/>
            <a:headEnd/>
            <a:tailEnd type="arrow" w="med" len="med"/>
          </a:ln>
        </p:spPr>
      </p:cxnSp>
      <p:sp>
        <p:nvSpPr>
          <p:cNvPr id="36" name="Rounded Rectangle 28"/>
          <p:cNvSpPr>
            <a:spLocks noChangeArrowheads="1"/>
          </p:cNvSpPr>
          <p:nvPr/>
        </p:nvSpPr>
        <p:spPr bwMode="auto">
          <a:xfrm>
            <a:off x="2590800" y="5562600"/>
            <a:ext cx="1885950" cy="847725"/>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Endocrinology,</a:t>
            </a:r>
          </a:p>
          <a:p>
            <a:r>
              <a:rPr lang="en-US" b="1" dirty="0" smtClean="0">
                <a:solidFill>
                  <a:srgbClr val="A50021"/>
                </a:solidFill>
              </a:rPr>
              <a:t>Cardiology,</a:t>
            </a:r>
            <a:br>
              <a:rPr lang="en-US" b="1" dirty="0" smtClean="0">
                <a:solidFill>
                  <a:srgbClr val="A50021"/>
                </a:solidFill>
              </a:rPr>
            </a:br>
            <a:r>
              <a:rPr lang="en-US" b="1" dirty="0" err="1" smtClean="0">
                <a:solidFill>
                  <a:srgbClr val="A50021"/>
                </a:solidFill>
              </a:rPr>
              <a:t>Physiatry</a:t>
            </a:r>
            <a:endParaRPr lang="en-US" b="1" dirty="0">
              <a:solidFill>
                <a:srgbClr val="A50021"/>
              </a:solidFill>
            </a:endParaRPr>
          </a:p>
        </p:txBody>
      </p:sp>
      <p:cxnSp>
        <p:nvCxnSpPr>
          <p:cNvPr id="37" name="Straight Arrow Connector 75"/>
          <p:cNvCxnSpPr>
            <a:cxnSpLocks noChangeShapeType="1"/>
            <a:stCxn id="36" idx="0"/>
            <a:endCxn id="90120" idx="2"/>
          </p:cNvCxnSpPr>
          <p:nvPr/>
        </p:nvCxnSpPr>
        <p:spPr bwMode="auto">
          <a:xfrm flipH="1" flipV="1">
            <a:off x="3528862" y="4885065"/>
            <a:ext cx="4913" cy="677535"/>
          </a:xfrm>
          <a:prstGeom prst="straightConnector1">
            <a:avLst/>
          </a:prstGeom>
          <a:noFill/>
          <a:ln w="50800" algn="ctr">
            <a:solidFill>
              <a:srgbClr val="0000FF"/>
            </a:solidFill>
            <a:round/>
            <a:headEnd/>
            <a:tailEnd type="arrow" w="med" len="med"/>
          </a:ln>
        </p:spPr>
      </p:cxnSp>
      <p:sp>
        <p:nvSpPr>
          <p:cNvPr id="91" name="TextBox 90"/>
          <p:cNvSpPr txBox="1"/>
          <p:nvPr/>
        </p:nvSpPr>
        <p:spPr bwMode="auto">
          <a:xfrm>
            <a:off x="4648200" y="5715000"/>
            <a:ext cx="1479892" cy="707886"/>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Accountable</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Medical</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Neighborhood</a:t>
            </a:r>
            <a:endParaRPr lang="en-US" spc="-100" dirty="0">
              <a:solidFill>
                <a:srgbClr val="008000"/>
              </a:solidFill>
              <a:latin typeface="Arial" charset="0"/>
              <a:cs typeface="Arial" charset="0"/>
            </a:endParaRPr>
          </a:p>
        </p:txBody>
      </p:sp>
      <p:cxnSp>
        <p:nvCxnSpPr>
          <p:cNvPr id="57" name="Elbow Connector 56"/>
          <p:cNvCxnSpPr>
            <a:stCxn id="90114" idx="2"/>
          </p:cNvCxnSpPr>
          <p:nvPr/>
        </p:nvCxnSpPr>
        <p:spPr bwMode="auto">
          <a:xfrm rot="5400000">
            <a:off x="4095750" y="2762250"/>
            <a:ext cx="1905000" cy="800100"/>
          </a:xfrm>
          <a:prstGeom prst="bentConnector3">
            <a:avLst>
              <a:gd name="adj1" fmla="val 50000"/>
            </a:avLst>
          </a:prstGeom>
          <a:noFill/>
          <a:ln w="31750" algn="ctr">
            <a:solidFill>
              <a:srgbClr val="008000"/>
            </a:solidFill>
            <a:prstDash val="dash"/>
            <a:round/>
            <a:headEnd/>
            <a:tailEnd type="none" w="med" len="med"/>
          </a:ln>
        </p:spPr>
      </p:cxnSp>
      <p:cxnSp>
        <p:nvCxnSpPr>
          <p:cNvPr id="59" name="Elbow Connector 58"/>
          <p:cNvCxnSpPr>
            <a:endCxn id="36" idx="3"/>
          </p:cNvCxnSpPr>
          <p:nvPr/>
        </p:nvCxnSpPr>
        <p:spPr bwMode="auto">
          <a:xfrm rot="5400000">
            <a:off x="3626647" y="4964903"/>
            <a:ext cx="1871663" cy="171456"/>
          </a:xfrm>
          <a:prstGeom prst="bentConnector2">
            <a:avLst/>
          </a:prstGeom>
          <a:noFill/>
          <a:ln w="31750" algn="ctr">
            <a:solidFill>
              <a:srgbClr val="008000"/>
            </a:solidFill>
            <a:prstDash val="dash"/>
            <a:round/>
            <a:headEnd/>
            <a:tailEnd type="arrow" w="med" len="med"/>
          </a:ln>
        </p:spPr>
      </p:cxnSp>
      <p:sp>
        <p:nvSpPr>
          <p:cNvPr id="19" name="TextBox 18"/>
          <p:cNvSpPr txBox="1"/>
          <p:nvPr/>
        </p:nvSpPr>
        <p:spPr>
          <a:xfrm>
            <a:off x="5638800" y="4343400"/>
            <a:ext cx="3288401" cy="1323439"/>
          </a:xfrm>
          <a:prstGeom prst="rect">
            <a:avLst/>
          </a:prstGeom>
          <a:noFill/>
          <a:ln w="41275">
            <a:solidFill>
              <a:srgbClr val="7030A0"/>
            </a:solidFill>
          </a:ln>
        </p:spPr>
        <p:txBody>
          <a:bodyPr wrap="none" rtlCol="0">
            <a:spAutoFit/>
          </a:bodyPr>
          <a:lstStyle/>
          <a:p>
            <a:r>
              <a:rPr lang="en-US" sz="2000" b="1" dirty="0" smtClean="0">
                <a:solidFill>
                  <a:srgbClr val="7030A0"/>
                </a:solidFill>
              </a:rPr>
              <a:t>Accountability for:</a:t>
            </a:r>
          </a:p>
          <a:p>
            <a:pPr marL="236538" indent="-111125" algn="l">
              <a:buFont typeface="Arial" pitchFamily="34" charset="0"/>
              <a:buChar char="•"/>
            </a:pPr>
            <a:r>
              <a:rPr lang="en-US" sz="2000" b="1" dirty="0" smtClean="0">
                <a:solidFill>
                  <a:srgbClr val="7030A0"/>
                </a:solidFill>
              </a:rPr>
              <a:t>Unnecessary Tests</a:t>
            </a:r>
          </a:p>
          <a:p>
            <a:pPr marL="236538" indent="-111125" algn="l">
              <a:buFont typeface="Arial" pitchFamily="34" charset="0"/>
              <a:buChar char="•"/>
            </a:pPr>
            <a:r>
              <a:rPr lang="en-US" sz="2000" b="1" dirty="0" smtClean="0">
                <a:solidFill>
                  <a:srgbClr val="7030A0"/>
                </a:solidFill>
              </a:rPr>
              <a:t>Unnecessary Referrals</a:t>
            </a:r>
          </a:p>
          <a:p>
            <a:pPr marL="236538" indent="-111125" algn="l">
              <a:buFont typeface="Arial" pitchFamily="34" charset="0"/>
              <a:buChar char="•"/>
            </a:pPr>
            <a:r>
              <a:rPr lang="en-US" sz="2000" b="1" dirty="0" smtClean="0">
                <a:solidFill>
                  <a:srgbClr val="7030A0"/>
                </a:solidFill>
              </a:rPr>
              <a:t>Co-Managed Outcomes</a:t>
            </a:r>
          </a:p>
        </p:txBody>
      </p:sp>
    </p:spTree>
    <p:extLst>
      <p:ext uri="{BB962C8B-B14F-4D97-AF65-F5344CB8AC3E}">
        <p14:creationId xmlns:p14="http://schemas.microsoft.com/office/powerpoint/2010/main" val="289462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Avoidable Spending Occurs</a:t>
            </a:r>
            <a:br>
              <a:rPr lang="en-US" dirty="0" smtClean="0"/>
            </a:br>
            <a:r>
              <a:rPr lang="en-US" dirty="0" smtClean="0"/>
              <a:t>In All Aspects of Healthcare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Rectangle 11"/>
          <p:cNvSpPr/>
          <p:nvPr/>
        </p:nvSpPr>
        <p:spPr bwMode="auto">
          <a:xfrm>
            <a:off x="4343400" y="2658562"/>
            <a:ext cx="4495800" cy="1219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latin typeface="Arial" charset="0"/>
                <a:cs typeface="Arial" charset="0"/>
              </a:rPr>
              <a:t>CANCER TREATMENT</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Use of unnecessarily-expensive drugs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dirty="0" smtClean="0">
                <a:ln>
                  <a:noFill/>
                </a:ln>
                <a:solidFill>
                  <a:srgbClr val="FF0000"/>
                </a:solidFill>
                <a:effectLst/>
                <a:latin typeface="Arial" charset="0"/>
                <a:cs typeface="Arial" charset="0"/>
              </a:rPr>
              <a:t>ER visits/hospital stays for dehydration and avoidable complications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Fruitless treatment at end of life</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Late-stage cancers due to poor screening</a:t>
            </a:r>
          </a:p>
        </p:txBody>
      </p:sp>
      <p:sp>
        <p:nvSpPr>
          <p:cNvPr id="13" name="Rectangle 12"/>
          <p:cNvSpPr/>
          <p:nvPr/>
        </p:nvSpPr>
        <p:spPr bwMode="auto">
          <a:xfrm>
            <a:off x="4343400" y="1479216"/>
            <a:ext cx="4495800" cy="1057942"/>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kumimoji="0" lang="en-US" sz="1800" b="1" i="0" u="none" strike="noStrike" cap="none" normalizeH="0" baseline="0" dirty="0" smtClean="0">
                <a:ln>
                  <a:noFill/>
                </a:ln>
                <a:solidFill>
                  <a:srgbClr val="FF0000"/>
                </a:solidFill>
                <a:effectLst/>
                <a:latin typeface="Arial" charset="0"/>
                <a:cs typeface="Arial" charset="0"/>
              </a:rPr>
              <a:t>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i="0" u="none" strike="noStrike" cap="none" normalizeH="0" baseline="0" dirty="0" smtClean="0">
                <a:ln>
                  <a:noFill/>
                </a:ln>
                <a:solidFill>
                  <a:srgbClr val="FF0000"/>
                </a:solidFill>
                <a:effectLst/>
                <a:latin typeface="Arial" charset="0"/>
                <a:cs typeface="Arial" charset="0"/>
              </a:rPr>
              <a:t>Unnecessary</a:t>
            </a:r>
            <a:r>
              <a:rPr kumimoji="0" lang="en-US" sz="1800" i="0" u="none" strike="noStrike" cap="none" normalizeH="0" dirty="0" smtClean="0">
                <a:ln>
                  <a:noFill/>
                </a:ln>
                <a:solidFill>
                  <a:srgbClr val="FF0000"/>
                </a:solidFill>
                <a:effectLst/>
                <a:latin typeface="Arial" charset="0"/>
                <a:cs typeface="Arial" charset="0"/>
              </a:rPr>
              <a:t>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baseline="0" dirty="0" smtClean="0">
                <a:solidFill>
                  <a:srgbClr val="FF0000"/>
                </a:solidFill>
                <a:latin typeface="Arial" charset="0"/>
                <a:cs typeface="Arial" charset="0"/>
              </a:rPr>
              <a:t>Use of unnecessarily-expensive</a:t>
            </a:r>
            <a:r>
              <a:rPr lang="en-US" dirty="0" smtClean="0">
                <a:solidFill>
                  <a:srgbClr val="FF0000"/>
                </a:solidFill>
                <a:latin typeface="Arial" charset="0"/>
                <a:cs typeface="Arial" charset="0"/>
              </a:rPr>
              <a:t> implants</a:t>
            </a:r>
            <a:endParaRPr kumimoji="0" lang="en-US" sz="1800" i="0" u="none" strike="noStrike" cap="none" normalizeH="0" baseline="0" dirty="0" smtClean="0">
              <a:ln>
                <a:noFill/>
              </a:ln>
              <a:solidFill>
                <a:srgbClr val="FF0000"/>
              </a:solidFill>
              <a:effectLst/>
              <a:latin typeface="Arial" charset="0"/>
              <a:cs typeface="Arial" charset="0"/>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Infections and complications of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Overuse of inpatient rehabilitation</a:t>
            </a:r>
            <a:endParaRPr kumimoji="0" lang="en-US" sz="1800" i="0" u="none" strike="noStrike" cap="none" normalizeH="0" dirty="0" smtClean="0">
              <a:ln>
                <a:noFill/>
              </a:ln>
              <a:solidFill>
                <a:srgbClr val="FF0000"/>
              </a:solidFill>
              <a:effectLst/>
              <a:latin typeface="Arial" charset="0"/>
              <a:cs typeface="Arial" charset="0"/>
            </a:endParaRPr>
          </a:p>
        </p:txBody>
      </p:sp>
      <p:sp>
        <p:nvSpPr>
          <p:cNvPr id="14" name="Rectangle 13"/>
          <p:cNvSpPr/>
          <p:nvPr/>
        </p:nvSpPr>
        <p:spPr bwMode="auto">
          <a:xfrm>
            <a:off x="4343400" y="3999166"/>
            <a:ext cx="4495800" cy="88598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rPr>
              <a:t>CHEST PAIN DIAGNOSIS/TREATMENT</a:t>
            </a:r>
            <a:endParaRPr kumimoji="0" lang="en-US" sz="1800" b="1" i="0" u="none" strike="noStrike" cap="none" normalizeH="0" baseline="0" dirty="0" smtClean="0">
              <a:ln>
                <a:noFill/>
              </a:ln>
              <a:solidFill>
                <a:srgbClr val="FF0000"/>
              </a:solidFill>
              <a:effectLst/>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baseline="0" dirty="0" smtClean="0">
                <a:ln>
                  <a:noFill/>
                </a:ln>
                <a:solidFill>
                  <a:srgbClr val="FF0000"/>
                </a:solidFill>
                <a:effectLst/>
                <a:latin typeface="Arial" charset="0"/>
                <a:cs typeface="Arial" charset="0"/>
              </a:rPr>
              <a:t>Overuse of high-tech</a:t>
            </a:r>
            <a:r>
              <a:rPr kumimoji="0" lang="en-US" sz="1800" b="0" i="0" u="none" strike="noStrike" cap="none" normalizeH="0" dirty="0" smtClean="0">
                <a:ln>
                  <a:noFill/>
                </a:ln>
                <a:solidFill>
                  <a:srgbClr val="FF0000"/>
                </a:solidFill>
                <a:effectLst/>
                <a:latin typeface="Arial" charset="0"/>
                <a:cs typeface="Arial" charset="0"/>
              </a:rPr>
              <a:t> stress tests/imaging</a:t>
            </a:r>
            <a:endParaRPr kumimoji="0" lang="en-US" sz="1800" b="0" i="0" u="none" strike="noStrike" cap="none" normalizeH="0" baseline="0" dirty="0" smtClean="0">
              <a:ln>
                <a:noFill/>
              </a:ln>
              <a:solidFill>
                <a:srgbClr val="FF0000"/>
              </a:solidFill>
              <a:effectLst/>
              <a:latin typeface="Arial" charset="0"/>
              <a:cs typeface="Arial" charset="0"/>
            </a:endParaRP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Overuse of cardiac catheterization</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Overuse of PCIs, high-priced stents</a:t>
            </a:r>
          </a:p>
        </p:txBody>
      </p:sp>
      <p:sp>
        <p:nvSpPr>
          <p:cNvPr id="17" name="Rectangle 16"/>
          <p:cNvSpPr/>
          <p:nvPr/>
        </p:nvSpPr>
        <p:spPr bwMode="auto">
          <a:xfrm>
            <a:off x="4343400" y="4951665"/>
            <a:ext cx="4495800" cy="900193"/>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a:lnSpc>
                <a:spcPts val="1500"/>
              </a:lnSpc>
              <a:spcBef>
                <a:spcPts val="0"/>
              </a:spcBef>
            </a:pPr>
            <a:r>
              <a:rPr lang="en-US" b="1" dirty="0" smtClean="0">
                <a:solidFill>
                  <a:srgbClr val="FF0000"/>
                </a:solidFill>
                <a:latin typeface="Arial" charset="0"/>
                <a:cs typeface="Arial" charset="0"/>
              </a:rPr>
              <a:t>CHRONIC DISEASE</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ER visits for exacerbations</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Hospital admissions and readmissions</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Amputations, blindness</a:t>
            </a:r>
          </a:p>
        </p:txBody>
      </p:sp>
      <p:cxnSp>
        <p:nvCxnSpPr>
          <p:cNvPr id="5" name="Straight Arrow Connector 4"/>
          <p:cNvCxnSpPr>
            <a:stCxn id="11" idx="3"/>
            <a:endCxn id="17" idx="1"/>
          </p:cNvCxnSpPr>
          <p:nvPr/>
        </p:nvCxnSpPr>
        <p:spPr bwMode="auto">
          <a:xfrm>
            <a:off x="2673626" y="3086100"/>
            <a:ext cx="1669774" cy="2315662"/>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19" name="Straight Arrow Connector 18"/>
          <p:cNvCxnSpPr>
            <a:stCxn id="11" idx="3"/>
            <a:endCxn id="14" idx="1"/>
          </p:cNvCxnSpPr>
          <p:nvPr/>
        </p:nvCxnSpPr>
        <p:spPr bwMode="auto">
          <a:xfrm>
            <a:off x="2673626" y="3086100"/>
            <a:ext cx="1669774" cy="1356059"/>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6" name="Straight Arrow Connector 25"/>
          <p:cNvCxnSpPr>
            <a:stCxn id="11" idx="3"/>
            <a:endCxn id="12" idx="1"/>
          </p:cNvCxnSpPr>
          <p:nvPr/>
        </p:nvCxnSpPr>
        <p:spPr bwMode="auto">
          <a:xfrm>
            <a:off x="2673626" y="3086100"/>
            <a:ext cx="1669774" cy="182062"/>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9" name="Straight Arrow Connector 28"/>
          <p:cNvCxnSpPr>
            <a:stCxn id="11" idx="3"/>
            <a:endCxn id="13" idx="1"/>
          </p:cNvCxnSpPr>
          <p:nvPr/>
        </p:nvCxnSpPr>
        <p:spPr bwMode="auto">
          <a:xfrm flipV="1">
            <a:off x="2673626" y="2008187"/>
            <a:ext cx="1669774" cy="1077913"/>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14348812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2"/>
          <p:cNvSpPr>
            <a:spLocks noChangeArrowheads="1"/>
          </p:cNvSpPr>
          <p:nvPr/>
        </p:nvSpPr>
        <p:spPr bwMode="auto">
          <a:xfrm>
            <a:off x="2857500" y="1447800"/>
            <a:ext cx="5181600" cy="762000"/>
          </a:xfrm>
          <a:prstGeom prst="rect">
            <a:avLst/>
          </a:prstGeom>
          <a:noFill/>
          <a:ln w="25400" algn="ctr">
            <a:solidFill>
              <a:srgbClr val="008000"/>
            </a:solidFill>
            <a:round/>
            <a:headEnd/>
            <a:tailEnd/>
          </a:ln>
        </p:spPr>
        <p:txBody>
          <a:bodyPr lIns="0" rIns="0" anchor="ctr"/>
          <a:lstStyle/>
          <a:p>
            <a:r>
              <a:rPr lang="en-US" sz="2800" b="1" dirty="0">
                <a:solidFill>
                  <a:srgbClr val="008000"/>
                </a:solidFill>
              </a:rPr>
              <a:t>MEDICARE, MEDICAID HEALTH PLAN</a:t>
            </a:r>
          </a:p>
        </p:txBody>
      </p:sp>
      <p:sp>
        <p:nvSpPr>
          <p:cNvPr id="90116" name="Title 43"/>
          <p:cNvSpPr>
            <a:spLocks noGrp="1"/>
          </p:cNvSpPr>
          <p:nvPr>
            <p:ph type="title"/>
          </p:nvPr>
        </p:nvSpPr>
        <p:spPr>
          <a:xfrm>
            <a:off x="990600" y="101600"/>
            <a:ext cx="8074025" cy="1228725"/>
          </a:xfrm>
        </p:spPr>
        <p:txBody>
          <a:bodyPr/>
          <a:lstStyle/>
          <a:p>
            <a:r>
              <a:rPr lang="en-US" dirty="0" smtClean="0"/>
              <a:t>..And Specialists Accountable for the Conditions They Manage</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cxnSp>
        <p:nvCxnSpPr>
          <p:cNvPr id="90119" name="Elbow Connector 53"/>
          <p:cNvCxnSpPr>
            <a:cxnSpLocks noChangeShapeType="1"/>
            <a:stCxn id="90120" idx="3"/>
            <a:endCxn id="90124" idx="1"/>
          </p:cNvCxnSpPr>
          <p:nvPr/>
        </p:nvCxnSpPr>
        <p:spPr bwMode="auto">
          <a:xfrm>
            <a:off x="4424212" y="4483428"/>
            <a:ext cx="1138388" cy="850572"/>
          </a:xfrm>
          <a:prstGeom prst="bentConnector3">
            <a:avLst>
              <a:gd name="adj1" fmla="val 50000"/>
            </a:avLst>
          </a:prstGeom>
          <a:noFill/>
          <a:ln w="50800" algn="ctr">
            <a:solidFill>
              <a:srgbClr val="0000FF"/>
            </a:solidFill>
            <a:round/>
            <a:headEnd/>
            <a:tailEnd type="arrow" w="med" len="med"/>
          </a:ln>
        </p:spPr>
      </p:cxnSp>
      <p:sp>
        <p:nvSpPr>
          <p:cNvPr id="90120" name="Rounded Rectangle 33"/>
          <p:cNvSpPr>
            <a:spLocks noChangeArrowheads="1"/>
          </p:cNvSpPr>
          <p:nvPr/>
        </p:nvSpPr>
        <p:spPr bwMode="auto">
          <a:xfrm>
            <a:off x="2633512" y="4081790"/>
            <a:ext cx="1790700" cy="803275"/>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 Practice</a:t>
            </a:r>
          </a:p>
        </p:txBody>
      </p:sp>
      <p:sp>
        <p:nvSpPr>
          <p:cNvPr id="90123" name="Rounded Rectangle 28"/>
          <p:cNvSpPr>
            <a:spLocks noChangeArrowheads="1"/>
          </p:cNvSpPr>
          <p:nvPr/>
        </p:nvSpPr>
        <p:spPr bwMode="auto">
          <a:xfrm>
            <a:off x="5570387" y="4178628"/>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Neurosurg.Group</a:t>
            </a:r>
            <a:endParaRPr lang="en-US" b="1" dirty="0">
              <a:solidFill>
                <a:srgbClr val="A50021"/>
              </a:solidFill>
            </a:endParaRPr>
          </a:p>
        </p:txBody>
      </p:sp>
      <p:sp>
        <p:nvSpPr>
          <p:cNvPr id="90124" name="Rounded Rectangle 28"/>
          <p:cNvSpPr>
            <a:spLocks noChangeArrowheads="1"/>
          </p:cNvSpPr>
          <p:nvPr/>
        </p:nvSpPr>
        <p:spPr bwMode="auto">
          <a:xfrm>
            <a:off x="5562600" y="50292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OB/GYN</a:t>
            </a:r>
            <a:br>
              <a:rPr lang="en-US" b="1" dirty="0" smtClean="0">
                <a:solidFill>
                  <a:srgbClr val="A50021"/>
                </a:solidFill>
              </a:rPr>
            </a:br>
            <a:r>
              <a:rPr lang="en-US" b="1" dirty="0" smtClean="0">
                <a:solidFill>
                  <a:srgbClr val="A50021"/>
                </a:solidFill>
              </a:rPr>
              <a:t>Group</a:t>
            </a:r>
            <a:endParaRPr lang="en-US" b="1" dirty="0">
              <a:solidFill>
                <a:srgbClr val="A50021"/>
              </a:solidFill>
            </a:endParaRPr>
          </a:p>
        </p:txBody>
      </p:sp>
      <p:sp>
        <p:nvSpPr>
          <p:cNvPr id="90125" name="Rounded Rectangle 28"/>
          <p:cNvSpPr>
            <a:spLocks noChangeArrowheads="1"/>
          </p:cNvSpPr>
          <p:nvPr/>
        </p:nvSpPr>
        <p:spPr bwMode="auto">
          <a:xfrm>
            <a:off x="5562600" y="33528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a:solidFill>
                  <a:srgbClr val="A50021"/>
                </a:solidFill>
              </a:rPr>
              <a:t>Cardiovasc</a:t>
            </a:r>
            <a:r>
              <a:rPr lang="en-US" b="1" dirty="0">
                <a:solidFill>
                  <a:srgbClr val="A50021"/>
                </a:solidFill>
              </a:rPr>
              <a:t>.</a:t>
            </a:r>
            <a:br>
              <a:rPr lang="en-US" b="1" dirty="0">
                <a:solidFill>
                  <a:srgbClr val="A50021"/>
                </a:solidFill>
              </a:rPr>
            </a:br>
            <a:r>
              <a:rPr lang="en-US" b="1" dirty="0">
                <a:solidFill>
                  <a:srgbClr val="A50021"/>
                </a:solidFill>
              </a:rPr>
              <a:t>Group</a:t>
            </a:r>
          </a:p>
        </p:txBody>
      </p:sp>
      <p:cxnSp>
        <p:nvCxnSpPr>
          <p:cNvPr id="90126" name="Elbow Connector 53"/>
          <p:cNvCxnSpPr>
            <a:cxnSpLocks noChangeShapeType="1"/>
            <a:stCxn id="90114" idx="2"/>
            <a:endCxn id="90125" idx="3"/>
          </p:cNvCxnSpPr>
          <p:nvPr/>
        </p:nvCxnSpPr>
        <p:spPr bwMode="auto">
          <a:xfrm rot="16200000" flipH="1">
            <a:off x="5467350" y="2190750"/>
            <a:ext cx="1447800" cy="1485900"/>
          </a:xfrm>
          <a:prstGeom prst="bentConnector4">
            <a:avLst>
              <a:gd name="adj1" fmla="val 64737"/>
              <a:gd name="adj2" fmla="val 112111"/>
            </a:avLst>
          </a:prstGeom>
          <a:noFill/>
          <a:ln w="31750" algn="ctr">
            <a:solidFill>
              <a:srgbClr val="008000"/>
            </a:solidFill>
            <a:prstDash val="dash"/>
            <a:round/>
            <a:headEnd/>
            <a:tailEnd type="arrow" w="med" len="med"/>
          </a:ln>
        </p:spPr>
      </p:cxnSp>
      <p:sp>
        <p:nvSpPr>
          <p:cNvPr id="42" name="TextBox 41"/>
          <p:cNvSpPr txBox="1"/>
          <p:nvPr/>
        </p:nvSpPr>
        <p:spPr bwMode="auto">
          <a:xfrm>
            <a:off x="7162800" y="3429000"/>
            <a:ext cx="1531188" cy="503984"/>
          </a:xfrm>
          <a:prstGeom prst="rect">
            <a:avLst/>
          </a:prstGeom>
          <a:noFill/>
        </p:spPr>
        <p:txBody>
          <a:bodyPr wrap="none">
            <a:spAutoFit/>
          </a:bodyPr>
          <a:lstStyle/>
          <a:p>
            <a:pPr algn="l">
              <a:lnSpc>
                <a:spcPts val="1600"/>
              </a:lnSpc>
              <a:defRPr/>
            </a:pPr>
            <a:r>
              <a:rPr lang="en-US" spc="-100" dirty="0">
                <a:solidFill>
                  <a:srgbClr val="008000"/>
                </a:solidFill>
                <a:latin typeface="Arial" charset="0"/>
                <a:cs typeface="Arial" charset="0"/>
              </a:rPr>
              <a:t>Heart Episode/</a:t>
            </a:r>
            <a:br>
              <a:rPr lang="en-US" spc="-100" dirty="0">
                <a:solidFill>
                  <a:srgbClr val="008000"/>
                </a:solidFill>
                <a:latin typeface="Arial" charset="0"/>
                <a:cs typeface="Arial" charset="0"/>
              </a:rPr>
            </a:br>
            <a:r>
              <a:rPr lang="en-US" spc="-100" dirty="0">
                <a:solidFill>
                  <a:srgbClr val="008000"/>
                </a:solidFill>
                <a:latin typeface="Arial" charset="0"/>
                <a:cs typeface="Arial" charset="0"/>
              </a:rPr>
              <a:t>Condition Pmt</a:t>
            </a:r>
          </a:p>
        </p:txBody>
      </p:sp>
      <p:sp>
        <p:nvSpPr>
          <p:cNvPr id="43" name="TextBox 42"/>
          <p:cNvSpPr txBox="1"/>
          <p:nvPr/>
        </p:nvSpPr>
        <p:spPr bwMode="auto">
          <a:xfrm>
            <a:off x="7162800" y="4267200"/>
            <a:ext cx="1492716" cy="503984"/>
          </a:xfrm>
          <a:prstGeom prst="rect">
            <a:avLst/>
          </a:prstGeom>
          <a:noFill/>
        </p:spPr>
        <p:txBody>
          <a:bodyPr wrap="none">
            <a:spAutoFit/>
          </a:bodyPr>
          <a:lstStyle/>
          <a:p>
            <a:pPr algn="l">
              <a:lnSpc>
                <a:spcPts val="1600"/>
              </a:lnSpc>
              <a:defRPr/>
            </a:pPr>
            <a:r>
              <a:rPr lang="en-US" spc="-100" dirty="0">
                <a:solidFill>
                  <a:srgbClr val="008000"/>
                </a:solidFill>
                <a:latin typeface="Arial" charset="0"/>
                <a:cs typeface="Arial" charset="0"/>
              </a:rPr>
              <a:t>Back Episode/</a:t>
            </a:r>
            <a:br>
              <a:rPr lang="en-US" spc="-100" dirty="0">
                <a:solidFill>
                  <a:srgbClr val="008000"/>
                </a:solidFill>
                <a:latin typeface="Arial" charset="0"/>
                <a:cs typeface="Arial" charset="0"/>
              </a:rPr>
            </a:br>
            <a:r>
              <a:rPr lang="en-US" spc="-100" dirty="0">
                <a:solidFill>
                  <a:srgbClr val="008000"/>
                </a:solidFill>
                <a:latin typeface="Arial" charset="0"/>
                <a:cs typeface="Arial" charset="0"/>
              </a:rPr>
              <a:t>Condition Pmt</a:t>
            </a:r>
          </a:p>
        </p:txBody>
      </p:sp>
      <p:sp>
        <p:nvSpPr>
          <p:cNvPr id="44" name="TextBox 43"/>
          <p:cNvSpPr txBox="1"/>
          <p:nvPr/>
        </p:nvSpPr>
        <p:spPr bwMode="auto">
          <a:xfrm>
            <a:off x="7162800" y="5181600"/>
            <a:ext cx="1467068" cy="502702"/>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Pregnancy</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Condition </a:t>
            </a:r>
            <a:r>
              <a:rPr lang="en-US" spc="-100" dirty="0" err="1" smtClean="0">
                <a:solidFill>
                  <a:srgbClr val="008000"/>
                </a:solidFill>
                <a:latin typeface="Arial" charset="0"/>
                <a:cs typeface="Arial" charset="0"/>
              </a:rPr>
              <a:t>Pmt</a:t>
            </a:r>
            <a:endParaRPr lang="en-US" spc="-100" dirty="0">
              <a:solidFill>
                <a:srgbClr val="008000"/>
              </a:solidFill>
              <a:latin typeface="Arial" charset="0"/>
              <a:cs typeface="Arial" charset="0"/>
            </a:endParaRPr>
          </a:p>
        </p:txBody>
      </p:sp>
      <p:cxnSp>
        <p:nvCxnSpPr>
          <p:cNvPr id="90130" name="Elbow Connector 49"/>
          <p:cNvCxnSpPr>
            <a:cxnSpLocks noChangeShapeType="1"/>
            <a:stCxn id="90114" idx="2"/>
            <a:endCxn id="90120" idx="0"/>
          </p:cNvCxnSpPr>
          <p:nvPr/>
        </p:nvCxnSpPr>
        <p:spPr bwMode="auto">
          <a:xfrm rot="5400000">
            <a:off x="3552586" y="2186076"/>
            <a:ext cx="1871990" cy="1919438"/>
          </a:xfrm>
          <a:prstGeom prst="bentConnector3">
            <a:avLst>
              <a:gd name="adj1" fmla="val 50000"/>
            </a:avLst>
          </a:prstGeom>
          <a:noFill/>
          <a:ln w="31750" algn="ctr">
            <a:solidFill>
              <a:srgbClr val="008000"/>
            </a:solidFill>
            <a:prstDash val="dash"/>
            <a:round/>
            <a:headEnd/>
            <a:tailEnd type="arrow" w="med" len="med"/>
          </a:ln>
        </p:spPr>
      </p:cxnSp>
      <p:sp>
        <p:nvSpPr>
          <p:cNvPr id="90131" name="TextBox 76"/>
          <p:cNvSpPr txBox="1">
            <a:spLocks noChangeArrowheads="1"/>
          </p:cNvSpPr>
          <p:nvPr/>
        </p:nvSpPr>
        <p:spPr bwMode="auto">
          <a:xfrm>
            <a:off x="2036518" y="3167390"/>
            <a:ext cx="1454244" cy="709168"/>
          </a:xfrm>
          <a:prstGeom prst="rect">
            <a:avLst/>
          </a:prstGeom>
          <a:noFill/>
          <a:ln w="9525">
            <a:noFill/>
            <a:miter lim="800000"/>
            <a:headEnd/>
            <a:tailEnd/>
          </a:ln>
        </p:spPr>
        <p:txBody>
          <a:bodyPr wrap="none">
            <a:spAutoFit/>
          </a:bodyPr>
          <a:lstStyle/>
          <a:p>
            <a:pPr algn="r">
              <a:lnSpc>
                <a:spcPts val="1600"/>
              </a:lnSpc>
            </a:pPr>
            <a:r>
              <a:rPr lang="en-US" dirty="0">
                <a:solidFill>
                  <a:srgbClr val="008000"/>
                </a:solidFill>
              </a:rPr>
              <a:t>Accountable</a:t>
            </a:r>
            <a:br>
              <a:rPr lang="en-US" dirty="0">
                <a:solidFill>
                  <a:srgbClr val="008000"/>
                </a:solidFill>
              </a:rPr>
            </a:br>
            <a:r>
              <a:rPr lang="en-US" dirty="0">
                <a:solidFill>
                  <a:srgbClr val="008000"/>
                </a:solidFill>
              </a:rPr>
              <a:t>Medical</a:t>
            </a:r>
            <a:br>
              <a:rPr lang="en-US" dirty="0">
                <a:solidFill>
                  <a:srgbClr val="008000"/>
                </a:solidFill>
              </a:rPr>
            </a:br>
            <a:r>
              <a:rPr lang="en-US" dirty="0">
                <a:solidFill>
                  <a:srgbClr val="008000"/>
                </a:solidFill>
              </a:rPr>
              <a:t>Home</a:t>
            </a:r>
          </a:p>
        </p:txBody>
      </p:sp>
      <p:cxnSp>
        <p:nvCxnSpPr>
          <p:cNvPr id="90132" name="Elbow Connector 53"/>
          <p:cNvCxnSpPr>
            <a:cxnSpLocks noChangeShapeType="1"/>
            <a:stCxn id="90120" idx="3"/>
            <a:endCxn id="90125" idx="1"/>
          </p:cNvCxnSpPr>
          <p:nvPr/>
        </p:nvCxnSpPr>
        <p:spPr bwMode="auto">
          <a:xfrm flipV="1">
            <a:off x="4424212" y="3657600"/>
            <a:ext cx="1138388" cy="825828"/>
          </a:xfrm>
          <a:prstGeom prst="bentConnector3">
            <a:avLst>
              <a:gd name="adj1" fmla="val 50000"/>
            </a:avLst>
          </a:prstGeom>
          <a:noFill/>
          <a:ln w="50800" algn="ctr">
            <a:solidFill>
              <a:srgbClr val="0000FF"/>
            </a:solidFill>
            <a:round/>
            <a:headEnd/>
            <a:tailEnd type="arrow" w="med" len="med"/>
          </a:ln>
        </p:spPr>
      </p:cxnSp>
      <p:cxnSp>
        <p:nvCxnSpPr>
          <p:cNvPr id="90133" name="Elbow Connector 53"/>
          <p:cNvCxnSpPr>
            <a:cxnSpLocks noChangeShapeType="1"/>
            <a:stCxn id="90114" idx="2"/>
            <a:endCxn id="90123" idx="3"/>
          </p:cNvCxnSpPr>
          <p:nvPr/>
        </p:nvCxnSpPr>
        <p:spPr bwMode="auto">
          <a:xfrm rot="16200000" flipH="1">
            <a:off x="5058329" y="2599770"/>
            <a:ext cx="2273628" cy="1493687"/>
          </a:xfrm>
          <a:prstGeom prst="bentConnector4">
            <a:avLst>
              <a:gd name="adj1" fmla="val 41441"/>
              <a:gd name="adj2" fmla="val 111526"/>
            </a:avLst>
          </a:prstGeom>
          <a:noFill/>
          <a:ln w="31750" algn="ctr">
            <a:solidFill>
              <a:srgbClr val="008000"/>
            </a:solidFill>
            <a:prstDash val="dash"/>
            <a:round/>
            <a:headEnd/>
            <a:tailEnd type="arrow" w="med" len="med"/>
          </a:ln>
        </p:spPr>
      </p:cxnSp>
      <p:cxnSp>
        <p:nvCxnSpPr>
          <p:cNvPr id="90134" name="Elbow Connector 53"/>
          <p:cNvCxnSpPr>
            <a:cxnSpLocks noChangeShapeType="1"/>
            <a:stCxn id="90114" idx="2"/>
            <a:endCxn id="90124" idx="3"/>
          </p:cNvCxnSpPr>
          <p:nvPr/>
        </p:nvCxnSpPr>
        <p:spPr bwMode="auto">
          <a:xfrm rot="16200000" flipH="1">
            <a:off x="4629150" y="3028950"/>
            <a:ext cx="3124200" cy="1485900"/>
          </a:xfrm>
          <a:prstGeom prst="bentConnector4">
            <a:avLst>
              <a:gd name="adj1" fmla="val 29812"/>
              <a:gd name="adj2" fmla="val 112111"/>
            </a:avLst>
          </a:prstGeom>
          <a:noFill/>
          <a:ln w="31750" algn="ctr">
            <a:solidFill>
              <a:srgbClr val="008000"/>
            </a:solidFill>
            <a:prstDash val="dash"/>
            <a:round/>
            <a:headEnd/>
            <a:tailEnd type="arrow" w="med" len="med"/>
          </a:ln>
        </p:spPr>
      </p:cxnSp>
      <p:cxnSp>
        <p:nvCxnSpPr>
          <p:cNvPr id="90135" name="Straight Arrow Connector 75"/>
          <p:cNvCxnSpPr>
            <a:cxnSpLocks noChangeShapeType="1"/>
            <a:endCxn id="90120" idx="1"/>
          </p:cNvCxnSpPr>
          <p:nvPr/>
        </p:nvCxnSpPr>
        <p:spPr bwMode="auto">
          <a:xfrm>
            <a:off x="1836587" y="4483428"/>
            <a:ext cx="796925" cy="0"/>
          </a:xfrm>
          <a:prstGeom prst="straightConnector1">
            <a:avLst/>
          </a:prstGeom>
          <a:noFill/>
          <a:ln w="50800" algn="ctr">
            <a:solidFill>
              <a:srgbClr val="0000FF"/>
            </a:solidFill>
            <a:round/>
            <a:headEnd/>
            <a:tailEnd type="arrow" w="med" len="med"/>
          </a:ln>
        </p:spPr>
      </p:cxnSp>
      <p:cxnSp>
        <p:nvCxnSpPr>
          <p:cNvPr id="90136" name="Straight Arrow Connector 89"/>
          <p:cNvCxnSpPr>
            <a:cxnSpLocks noChangeShapeType="1"/>
            <a:stCxn id="90120" idx="3"/>
            <a:endCxn id="90123" idx="1"/>
          </p:cNvCxnSpPr>
          <p:nvPr/>
        </p:nvCxnSpPr>
        <p:spPr bwMode="auto">
          <a:xfrm>
            <a:off x="4424212" y="4483428"/>
            <a:ext cx="1146175" cy="0"/>
          </a:xfrm>
          <a:prstGeom prst="straightConnector1">
            <a:avLst/>
          </a:prstGeom>
          <a:noFill/>
          <a:ln w="50800" algn="ctr">
            <a:solidFill>
              <a:srgbClr val="0000FF"/>
            </a:solidFill>
            <a:round/>
            <a:headEnd/>
            <a:tailEnd type="arrow" w="med" len="med"/>
          </a:ln>
        </p:spPr>
      </p:cxnSp>
      <p:cxnSp>
        <p:nvCxnSpPr>
          <p:cNvPr id="37" name="Straight Arrow Connector 75"/>
          <p:cNvCxnSpPr>
            <a:cxnSpLocks noChangeShapeType="1"/>
            <a:endCxn id="90120" idx="2"/>
          </p:cNvCxnSpPr>
          <p:nvPr/>
        </p:nvCxnSpPr>
        <p:spPr bwMode="auto">
          <a:xfrm flipH="1" flipV="1">
            <a:off x="3528862" y="4885065"/>
            <a:ext cx="4913" cy="677535"/>
          </a:xfrm>
          <a:prstGeom prst="straightConnector1">
            <a:avLst/>
          </a:prstGeom>
          <a:noFill/>
          <a:ln w="50800" algn="ctr">
            <a:solidFill>
              <a:srgbClr val="0000FF"/>
            </a:solidFill>
            <a:round/>
            <a:headEnd/>
            <a:tailEnd type="arrow" w="med" len="med"/>
          </a:ln>
        </p:spPr>
      </p:cxnSp>
      <p:sp>
        <p:nvSpPr>
          <p:cNvPr id="91" name="TextBox 90"/>
          <p:cNvSpPr txBox="1"/>
          <p:nvPr/>
        </p:nvSpPr>
        <p:spPr bwMode="auto">
          <a:xfrm>
            <a:off x="4648200" y="5715000"/>
            <a:ext cx="1479892" cy="707886"/>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Accountable</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Medical</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Neighborhood</a:t>
            </a:r>
            <a:endParaRPr lang="en-US" spc="-100" dirty="0">
              <a:solidFill>
                <a:srgbClr val="008000"/>
              </a:solidFill>
              <a:latin typeface="Arial" charset="0"/>
              <a:cs typeface="Arial" charset="0"/>
            </a:endParaRPr>
          </a:p>
        </p:txBody>
      </p:sp>
      <p:cxnSp>
        <p:nvCxnSpPr>
          <p:cNvPr id="57" name="Elbow Connector 56"/>
          <p:cNvCxnSpPr>
            <a:stCxn id="90114" idx="2"/>
          </p:cNvCxnSpPr>
          <p:nvPr/>
        </p:nvCxnSpPr>
        <p:spPr bwMode="auto">
          <a:xfrm rot="5400000">
            <a:off x="4095750" y="2762250"/>
            <a:ext cx="1905000" cy="800100"/>
          </a:xfrm>
          <a:prstGeom prst="bentConnector3">
            <a:avLst>
              <a:gd name="adj1" fmla="val 50000"/>
            </a:avLst>
          </a:prstGeom>
          <a:noFill/>
          <a:ln w="31750" algn="ctr">
            <a:solidFill>
              <a:srgbClr val="008000"/>
            </a:solidFill>
            <a:prstDash val="dash"/>
            <a:round/>
            <a:headEnd/>
            <a:tailEnd type="none" w="med" len="med"/>
          </a:ln>
        </p:spPr>
      </p:cxnSp>
      <p:cxnSp>
        <p:nvCxnSpPr>
          <p:cNvPr id="59" name="Elbow Connector 58"/>
          <p:cNvCxnSpPr>
            <a:endCxn id="32" idx="3"/>
          </p:cNvCxnSpPr>
          <p:nvPr/>
        </p:nvCxnSpPr>
        <p:spPr bwMode="auto">
          <a:xfrm rot="5400000">
            <a:off x="3626644" y="4964906"/>
            <a:ext cx="1871664" cy="171451"/>
          </a:xfrm>
          <a:prstGeom prst="bentConnector2">
            <a:avLst/>
          </a:prstGeom>
          <a:noFill/>
          <a:ln w="31750" algn="ctr">
            <a:solidFill>
              <a:srgbClr val="008000"/>
            </a:solidFill>
            <a:prstDash val="dash"/>
            <a:round/>
            <a:headEnd/>
            <a:tailEnd type="arrow" w="med" len="med"/>
          </a:ln>
        </p:spPr>
      </p:cxnSp>
      <p:sp>
        <p:nvSpPr>
          <p:cNvPr id="31" name="TextBox 30"/>
          <p:cNvSpPr txBox="1"/>
          <p:nvPr/>
        </p:nvSpPr>
        <p:spPr>
          <a:xfrm>
            <a:off x="5523497" y="1736834"/>
            <a:ext cx="3541675" cy="1323439"/>
          </a:xfrm>
          <a:prstGeom prst="rect">
            <a:avLst/>
          </a:prstGeom>
          <a:solidFill>
            <a:schemeClr val="bg1"/>
          </a:solidFill>
          <a:ln w="41275">
            <a:solidFill>
              <a:srgbClr val="7030A0"/>
            </a:solidFill>
          </a:ln>
        </p:spPr>
        <p:txBody>
          <a:bodyPr wrap="none" rtlCol="0">
            <a:spAutoFit/>
          </a:bodyPr>
          <a:lstStyle/>
          <a:p>
            <a:r>
              <a:rPr lang="en-US" sz="2000" b="1" dirty="0" smtClean="0">
                <a:solidFill>
                  <a:srgbClr val="7030A0"/>
                </a:solidFill>
              </a:rPr>
              <a:t>Accountability for:</a:t>
            </a:r>
          </a:p>
          <a:p>
            <a:pPr marL="236538" indent="-111125" algn="l">
              <a:buFont typeface="Arial" pitchFamily="34" charset="0"/>
              <a:buChar char="•"/>
            </a:pPr>
            <a:r>
              <a:rPr lang="en-US" sz="2000" b="1" dirty="0" smtClean="0">
                <a:solidFill>
                  <a:srgbClr val="7030A0"/>
                </a:solidFill>
              </a:rPr>
              <a:t>Unnecessary Tests</a:t>
            </a:r>
          </a:p>
          <a:p>
            <a:pPr marL="236538" indent="-111125" algn="l">
              <a:buFont typeface="Arial" pitchFamily="34" charset="0"/>
              <a:buChar char="•"/>
            </a:pPr>
            <a:r>
              <a:rPr lang="en-US" sz="2000" b="1" dirty="0" smtClean="0">
                <a:solidFill>
                  <a:srgbClr val="7030A0"/>
                </a:solidFill>
              </a:rPr>
              <a:t>Unnecessary Procedures</a:t>
            </a:r>
          </a:p>
          <a:p>
            <a:pPr marL="236538" indent="-111125" algn="l">
              <a:buFont typeface="Arial" pitchFamily="34" charset="0"/>
              <a:buChar char="•"/>
            </a:pPr>
            <a:r>
              <a:rPr lang="en-US" sz="2000" b="1" dirty="0" smtClean="0">
                <a:solidFill>
                  <a:srgbClr val="7030A0"/>
                </a:solidFill>
              </a:rPr>
              <a:t>Infections, Complications</a:t>
            </a:r>
          </a:p>
        </p:txBody>
      </p:sp>
      <p:sp>
        <p:nvSpPr>
          <p:cNvPr id="32" name="Rounded Rectangle 28"/>
          <p:cNvSpPr>
            <a:spLocks noChangeArrowheads="1"/>
          </p:cNvSpPr>
          <p:nvPr/>
        </p:nvSpPr>
        <p:spPr bwMode="auto">
          <a:xfrm>
            <a:off x="2590800" y="5562600"/>
            <a:ext cx="1885950" cy="847725"/>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Endocrinology,</a:t>
            </a:r>
          </a:p>
          <a:p>
            <a:r>
              <a:rPr lang="en-US" b="1" dirty="0" smtClean="0">
                <a:solidFill>
                  <a:srgbClr val="A50021"/>
                </a:solidFill>
              </a:rPr>
              <a:t>Cardiology,</a:t>
            </a:r>
            <a:br>
              <a:rPr lang="en-US" b="1" dirty="0" smtClean="0">
                <a:solidFill>
                  <a:srgbClr val="A50021"/>
                </a:solidFill>
              </a:rPr>
            </a:br>
            <a:r>
              <a:rPr lang="en-US" b="1" dirty="0" err="1" smtClean="0">
                <a:solidFill>
                  <a:srgbClr val="A50021"/>
                </a:solidFill>
              </a:rPr>
              <a:t>Physiatry</a:t>
            </a:r>
            <a:endParaRPr lang="en-US" b="1" dirty="0">
              <a:solidFill>
                <a:srgbClr val="A50021"/>
              </a:solidFill>
            </a:endParaRPr>
          </a:p>
        </p:txBody>
      </p:sp>
    </p:spTree>
    <p:extLst>
      <p:ext uri="{BB962C8B-B14F-4D97-AF65-F5344CB8AC3E}">
        <p14:creationId xmlns:p14="http://schemas.microsoft.com/office/powerpoint/2010/main" val="362770499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2"/>
          <p:cNvSpPr>
            <a:spLocks noChangeArrowheads="1"/>
          </p:cNvSpPr>
          <p:nvPr/>
        </p:nvSpPr>
        <p:spPr bwMode="auto">
          <a:xfrm>
            <a:off x="2857500" y="1447800"/>
            <a:ext cx="5181600" cy="762000"/>
          </a:xfrm>
          <a:prstGeom prst="rect">
            <a:avLst/>
          </a:prstGeom>
          <a:noFill/>
          <a:ln w="25400" algn="ctr">
            <a:solidFill>
              <a:srgbClr val="008000"/>
            </a:solidFill>
            <a:round/>
            <a:headEnd/>
            <a:tailEnd/>
          </a:ln>
        </p:spPr>
        <p:txBody>
          <a:bodyPr lIns="0" rIns="0" anchor="ctr"/>
          <a:lstStyle/>
          <a:p>
            <a:r>
              <a:rPr lang="en-US" sz="2800" b="1" dirty="0">
                <a:solidFill>
                  <a:srgbClr val="008000"/>
                </a:solidFill>
              </a:rPr>
              <a:t>MEDICARE, MEDICAID HEALTH PLAN</a:t>
            </a:r>
          </a:p>
        </p:txBody>
      </p:sp>
      <p:sp>
        <p:nvSpPr>
          <p:cNvPr id="90116" name="Title 43"/>
          <p:cNvSpPr>
            <a:spLocks noGrp="1"/>
          </p:cNvSpPr>
          <p:nvPr>
            <p:ph type="title"/>
          </p:nvPr>
        </p:nvSpPr>
        <p:spPr>
          <a:xfrm>
            <a:off x="990600" y="101600"/>
            <a:ext cx="8074025" cy="1228725"/>
          </a:xfrm>
        </p:spPr>
        <p:txBody>
          <a:bodyPr/>
          <a:lstStyle/>
          <a:p>
            <a:r>
              <a:rPr lang="en-US" dirty="0" smtClean="0"/>
              <a:t>That’s Building the ACO</a:t>
            </a:r>
            <a:br>
              <a:rPr lang="en-US" dirty="0" smtClean="0"/>
            </a:br>
            <a:r>
              <a:rPr lang="en-US" dirty="0" smtClean="0"/>
              <a:t>from the Bottom Up</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cxnSp>
        <p:nvCxnSpPr>
          <p:cNvPr id="90119" name="Elbow Connector 53"/>
          <p:cNvCxnSpPr>
            <a:cxnSpLocks noChangeShapeType="1"/>
            <a:stCxn id="90120" idx="3"/>
          </p:cNvCxnSpPr>
          <p:nvPr/>
        </p:nvCxnSpPr>
        <p:spPr bwMode="auto">
          <a:xfrm>
            <a:off x="4424212" y="4483428"/>
            <a:ext cx="1138388" cy="850572"/>
          </a:xfrm>
          <a:prstGeom prst="bentConnector3">
            <a:avLst>
              <a:gd name="adj1" fmla="val 50000"/>
            </a:avLst>
          </a:prstGeom>
          <a:noFill/>
          <a:ln w="50800" algn="ctr">
            <a:solidFill>
              <a:srgbClr val="0000FF"/>
            </a:solidFill>
            <a:round/>
            <a:headEnd/>
            <a:tailEnd type="arrow" w="med" len="med"/>
          </a:ln>
        </p:spPr>
      </p:cxnSp>
      <p:sp>
        <p:nvSpPr>
          <p:cNvPr id="90120" name="Rounded Rectangle 33"/>
          <p:cNvSpPr>
            <a:spLocks noChangeArrowheads="1"/>
          </p:cNvSpPr>
          <p:nvPr/>
        </p:nvSpPr>
        <p:spPr bwMode="auto">
          <a:xfrm>
            <a:off x="2633512" y="4081790"/>
            <a:ext cx="1790700" cy="803275"/>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 Practice</a:t>
            </a:r>
          </a:p>
        </p:txBody>
      </p:sp>
      <p:sp>
        <p:nvSpPr>
          <p:cNvPr id="90123" name="Rounded Rectangle 28"/>
          <p:cNvSpPr>
            <a:spLocks noChangeArrowheads="1"/>
          </p:cNvSpPr>
          <p:nvPr/>
        </p:nvSpPr>
        <p:spPr bwMode="auto">
          <a:xfrm>
            <a:off x="5570387" y="4178628"/>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Neurosurg.Group</a:t>
            </a:r>
            <a:endParaRPr lang="en-US" b="1" dirty="0">
              <a:solidFill>
                <a:srgbClr val="A50021"/>
              </a:solidFill>
            </a:endParaRPr>
          </a:p>
        </p:txBody>
      </p:sp>
      <p:sp>
        <p:nvSpPr>
          <p:cNvPr id="90125" name="Rounded Rectangle 28"/>
          <p:cNvSpPr>
            <a:spLocks noChangeArrowheads="1"/>
          </p:cNvSpPr>
          <p:nvPr/>
        </p:nvSpPr>
        <p:spPr bwMode="auto">
          <a:xfrm>
            <a:off x="5562600" y="33528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Cardiovasc</a:t>
            </a:r>
            <a:r>
              <a:rPr lang="en-US" b="1" dirty="0" smtClean="0">
                <a:solidFill>
                  <a:srgbClr val="A50021"/>
                </a:solidFill>
              </a:rPr>
              <a:t>.</a:t>
            </a:r>
            <a:r>
              <a:rPr lang="en-US" b="1" dirty="0">
                <a:solidFill>
                  <a:srgbClr val="A50021"/>
                </a:solidFill>
              </a:rPr>
              <a:t/>
            </a:r>
            <a:br>
              <a:rPr lang="en-US" b="1" dirty="0">
                <a:solidFill>
                  <a:srgbClr val="A50021"/>
                </a:solidFill>
              </a:rPr>
            </a:br>
            <a:r>
              <a:rPr lang="en-US" b="1" dirty="0">
                <a:solidFill>
                  <a:srgbClr val="A50021"/>
                </a:solidFill>
              </a:rPr>
              <a:t>Group</a:t>
            </a:r>
          </a:p>
        </p:txBody>
      </p:sp>
      <p:cxnSp>
        <p:nvCxnSpPr>
          <p:cNvPr id="90126" name="Elbow Connector 53"/>
          <p:cNvCxnSpPr>
            <a:cxnSpLocks noChangeShapeType="1"/>
            <a:stCxn id="90114" idx="2"/>
            <a:endCxn id="90125" idx="3"/>
          </p:cNvCxnSpPr>
          <p:nvPr/>
        </p:nvCxnSpPr>
        <p:spPr bwMode="auto">
          <a:xfrm rot="16200000" flipH="1">
            <a:off x="5467350" y="2190750"/>
            <a:ext cx="1447800" cy="1485900"/>
          </a:xfrm>
          <a:prstGeom prst="bentConnector4">
            <a:avLst>
              <a:gd name="adj1" fmla="val 64737"/>
              <a:gd name="adj2" fmla="val 112111"/>
            </a:avLst>
          </a:prstGeom>
          <a:noFill/>
          <a:ln w="31750" algn="ctr">
            <a:solidFill>
              <a:srgbClr val="008000"/>
            </a:solidFill>
            <a:prstDash val="dash"/>
            <a:round/>
            <a:headEnd/>
            <a:tailEnd type="arrow" w="med" len="med"/>
          </a:ln>
        </p:spPr>
      </p:cxnSp>
      <p:sp>
        <p:nvSpPr>
          <p:cNvPr id="42" name="TextBox 41"/>
          <p:cNvSpPr txBox="1"/>
          <p:nvPr/>
        </p:nvSpPr>
        <p:spPr bwMode="auto">
          <a:xfrm>
            <a:off x="7162800" y="3429000"/>
            <a:ext cx="1531188" cy="503984"/>
          </a:xfrm>
          <a:prstGeom prst="rect">
            <a:avLst/>
          </a:prstGeom>
          <a:noFill/>
        </p:spPr>
        <p:txBody>
          <a:bodyPr wrap="none">
            <a:spAutoFit/>
          </a:bodyPr>
          <a:lstStyle/>
          <a:p>
            <a:pPr algn="l">
              <a:lnSpc>
                <a:spcPts val="1600"/>
              </a:lnSpc>
              <a:defRPr/>
            </a:pPr>
            <a:r>
              <a:rPr lang="en-US" spc="-100" dirty="0">
                <a:solidFill>
                  <a:srgbClr val="008000"/>
                </a:solidFill>
                <a:latin typeface="Arial" charset="0"/>
                <a:cs typeface="Arial" charset="0"/>
              </a:rPr>
              <a:t>Heart Episode/</a:t>
            </a:r>
            <a:br>
              <a:rPr lang="en-US" spc="-100" dirty="0">
                <a:solidFill>
                  <a:srgbClr val="008000"/>
                </a:solidFill>
                <a:latin typeface="Arial" charset="0"/>
                <a:cs typeface="Arial" charset="0"/>
              </a:rPr>
            </a:br>
            <a:r>
              <a:rPr lang="en-US" spc="-100" dirty="0">
                <a:solidFill>
                  <a:srgbClr val="008000"/>
                </a:solidFill>
                <a:latin typeface="Arial" charset="0"/>
                <a:cs typeface="Arial" charset="0"/>
              </a:rPr>
              <a:t>Condition Pmt</a:t>
            </a:r>
          </a:p>
        </p:txBody>
      </p:sp>
      <p:sp>
        <p:nvSpPr>
          <p:cNvPr id="43" name="TextBox 42"/>
          <p:cNvSpPr txBox="1"/>
          <p:nvPr/>
        </p:nvSpPr>
        <p:spPr bwMode="auto">
          <a:xfrm>
            <a:off x="7162800" y="4267200"/>
            <a:ext cx="1492716" cy="503984"/>
          </a:xfrm>
          <a:prstGeom prst="rect">
            <a:avLst/>
          </a:prstGeom>
          <a:noFill/>
        </p:spPr>
        <p:txBody>
          <a:bodyPr wrap="none">
            <a:spAutoFit/>
          </a:bodyPr>
          <a:lstStyle/>
          <a:p>
            <a:pPr algn="l">
              <a:lnSpc>
                <a:spcPts val="1600"/>
              </a:lnSpc>
              <a:defRPr/>
            </a:pPr>
            <a:r>
              <a:rPr lang="en-US" spc="-100" dirty="0">
                <a:solidFill>
                  <a:srgbClr val="008000"/>
                </a:solidFill>
                <a:latin typeface="Arial" charset="0"/>
                <a:cs typeface="Arial" charset="0"/>
              </a:rPr>
              <a:t>Back Episode/</a:t>
            </a:r>
            <a:br>
              <a:rPr lang="en-US" spc="-100" dirty="0">
                <a:solidFill>
                  <a:srgbClr val="008000"/>
                </a:solidFill>
                <a:latin typeface="Arial" charset="0"/>
                <a:cs typeface="Arial" charset="0"/>
              </a:rPr>
            </a:br>
            <a:r>
              <a:rPr lang="en-US" spc="-100" dirty="0">
                <a:solidFill>
                  <a:srgbClr val="008000"/>
                </a:solidFill>
                <a:latin typeface="Arial" charset="0"/>
                <a:cs typeface="Arial" charset="0"/>
              </a:rPr>
              <a:t>Condition Pmt</a:t>
            </a:r>
          </a:p>
        </p:txBody>
      </p:sp>
      <p:cxnSp>
        <p:nvCxnSpPr>
          <p:cNvPr id="90130" name="Elbow Connector 49"/>
          <p:cNvCxnSpPr>
            <a:cxnSpLocks noChangeShapeType="1"/>
            <a:stCxn id="90114" idx="2"/>
            <a:endCxn id="90120" idx="0"/>
          </p:cNvCxnSpPr>
          <p:nvPr/>
        </p:nvCxnSpPr>
        <p:spPr bwMode="auto">
          <a:xfrm rot="5400000">
            <a:off x="3552586" y="2186076"/>
            <a:ext cx="1871990" cy="1919438"/>
          </a:xfrm>
          <a:prstGeom prst="bentConnector3">
            <a:avLst>
              <a:gd name="adj1" fmla="val 50000"/>
            </a:avLst>
          </a:prstGeom>
          <a:noFill/>
          <a:ln w="31750" algn="ctr">
            <a:solidFill>
              <a:srgbClr val="008000"/>
            </a:solidFill>
            <a:prstDash val="dash"/>
            <a:round/>
            <a:headEnd/>
            <a:tailEnd type="arrow" w="med" len="med"/>
          </a:ln>
        </p:spPr>
      </p:cxnSp>
      <p:sp>
        <p:nvSpPr>
          <p:cNvPr id="90131" name="TextBox 76"/>
          <p:cNvSpPr txBox="1">
            <a:spLocks noChangeArrowheads="1"/>
          </p:cNvSpPr>
          <p:nvPr/>
        </p:nvSpPr>
        <p:spPr bwMode="auto">
          <a:xfrm>
            <a:off x="2036518" y="3167390"/>
            <a:ext cx="1454244" cy="709168"/>
          </a:xfrm>
          <a:prstGeom prst="rect">
            <a:avLst/>
          </a:prstGeom>
          <a:noFill/>
          <a:ln w="9525">
            <a:noFill/>
            <a:miter lim="800000"/>
            <a:headEnd/>
            <a:tailEnd/>
          </a:ln>
        </p:spPr>
        <p:txBody>
          <a:bodyPr wrap="none">
            <a:spAutoFit/>
          </a:bodyPr>
          <a:lstStyle/>
          <a:p>
            <a:pPr algn="r">
              <a:lnSpc>
                <a:spcPts val="1600"/>
              </a:lnSpc>
            </a:pPr>
            <a:r>
              <a:rPr lang="en-US" dirty="0">
                <a:solidFill>
                  <a:srgbClr val="008000"/>
                </a:solidFill>
              </a:rPr>
              <a:t>Accountable</a:t>
            </a:r>
            <a:br>
              <a:rPr lang="en-US" dirty="0">
                <a:solidFill>
                  <a:srgbClr val="008000"/>
                </a:solidFill>
              </a:rPr>
            </a:br>
            <a:r>
              <a:rPr lang="en-US" dirty="0">
                <a:solidFill>
                  <a:srgbClr val="008000"/>
                </a:solidFill>
              </a:rPr>
              <a:t>Medical</a:t>
            </a:r>
            <a:br>
              <a:rPr lang="en-US" dirty="0">
                <a:solidFill>
                  <a:srgbClr val="008000"/>
                </a:solidFill>
              </a:rPr>
            </a:br>
            <a:r>
              <a:rPr lang="en-US" dirty="0">
                <a:solidFill>
                  <a:srgbClr val="008000"/>
                </a:solidFill>
              </a:rPr>
              <a:t>Home</a:t>
            </a:r>
          </a:p>
        </p:txBody>
      </p:sp>
      <p:cxnSp>
        <p:nvCxnSpPr>
          <p:cNvPr id="90132" name="Elbow Connector 53"/>
          <p:cNvCxnSpPr>
            <a:cxnSpLocks noChangeShapeType="1"/>
            <a:stCxn id="90120" idx="3"/>
            <a:endCxn id="90125" idx="1"/>
          </p:cNvCxnSpPr>
          <p:nvPr/>
        </p:nvCxnSpPr>
        <p:spPr bwMode="auto">
          <a:xfrm flipV="1">
            <a:off x="4424212" y="3657600"/>
            <a:ext cx="1138388" cy="825828"/>
          </a:xfrm>
          <a:prstGeom prst="bentConnector3">
            <a:avLst>
              <a:gd name="adj1" fmla="val 50000"/>
            </a:avLst>
          </a:prstGeom>
          <a:noFill/>
          <a:ln w="50800" algn="ctr">
            <a:solidFill>
              <a:srgbClr val="0000FF"/>
            </a:solidFill>
            <a:round/>
            <a:headEnd/>
            <a:tailEnd type="arrow" w="med" len="med"/>
          </a:ln>
        </p:spPr>
      </p:cxnSp>
      <p:cxnSp>
        <p:nvCxnSpPr>
          <p:cNvPr id="90133" name="Elbow Connector 53"/>
          <p:cNvCxnSpPr>
            <a:cxnSpLocks noChangeShapeType="1"/>
            <a:stCxn id="90114" idx="2"/>
            <a:endCxn id="90123" idx="3"/>
          </p:cNvCxnSpPr>
          <p:nvPr/>
        </p:nvCxnSpPr>
        <p:spPr bwMode="auto">
          <a:xfrm rot="16200000" flipH="1">
            <a:off x="5058329" y="2599770"/>
            <a:ext cx="2273628" cy="1493687"/>
          </a:xfrm>
          <a:prstGeom prst="bentConnector4">
            <a:avLst>
              <a:gd name="adj1" fmla="val 41441"/>
              <a:gd name="adj2" fmla="val 111526"/>
            </a:avLst>
          </a:prstGeom>
          <a:noFill/>
          <a:ln w="31750" algn="ctr">
            <a:solidFill>
              <a:srgbClr val="008000"/>
            </a:solidFill>
            <a:prstDash val="dash"/>
            <a:round/>
            <a:headEnd/>
            <a:tailEnd type="arrow" w="med" len="med"/>
          </a:ln>
        </p:spPr>
      </p:cxnSp>
      <p:cxnSp>
        <p:nvCxnSpPr>
          <p:cNvPr id="90134" name="Elbow Connector 53"/>
          <p:cNvCxnSpPr>
            <a:cxnSpLocks noChangeShapeType="1"/>
            <a:stCxn id="90114" idx="2"/>
          </p:cNvCxnSpPr>
          <p:nvPr/>
        </p:nvCxnSpPr>
        <p:spPr bwMode="auto">
          <a:xfrm rot="16200000" flipH="1">
            <a:off x="4629150" y="3028950"/>
            <a:ext cx="3124200" cy="1485900"/>
          </a:xfrm>
          <a:prstGeom prst="bentConnector4">
            <a:avLst>
              <a:gd name="adj1" fmla="val 29812"/>
              <a:gd name="adj2" fmla="val 112111"/>
            </a:avLst>
          </a:prstGeom>
          <a:noFill/>
          <a:ln w="31750" algn="ctr">
            <a:solidFill>
              <a:srgbClr val="008000"/>
            </a:solidFill>
            <a:prstDash val="dash"/>
            <a:round/>
            <a:headEnd/>
            <a:tailEnd type="arrow" w="med" len="med"/>
          </a:ln>
        </p:spPr>
      </p:cxnSp>
      <p:cxnSp>
        <p:nvCxnSpPr>
          <p:cNvPr id="90135" name="Straight Arrow Connector 75"/>
          <p:cNvCxnSpPr>
            <a:cxnSpLocks noChangeShapeType="1"/>
            <a:endCxn id="90120" idx="1"/>
          </p:cNvCxnSpPr>
          <p:nvPr/>
        </p:nvCxnSpPr>
        <p:spPr bwMode="auto">
          <a:xfrm>
            <a:off x="1836587" y="4483428"/>
            <a:ext cx="796925" cy="0"/>
          </a:xfrm>
          <a:prstGeom prst="straightConnector1">
            <a:avLst/>
          </a:prstGeom>
          <a:noFill/>
          <a:ln w="50800" algn="ctr">
            <a:solidFill>
              <a:srgbClr val="0000FF"/>
            </a:solidFill>
            <a:round/>
            <a:headEnd/>
            <a:tailEnd type="arrow" w="med" len="med"/>
          </a:ln>
        </p:spPr>
      </p:cxnSp>
      <p:cxnSp>
        <p:nvCxnSpPr>
          <p:cNvPr id="90136" name="Straight Arrow Connector 89"/>
          <p:cNvCxnSpPr>
            <a:cxnSpLocks noChangeShapeType="1"/>
            <a:stCxn id="90120" idx="3"/>
            <a:endCxn id="90123" idx="1"/>
          </p:cNvCxnSpPr>
          <p:nvPr/>
        </p:nvCxnSpPr>
        <p:spPr bwMode="auto">
          <a:xfrm>
            <a:off x="4424212" y="4483428"/>
            <a:ext cx="1146175" cy="0"/>
          </a:xfrm>
          <a:prstGeom prst="straightConnector1">
            <a:avLst/>
          </a:prstGeom>
          <a:noFill/>
          <a:ln w="50800" algn="ctr">
            <a:solidFill>
              <a:srgbClr val="0000FF"/>
            </a:solidFill>
            <a:round/>
            <a:headEnd/>
            <a:tailEnd type="arrow" w="med" len="med"/>
          </a:ln>
        </p:spPr>
      </p:cxnSp>
      <p:cxnSp>
        <p:nvCxnSpPr>
          <p:cNvPr id="37" name="Straight Arrow Connector 75"/>
          <p:cNvCxnSpPr>
            <a:cxnSpLocks noChangeShapeType="1"/>
            <a:endCxn id="90120" idx="2"/>
          </p:cNvCxnSpPr>
          <p:nvPr/>
        </p:nvCxnSpPr>
        <p:spPr bwMode="auto">
          <a:xfrm flipH="1" flipV="1">
            <a:off x="3528862" y="4885065"/>
            <a:ext cx="4913" cy="677535"/>
          </a:xfrm>
          <a:prstGeom prst="straightConnector1">
            <a:avLst/>
          </a:prstGeom>
          <a:noFill/>
          <a:ln w="50800" algn="ctr">
            <a:solidFill>
              <a:srgbClr val="0000FF"/>
            </a:solidFill>
            <a:round/>
            <a:headEnd/>
            <a:tailEnd type="arrow" w="med" len="med"/>
          </a:ln>
        </p:spPr>
      </p:cxnSp>
      <p:sp>
        <p:nvSpPr>
          <p:cNvPr id="91" name="TextBox 90"/>
          <p:cNvSpPr txBox="1"/>
          <p:nvPr/>
        </p:nvSpPr>
        <p:spPr bwMode="auto">
          <a:xfrm>
            <a:off x="4648200" y="5715000"/>
            <a:ext cx="1479892" cy="707886"/>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Accountable</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Medical</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Neighborhood</a:t>
            </a:r>
            <a:endParaRPr lang="en-US" spc="-100" dirty="0">
              <a:solidFill>
                <a:srgbClr val="008000"/>
              </a:solidFill>
              <a:latin typeface="Arial" charset="0"/>
              <a:cs typeface="Arial" charset="0"/>
            </a:endParaRPr>
          </a:p>
        </p:txBody>
      </p:sp>
      <p:cxnSp>
        <p:nvCxnSpPr>
          <p:cNvPr id="57" name="Elbow Connector 56"/>
          <p:cNvCxnSpPr>
            <a:stCxn id="90114" idx="2"/>
          </p:cNvCxnSpPr>
          <p:nvPr/>
        </p:nvCxnSpPr>
        <p:spPr bwMode="auto">
          <a:xfrm rot="5400000">
            <a:off x="4095750" y="2762250"/>
            <a:ext cx="1905000" cy="800100"/>
          </a:xfrm>
          <a:prstGeom prst="bentConnector3">
            <a:avLst>
              <a:gd name="adj1" fmla="val 50000"/>
            </a:avLst>
          </a:prstGeom>
          <a:noFill/>
          <a:ln w="31750" algn="ctr">
            <a:solidFill>
              <a:srgbClr val="008000"/>
            </a:solidFill>
            <a:prstDash val="dash"/>
            <a:round/>
            <a:headEnd/>
            <a:tailEnd type="none" w="med" len="med"/>
          </a:ln>
        </p:spPr>
      </p:cxnSp>
      <p:cxnSp>
        <p:nvCxnSpPr>
          <p:cNvPr id="59" name="Elbow Connector 58"/>
          <p:cNvCxnSpPr>
            <a:endCxn id="38" idx="3"/>
          </p:cNvCxnSpPr>
          <p:nvPr/>
        </p:nvCxnSpPr>
        <p:spPr bwMode="auto">
          <a:xfrm rot="5400000">
            <a:off x="3626644" y="4964906"/>
            <a:ext cx="1871664" cy="171451"/>
          </a:xfrm>
          <a:prstGeom prst="bentConnector2">
            <a:avLst/>
          </a:prstGeom>
          <a:noFill/>
          <a:ln w="31750" algn="ctr">
            <a:solidFill>
              <a:srgbClr val="008000"/>
            </a:solidFill>
            <a:prstDash val="dash"/>
            <a:round/>
            <a:headEnd/>
            <a:tailEnd type="arrow" w="med" len="med"/>
          </a:ln>
        </p:spPr>
      </p:cxnSp>
      <p:sp>
        <p:nvSpPr>
          <p:cNvPr id="31" name="Rectangle 37"/>
          <p:cNvSpPr>
            <a:spLocks noChangeArrowheads="1"/>
          </p:cNvSpPr>
          <p:nvPr/>
        </p:nvSpPr>
        <p:spPr bwMode="auto">
          <a:xfrm>
            <a:off x="1981200" y="2819400"/>
            <a:ext cx="6934200" cy="3733800"/>
          </a:xfrm>
          <a:prstGeom prst="rect">
            <a:avLst/>
          </a:prstGeom>
          <a:noFill/>
          <a:ln w="50800" algn="ctr">
            <a:solidFill>
              <a:srgbClr val="A50021"/>
            </a:solidFill>
            <a:prstDash val="dash"/>
            <a:round/>
            <a:headEnd/>
            <a:tailEnd/>
          </a:ln>
        </p:spPr>
        <p:txBody>
          <a:bodyPr/>
          <a:lstStyle/>
          <a:p>
            <a:endParaRPr lang="en-US"/>
          </a:p>
        </p:txBody>
      </p:sp>
      <p:sp>
        <p:nvSpPr>
          <p:cNvPr id="32" name="TextBox 48"/>
          <p:cNvSpPr txBox="1">
            <a:spLocks noChangeArrowheads="1"/>
          </p:cNvSpPr>
          <p:nvPr/>
        </p:nvSpPr>
        <p:spPr bwMode="auto">
          <a:xfrm>
            <a:off x="7010400" y="2819400"/>
            <a:ext cx="1897362" cy="523220"/>
          </a:xfrm>
          <a:prstGeom prst="rect">
            <a:avLst/>
          </a:prstGeom>
          <a:noFill/>
          <a:ln w="9525">
            <a:noFill/>
            <a:miter lim="800000"/>
            <a:headEnd/>
            <a:tailEnd/>
          </a:ln>
        </p:spPr>
        <p:txBody>
          <a:bodyPr wrap="square">
            <a:spAutoFit/>
          </a:bodyPr>
          <a:lstStyle/>
          <a:p>
            <a:r>
              <a:rPr lang="en-US" sz="2800" b="1" dirty="0" smtClean="0">
                <a:solidFill>
                  <a:srgbClr val="A50021"/>
                </a:solidFill>
              </a:rPr>
              <a:t>ACO</a:t>
            </a:r>
            <a:endParaRPr lang="en-US" sz="2800" b="1" dirty="0">
              <a:solidFill>
                <a:srgbClr val="A50021"/>
              </a:solidFill>
            </a:endParaRPr>
          </a:p>
        </p:txBody>
      </p:sp>
      <p:sp>
        <p:nvSpPr>
          <p:cNvPr id="33" name="TextBox 49"/>
          <p:cNvSpPr txBox="1">
            <a:spLocks noChangeArrowheads="1"/>
          </p:cNvSpPr>
          <p:nvPr/>
        </p:nvSpPr>
        <p:spPr bwMode="auto">
          <a:xfrm>
            <a:off x="5562600" y="2286000"/>
            <a:ext cx="3400290" cy="566309"/>
          </a:xfrm>
          <a:prstGeom prst="rect">
            <a:avLst/>
          </a:prstGeom>
          <a:noFill/>
          <a:ln w="9525">
            <a:noFill/>
            <a:miter lim="800000"/>
            <a:headEnd/>
            <a:tailEnd/>
          </a:ln>
        </p:spPr>
        <p:txBody>
          <a:bodyPr wrap="none">
            <a:spAutoFit/>
          </a:bodyPr>
          <a:lstStyle/>
          <a:p>
            <a:pPr algn="l">
              <a:lnSpc>
                <a:spcPts val="1800"/>
              </a:lnSpc>
            </a:pPr>
            <a:r>
              <a:rPr lang="en-US" sz="2400" b="1" i="1" dirty="0" smtClean="0">
                <a:solidFill>
                  <a:srgbClr val="008000"/>
                </a:solidFill>
              </a:rPr>
              <a:t>Accountable Payment</a:t>
            </a:r>
            <a:br>
              <a:rPr lang="en-US" sz="2400" b="1" i="1" dirty="0" smtClean="0">
                <a:solidFill>
                  <a:srgbClr val="008000"/>
                </a:solidFill>
              </a:rPr>
            </a:br>
            <a:r>
              <a:rPr lang="en-US" sz="2400" b="1" i="1" dirty="0" smtClean="0">
                <a:solidFill>
                  <a:srgbClr val="008000"/>
                </a:solidFill>
              </a:rPr>
              <a:t>Models</a:t>
            </a:r>
            <a:endParaRPr lang="en-US" sz="2400" b="1" i="1" dirty="0">
              <a:solidFill>
                <a:srgbClr val="008000"/>
              </a:solidFill>
            </a:endParaRPr>
          </a:p>
        </p:txBody>
      </p:sp>
      <p:sp>
        <p:nvSpPr>
          <p:cNvPr id="34" name="Rounded Rectangle 28"/>
          <p:cNvSpPr>
            <a:spLocks noChangeArrowheads="1"/>
          </p:cNvSpPr>
          <p:nvPr/>
        </p:nvSpPr>
        <p:spPr bwMode="auto">
          <a:xfrm>
            <a:off x="5562600" y="50292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OB/GYN</a:t>
            </a:r>
            <a:br>
              <a:rPr lang="en-US" b="1" dirty="0" smtClean="0">
                <a:solidFill>
                  <a:srgbClr val="A50021"/>
                </a:solidFill>
              </a:rPr>
            </a:br>
            <a:r>
              <a:rPr lang="en-US" b="1" dirty="0" smtClean="0">
                <a:solidFill>
                  <a:srgbClr val="A50021"/>
                </a:solidFill>
              </a:rPr>
              <a:t>Group</a:t>
            </a:r>
            <a:endParaRPr lang="en-US" b="1" dirty="0">
              <a:solidFill>
                <a:srgbClr val="A50021"/>
              </a:solidFill>
            </a:endParaRPr>
          </a:p>
        </p:txBody>
      </p:sp>
      <p:sp>
        <p:nvSpPr>
          <p:cNvPr id="35" name="TextBox 34"/>
          <p:cNvSpPr txBox="1"/>
          <p:nvPr/>
        </p:nvSpPr>
        <p:spPr bwMode="auto">
          <a:xfrm>
            <a:off x="7162800" y="5181600"/>
            <a:ext cx="1467068" cy="502702"/>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Pregnancy</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Condition </a:t>
            </a:r>
            <a:r>
              <a:rPr lang="en-US" spc="-100" dirty="0" err="1" smtClean="0">
                <a:solidFill>
                  <a:srgbClr val="008000"/>
                </a:solidFill>
                <a:latin typeface="Arial" charset="0"/>
                <a:cs typeface="Arial" charset="0"/>
              </a:rPr>
              <a:t>Pmt</a:t>
            </a:r>
            <a:endParaRPr lang="en-US" spc="-100" dirty="0">
              <a:solidFill>
                <a:srgbClr val="008000"/>
              </a:solidFill>
              <a:latin typeface="Arial" charset="0"/>
              <a:cs typeface="Arial" charset="0"/>
            </a:endParaRPr>
          </a:p>
        </p:txBody>
      </p:sp>
      <p:sp>
        <p:nvSpPr>
          <p:cNvPr id="38" name="Rounded Rectangle 28"/>
          <p:cNvSpPr>
            <a:spLocks noChangeArrowheads="1"/>
          </p:cNvSpPr>
          <p:nvPr/>
        </p:nvSpPr>
        <p:spPr bwMode="auto">
          <a:xfrm>
            <a:off x="2590800" y="5562600"/>
            <a:ext cx="1885950" cy="847725"/>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Endocrinology,</a:t>
            </a:r>
          </a:p>
          <a:p>
            <a:r>
              <a:rPr lang="en-US" b="1" dirty="0" smtClean="0">
                <a:solidFill>
                  <a:srgbClr val="A50021"/>
                </a:solidFill>
              </a:rPr>
              <a:t>Cardiology,</a:t>
            </a:r>
            <a:br>
              <a:rPr lang="en-US" b="1" dirty="0" smtClean="0">
                <a:solidFill>
                  <a:srgbClr val="A50021"/>
                </a:solidFill>
              </a:rPr>
            </a:br>
            <a:r>
              <a:rPr lang="en-US" b="1" dirty="0" err="1" smtClean="0">
                <a:solidFill>
                  <a:srgbClr val="A50021"/>
                </a:solidFill>
              </a:rPr>
              <a:t>Physiatry</a:t>
            </a:r>
            <a:endParaRPr lang="en-US" b="1" dirty="0">
              <a:solidFill>
                <a:srgbClr val="A50021"/>
              </a:solidFill>
            </a:endParaRPr>
          </a:p>
        </p:txBody>
      </p:sp>
    </p:spTree>
    <p:extLst>
      <p:ext uri="{BB962C8B-B14F-4D97-AF65-F5344CB8AC3E}">
        <p14:creationId xmlns:p14="http://schemas.microsoft.com/office/powerpoint/2010/main" val="19212613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2"/>
          <p:cNvSpPr>
            <a:spLocks noChangeArrowheads="1"/>
          </p:cNvSpPr>
          <p:nvPr/>
        </p:nvSpPr>
        <p:spPr bwMode="auto">
          <a:xfrm>
            <a:off x="2638425" y="1438275"/>
            <a:ext cx="5181600" cy="762000"/>
          </a:xfrm>
          <a:prstGeom prst="rect">
            <a:avLst/>
          </a:prstGeom>
          <a:noFill/>
          <a:ln w="25400" algn="ctr">
            <a:solidFill>
              <a:srgbClr val="008000"/>
            </a:solidFill>
            <a:round/>
            <a:headEnd/>
            <a:tailEnd/>
          </a:ln>
        </p:spPr>
        <p:txBody>
          <a:bodyPr lIns="0" rIns="0" anchor="ctr"/>
          <a:lstStyle/>
          <a:p>
            <a:r>
              <a:rPr lang="en-US" sz="2800" b="1" dirty="0">
                <a:solidFill>
                  <a:srgbClr val="008000"/>
                </a:solidFill>
              </a:rPr>
              <a:t>MEDICARE, MEDICAID HEALTH PLAN</a:t>
            </a:r>
          </a:p>
        </p:txBody>
      </p:sp>
      <p:sp>
        <p:nvSpPr>
          <p:cNvPr id="91140" name="Rounded Rectangle 33"/>
          <p:cNvSpPr>
            <a:spLocks noChangeArrowheads="1"/>
          </p:cNvSpPr>
          <p:nvPr/>
        </p:nvSpPr>
        <p:spPr bwMode="auto">
          <a:xfrm>
            <a:off x="2057400" y="5562600"/>
            <a:ext cx="990600" cy="609600"/>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a:t>
            </a:r>
          </a:p>
        </p:txBody>
      </p:sp>
      <p:sp>
        <p:nvSpPr>
          <p:cNvPr id="91141" name="Rectangle 37"/>
          <p:cNvSpPr>
            <a:spLocks noChangeArrowheads="1"/>
          </p:cNvSpPr>
          <p:nvPr/>
        </p:nvSpPr>
        <p:spPr bwMode="auto">
          <a:xfrm>
            <a:off x="1981200" y="3048000"/>
            <a:ext cx="6477000" cy="3505200"/>
          </a:xfrm>
          <a:prstGeom prst="rect">
            <a:avLst/>
          </a:prstGeom>
          <a:noFill/>
          <a:ln w="50800" algn="ctr">
            <a:solidFill>
              <a:srgbClr val="A50021"/>
            </a:solidFill>
            <a:prstDash val="dash"/>
            <a:round/>
            <a:headEnd/>
            <a:tailEnd/>
          </a:ln>
        </p:spPr>
        <p:txBody>
          <a:bodyPr/>
          <a:lstStyle/>
          <a:p>
            <a:endParaRPr lang="en-US"/>
          </a:p>
        </p:txBody>
      </p:sp>
      <p:sp>
        <p:nvSpPr>
          <p:cNvPr id="91143" name="Rounded Rectangle 28"/>
          <p:cNvSpPr>
            <a:spLocks noChangeArrowheads="1"/>
          </p:cNvSpPr>
          <p:nvPr/>
        </p:nvSpPr>
        <p:spPr bwMode="auto">
          <a:xfrm>
            <a:off x="5791200" y="55626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Neurosurg</a:t>
            </a:r>
            <a:r>
              <a:rPr lang="en-US" b="1" dirty="0" smtClean="0">
                <a:solidFill>
                  <a:srgbClr val="A50021"/>
                </a:solidFill>
              </a:rPr>
              <a:t>.</a:t>
            </a:r>
            <a:endParaRPr lang="en-US" b="1" dirty="0">
              <a:solidFill>
                <a:srgbClr val="A50021"/>
              </a:solidFill>
            </a:endParaRPr>
          </a:p>
        </p:txBody>
      </p:sp>
      <p:sp>
        <p:nvSpPr>
          <p:cNvPr id="91144" name="Rounded Rectangle 28"/>
          <p:cNvSpPr>
            <a:spLocks noChangeArrowheads="1"/>
          </p:cNvSpPr>
          <p:nvPr/>
        </p:nvSpPr>
        <p:spPr bwMode="auto">
          <a:xfrm>
            <a:off x="7239000" y="5562600"/>
            <a:ext cx="10668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OB/GYN</a:t>
            </a:r>
            <a:endParaRPr lang="en-US" b="1" dirty="0">
              <a:solidFill>
                <a:srgbClr val="A50021"/>
              </a:solidFill>
            </a:endParaRPr>
          </a:p>
        </p:txBody>
      </p:sp>
      <p:sp>
        <p:nvSpPr>
          <p:cNvPr id="91145" name="Rounded Rectangle 28"/>
          <p:cNvSpPr>
            <a:spLocks noChangeArrowheads="1"/>
          </p:cNvSpPr>
          <p:nvPr/>
        </p:nvSpPr>
        <p:spPr bwMode="auto">
          <a:xfrm>
            <a:off x="4443412" y="5562600"/>
            <a:ext cx="1271588"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Cardiology</a:t>
            </a:r>
            <a:endParaRPr lang="en-US" b="1" dirty="0">
              <a:solidFill>
                <a:srgbClr val="A50021"/>
              </a:solidFill>
            </a:endParaRPr>
          </a:p>
        </p:txBody>
      </p:sp>
      <p:sp>
        <p:nvSpPr>
          <p:cNvPr id="91146" name="Title 43"/>
          <p:cNvSpPr>
            <a:spLocks noGrp="1"/>
          </p:cNvSpPr>
          <p:nvPr>
            <p:ph type="title"/>
          </p:nvPr>
        </p:nvSpPr>
        <p:spPr>
          <a:xfrm>
            <a:off x="838200" y="101600"/>
            <a:ext cx="8226425" cy="1228725"/>
          </a:xfrm>
        </p:spPr>
        <p:txBody>
          <a:bodyPr/>
          <a:lstStyle/>
          <a:p>
            <a:r>
              <a:rPr lang="en-US" dirty="0" smtClean="0"/>
              <a:t>Most ACOs Today</a:t>
            </a:r>
            <a:br>
              <a:rPr lang="en-US" dirty="0" smtClean="0"/>
            </a:br>
            <a:r>
              <a:rPr lang="en-US" dirty="0" smtClean="0"/>
              <a:t>Aren’t Truly </a:t>
            </a:r>
            <a:r>
              <a:rPr lang="en-US" i="1" dirty="0" smtClean="0"/>
              <a:t>Reinventing Care</a:t>
            </a:r>
          </a:p>
        </p:txBody>
      </p:sp>
      <p:grpSp>
        <p:nvGrpSpPr>
          <p:cNvPr id="2" name="Group 71"/>
          <p:cNvGrpSpPr>
            <a:grpSpLocks/>
          </p:cNvGrpSpPr>
          <p:nvPr/>
        </p:nvGrpSpPr>
        <p:grpSpPr bwMode="auto">
          <a:xfrm>
            <a:off x="228600" y="3581400"/>
            <a:ext cx="1600200" cy="2479675"/>
            <a:chOff x="228600" y="3997324"/>
            <a:chExt cx="1600200" cy="2479675"/>
          </a:xfrm>
        </p:grpSpPr>
        <p:sp>
          <p:nvSpPr>
            <p:cNvPr id="91164" name="Rectangle 2"/>
            <p:cNvSpPr>
              <a:spLocks noChangeArrowheads="1"/>
            </p:cNvSpPr>
            <p:nvPr/>
          </p:nvSpPr>
          <p:spPr bwMode="auto">
            <a:xfrm>
              <a:off x="304800" y="4378325"/>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1165" name="Rectangle 3"/>
            <p:cNvSpPr>
              <a:spLocks noChangeArrowheads="1"/>
            </p:cNvSpPr>
            <p:nvPr/>
          </p:nvSpPr>
          <p:spPr bwMode="auto">
            <a:xfrm>
              <a:off x="304800" y="4953000"/>
              <a:ext cx="1447800" cy="568325"/>
            </a:xfrm>
            <a:prstGeom prst="rect">
              <a:avLst/>
            </a:prstGeom>
            <a:noFill/>
            <a:ln w="9525" algn="ctr">
              <a:solidFill>
                <a:schemeClr val="tx1"/>
              </a:solidFill>
              <a:round/>
              <a:headEnd/>
              <a:tailEnd/>
            </a:ln>
          </p:spPr>
          <p:txBody>
            <a:bodyPr lIns="0" rIns="0" anchor="ctr"/>
            <a:lstStyle/>
            <a:p>
              <a:r>
                <a:rPr lang="en-US"/>
                <a:t>Diabetes</a:t>
              </a:r>
            </a:p>
          </p:txBody>
        </p:sp>
        <p:sp>
          <p:nvSpPr>
            <p:cNvPr id="91166" name="Rectangle 4"/>
            <p:cNvSpPr>
              <a:spLocks noChangeArrowheads="1"/>
            </p:cNvSpPr>
            <p:nvPr/>
          </p:nvSpPr>
          <p:spPr bwMode="auto">
            <a:xfrm>
              <a:off x="304800" y="5521325"/>
              <a:ext cx="1447800" cy="381000"/>
            </a:xfrm>
            <a:prstGeom prst="rect">
              <a:avLst/>
            </a:prstGeom>
            <a:noFill/>
            <a:ln w="9525" algn="ctr">
              <a:solidFill>
                <a:schemeClr val="tx1"/>
              </a:solidFill>
              <a:round/>
              <a:headEnd/>
              <a:tailEnd/>
            </a:ln>
          </p:spPr>
          <p:txBody>
            <a:bodyPr lIns="0" rIns="0" anchor="ctr"/>
            <a:lstStyle/>
            <a:p>
              <a:r>
                <a:rPr lang="en-US"/>
                <a:t>Back Pain</a:t>
              </a:r>
            </a:p>
          </p:txBody>
        </p:sp>
        <p:sp>
          <p:nvSpPr>
            <p:cNvPr id="91167" name="Rectangle 5"/>
            <p:cNvSpPr>
              <a:spLocks noChangeArrowheads="1"/>
            </p:cNvSpPr>
            <p:nvPr/>
          </p:nvSpPr>
          <p:spPr bwMode="auto">
            <a:xfrm>
              <a:off x="228600" y="3997324"/>
              <a:ext cx="1600200" cy="2479675"/>
            </a:xfrm>
            <a:prstGeom prst="rect">
              <a:avLst/>
            </a:prstGeom>
            <a:noFill/>
            <a:ln w="25400" algn="ctr">
              <a:solidFill>
                <a:srgbClr val="0000FF"/>
              </a:solidFill>
              <a:round/>
              <a:headEnd/>
              <a:tailEnd/>
            </a:ln>
          </p:spPr>
          <p:txBody>
            <a:bodyPr/>
            <a:lstStyle/>
            <a:p>
              <a:endParaRPr lang="en-US"/>
            </a:p>
          </p:txBody>
        </p:sp>
        <p:sp>
          <p:nvSpPr>
            <p:cNvPr id="91168" name="TextBox 6"/>
            <p:cNvSpPr txBox="1">
              <a:spLocks noChangeArrowheads="1"/>
            </p:cNvSpPr>
            <p:nvPr/>
          </p:nvSpPr>
          <p:spPr bwMode="auto">
            <a:xfrm>
              <a:off x="311150" y="3997325"/>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1169" name="Rectangle 4"/>
            <p:cNvSpPr>
              <a:spLocks noChangeArrowheads="1"/>
            </p:cNvSpPr>
            <p:nvPr/>
          </p:nvSpPr>
          <p:spPr bwMode="auto">
            <a:xfrm>
              <a:off x="304800" y="5915025"/>
              <a:ext cx="1447800" cy="38100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grpSp>
      <p:cxnSp>
        <p:nvCxnSpPr>
          <p:cNvPr id="91148" name="Straight Arrow Connector 112"/>
          <p:cNvCxnSpPr>
            <a:cxnSpLocks noChangeShapeType="1"/>
            <a:endCxn id="91150" idx="0"/>
          </p:cNvCxnSpPr>
          <p:nvPr/>
        </p:nvCxnSpPr>
        <p:spPr bwMode="auto">
          <a:xfrm flipH="1">
            <a:off x="3733800" y="2209800"/>
            <a:ext cx="9525" cy="2590800"/>
          </a:xfrm>
          <a:prstGeom prst="straightConnector1">
            <a:avLst/>
          </a:prstGeom>
          <a:noFill/>
          <a:ln w="69850" algn="ctr">
            <a:solidFill>
              <a:srgbClr val="008000"/>
            </a:solidFill>
            <a:round/>
            <a:headEnd/>
            <a:tailEnd type="arrow" w="med" len="med"/>
          </a:ln>
        </p:spPr>
      </p:cxnSp>
      <p:cxnSp>
        <p:nvCxnSpPr>
          <p:cNvPr id="91149" name="Shape 54"/>
          <p:cNvCxnSpPr>
            <a:cxnSpLocks noChangeShapeType="1"/>
            <a:stCxn id="91150" idx="2"/>
            <a:endCxn id="91144" idx="0"/>
          </p:cNvCxnSpPr>
          <p:nvPr/>
        </p:nvCxnSpPr>
        <p:spPr bwMode="auto">
          <a:xfrm rot="16200000" flipH="1">
            <a:off x="5395119" y="3185319"/>
            <a:ext cx="715962" cy="4038600"/>
          </a:xfrm>
          <a:prstGeom prst="bentConnector3">
            <a:avLst>
              <a:gd name="adj1" fmla="val 50000"/>
            </a:avLst>
          </a:prstGeom>
          <a:noFill/>
          <a:ln w="28575" algn="ctr">
            <a:solidFill>
              <a:srgbClr val="008000"/>
            </a:solidFill>
            <a:round/>
            <a:headEnd/>
            <a:tailEnd type="arrow" w="med" len="med"/>
          </a:ln>
        </p:spPr>
      </p:cxnSp>
      <p:sp>
        <p:nvSpPr>
          <p:cNvPr id="91150" name="Rectangle 60"/>
          <p:cNvSpPr>
            <a:spLocks noChangeArrowheads="1"/>
          </p:cNvSpPr>
          <p:nvPr/>
        </p:nvSpPr>
        <p:spPr bwMode="auto">
          <a:xfrm>
            <a:off x="3581400" y="4800600"/>
            <a:ext cx="304800" cy="46038"/>
          </a:xfrm>
          <a:prstGeom prst="rect">
            <a:avLst/>
          </a:prstGeom>
          <a:noFill/>
          <a:ln w="9525" algn="ctr">
            <a:noFill/>
            <a:round/>
            <a:headEnd/>
            <a:tailEnd/>
          </a:ln>
        </p:spPr>
        <p:txBody>
          <a:bodyPr tIns="0" bIns="0"/>
          <a:lstStyle/>
          <a:p>
            <a:endParaRPr lang="en-US"/>
          </a:p>
        </p:txBody>
      </p:sp>
      <p:cxnSp>
        <p:nvCxnSpPr>
          <p:cNvPr id="91151" name="Shape 54"/>
          <p:cNvCxnSpPr>
            <a:cxnSpLocks noChangeShapeType="1"/>
            <a:stCxn id="91150" idx="2"/>
            <a:endCxn id="91143" idx="0"/>
          </p:cNvCxnSpPr>
          <p:nvPr/>
        </p:nvCxnSpPr>
        <p:spPr bwMode="auto">
          <a:xfrm rot="16200000" flipH="1">
            <a:off x="4747419" y="3833019"/>
            <a:ext cx="715962" cy="2743200"/>
          </a:xfrm>
          <a:prstGeom prst="bentConnector3">
            <a:avLst>
              <a:gd name="adj1" fmla="val 50000"/>
            </a:avLst>
          </a:prstGeom>
          <a:noFill/>
          <a:ln w="28575" algn="ctr">
            <a:solidFill>
              <a:srgbClr val="008000"/>
            </a:solidFill>
            <a:round/>
            <a:headEnd/>
            <a:tailEnd type="arrow" w="med" len="med"/>
          </a:ln>
        </p:spPr>
      </p:cxnSp>
      <p:cxnSp>
        <p:nvCxnSpPr>
          <p:cNvPr id="91152" name="Shape 54"/>
          <p:cNvCxnSpPr>
            <a:cxnSpLocks noChangeShapeType="1"/>
            <a:stCxn id="91150" idx="2"/>
            <a:endCxn id="91145" idx="0"/>
          </p:cNvCxnSpPr>
          <p:nvPr/>
        </p:nvCxnSpPr>
        <p:spPr bwMode="auto">
          <a:xfrm rot="16200000" flipH="1">
            <a:off x="4048522" y="4531916"/>
            <a:ext cx="715962" cy="1345406"/>
          </a:xfrm>
          <a:prstGeom prst="bentConnector3">
            <a:avLst>
              <a:gd name="adj1" fmla="val 50000"/>
            </a:avLst>
          </a:prstGeom>
          <a:noFill/>
          <a:ln w="28575" algn="ctr">
            <a:solidFill>
              <a:srgbClr val="008000"/>
            </a:solidFill>
            <a:round/>
            <a:headEnd/>
            <a:tailEnd type="arrow" w="med" len="med"/>
          </a:ln>
        </p:spPr>
      </p:cxnSp>
      <p:cxnSp>
        <p:nvCxnSpPr>
          <p:cNvPr id="91153" name="Shape 54"/>
          <p:cNvCxnSpPr>
            <a:cxnSpLocks noChangeShapeType="1"/>
            <a:stCxn id="91150" idx="2"/>
            <a:endCxn id="91140" idx="0"/>
          </p:cNvCxnSpPr>
          <p:nvPr/>
        </p:nvCxnSpPr>
        <p:spPr bwMode="auto">
          <a:xfrm rot="5400000">
            <a:off x="2785269" y="4614069"/>
            <a:ext cx="715962" cy="1181100"/>
          </a:xfrm>
          <a:prstGeom prst="bentConnector3">
            <a:avLst>
              <a:gd name="adj1" fmla="val 50000"/>
            </a:avLst>
          </a:prstGeom>
          <a:noFill/>
          <a:ln w="28575" algn="ctr">
            <a:solidFill>
              <a:srgbClr val="008000"/>
            </a:solidFill>
            <a:round/>
            <a:headEnd/>
            <a:tailEnd type="arrow" w="med" len="med"/>
          </a:ln>
        </p:spPr>
      </p:cxnSp>
      <p:sp>
        <p:nvSpPr>
          <p:cNvPr id="91155" name="TextBox 49"/>
          <p:cNvSpPr txBox="1">
            <a:spLocks noChangeArrowheads="1"/>
          </p:cNvSpPr>
          <p:nvPr/>
        </p:nvSpPr>
        <p:spPr bwMode="auto">
          <a:xfrm>
            <a:off x="1295400" y="2362200"/>
            <a:ext cx="2427288" cy="566738"/>
          </a:xfrm>
          <a:prstGeom prst="rect">
            <a:avLst/>
          </a:prstGeom>
          <a:noFill/>
          <a:ln w="9525">
            <a:noFill/>
            <a:miter lim="800000"/>
            <a:headEnd/>
            <a:tailEnd/>
          </a:ln>
        </p:spPr>
        <p:txBody>
          <a:bodyPr wrap="none">
            <a:spAutoFit/>
          </a:bodyPr>
          <a:lstStyle/>
          <a:p>
            <a:pPr algn="r">
              <a:lnSpc>
                <a:spcPts val="1800"/>
              </a:lnSpc>
            </a:pPr>
            <a:r>
              <a:rPr lang="en-US" sz="2400" b="1" i="1">
                <a:solidFill>
                  <a:srgbClr val="008000"/>
                </a:solidFill>
              </a:rPr>
              <a:t>Fee-for-Service</a:t>
            </a:r>
            <a:br>
              <a:rPr lang="en-US" sz="2400" b="1" i="1">
                <a:solidFill>
                  <a:srgbClr val="008000"/>
                </a:solidFill>
              </a:rPr>
            </a:br>
            <a:r>
              <a:rPr lang="en-US" sz="2400" b="1" i="1">
                <a:solidFill>
                  <a:srgbClr val="008000"/>
                </a:solidFill>
              </a:rPr>
              <a:t>Payment</a:t>
            </a:r>
          </a:p>
        </p:txBody>
      </p:sp>
      <p:cxnSp>
        <p:nvCxnSpPr>
          <p:cNvPr id="91156" name="Elbow Connector 85"/>
          <p:cNvCxnSpPr>
            <a:cxnSpLocks noChangeShapeType="1"/>
            <a:stCxn id="91167" idx="2"/>
            <a:endCxn id="91140" idx="2"/>
          </p:cNvCxnSpPr>
          <p:nvPr/>
        </p:nvCxnSpPr>
        <p:spPr bwMode="auto">
          <a:xfrm rot="16200000" flipH="1">
            <a:off x="1735138" y="5354637"/>
            <a:ext cx="111125" cy="1524000"/>
          </a:xfrm>
          <a:prstGeom prst="bentConnector3">
            <a:avLst>
              <a:gd name="adj1" fmla="val 305714"/>
            </a:avLst>
          </a:prstGeom>
          <a:noFill/>
          <a:ln w="31750" algn="ctr">
            <a:solidFill>
              <a:srgbClr val="0033CC"/>
            </a:solidFill>
            <a:round/>
            <a:headEnd/>
            <a:tailEnd type="arrow" w="med" len="med"/>
          </a:ln>
        </p:spPr>
      </p:cxnSp>
      <p:cxnSp>
        <p:nvCxnSpPr>
          <p:cNvPr id="91157" name="Elbow Connector 86"/>
          <p:cNvCxnSpPr>
            <a:cxnSpLocks noChangeShapeType="1"/>
            <a:stCxn id="91167" idx="2"/>
            <a:endCxn id="91145" idx="2"/>
          </p:cNvCxnSpPr>
          <p:nvPr/>
        </p:nvCxnSpPr>
        <p:spPr bwMode="auto">
          <a:xfrm rot="16200000" flipH="1">
            <a:off x="2998391" y="4091384"/>
            <a:ext cx="111125" cy="4050506"/>
          </a:xfrm>
          <a:prstGeom prst="bentConnector3">
            <a:avLst>
              <a:gd name="adj1" fmla="val 305714"/>
            </a:avLst>
          </a:prstGeom>
          <a:noFill/>
          <a:ln w="31750" algn="ctr">
            <a:solidFill>
              <a:srgbClr val="0033CC"/>
            </a:solidFill>
            <a:round/>
            <a:headEnd/>
            <a:tailEnd type="arrow" w="med" len="med"/>
          </a:ln>
        </p:spPr>
      </p:cxnSp>
      <p:cxnSp>
        <p:nvCxnSpPr>
          <p:cNvPr id="91158" name="Elbow Connector 89"/>
          <p:cNvCxnSpPr>
            <a:cxnSpLocks noChangeShapeType="1"/>
            <a:stCxn id="91167" idx="2"/>
            <a:endCxn id="91143" idx="2"/>
          </p:cNvCxnSpPr>
          <p:nvPr/>
        </p:nvCxnSpPr>
        <p:spPr bwMode="auto">
          <a:xfrm rot="16200000" flipH="1">
            <a:off x="3697288" y="3392487"/>
            <a:ext cx="111125" cy="5448300"/>
          </a:xfrm>
          <a:prstGeom prst="bentConnector3">
            <a:avLst>
              <a:gd name="adj1" fmla="val 305714"/>
            </a:avLst>
          </a:prstGeom>
          <a:noFill/>
          <a:ln w="31750" algn="ctr">
            <a:solidFill>
              <a:srgbClr val="0033CC"/>
            </a:solidFill>
            <a:round/>
            <a:headEnd/>
            <a:tailEnd type="arrow" w="med" len="med"/>
          </a:ln>
        </p:spPr>
      </p:cxnSp>
      <p:cxnSp>
        <p:nvCxnSpPr>
          <p:cNvPr id="91159" name="Elbow Connector 94"/>
          <p:cNvCxnSpPr>
            <a:cxnSpLocks noChangeShapeType="1"/>
            <a:stCxn id="91167" idx="2"/>
            <a:endCxn id="91144" idx="2"/>
          </p:cNvCxnSpPr>
          <p:nvPr/>
        </p:nvCxnSpPr>
        <p:spPr bwMode="auto">
          <a:xfrm rot="16200000" flipH="1">
            <a:off x="4344987" y="2744788"/>
            <a:ext cx="111125" cy="6743700"/>
          </a:xfrm>
          <a:prstGeom prst="bentConnector3">
            <a:avLst>
              <a:gd name="adj1" fmla="val 305713"/>
            </a:avLst>
          </a:prstGeom>
          <a:noFill/>
          <a:ln w="31750" algn="ctr">
            <a:solidFill>
              <a:srgbClr val="0033CC"/>
            </a:solidFill>
            <a:round/>
            <a:headEnd/>
            <a:tailEnd type="arrow" w="med" len="med"/>
          </a:ln>
        </p:spPr>
      </p:cxnSp>
      <p:sp>
        <p:nvSpPr>
          <p:cNvPr id="91161" name="Rounded Rectangle 28"/>
          <p:cNvSpPr>
            <a:spLocks noChangeArrowheads="1"/>
          </p:cNvSpPr>
          <p:nvPr/>
        </p:nvSpPr>
        <p:spPr bwMode="auto">
          <a:xfrm>
            <a:off x="3124200" y="5562600"/>
            <a:ext cx="1243012"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Endocrin</a:t>
            </a:r>
            <a:r>
              <a:rPr lang="en-US" b="1" dirty="0" smtClean="0">
                <a:solidFill>
                  <a:srgbClr val="A50021"/>
                </a:solidFill>
              </a:rPr>
              <a:t>.</a:t>
            </a:r>
            <a:br>
              <a:rPr lang="en-US" b="1" dirty="0" smtClean="0">
                <a:solidFill>
                  <a:srgbClr val="A50021"/>
                </a:solidFill>
              </a:rPr>
            </a:br>
            <a:r>
              <a:rPr lang="en-US" b="1" dirty="0" err="1" smtClean="0">
                <a:solidFill>
                  <a:srgbClr val="A50021"/>
                </a:solidFill>
              </a:rPr>
              <a:t>Physiatry</a:t>
            </a:r>
            <a:endParaRPr lang="en-US" b="1" dirty="0">
              <a:solidFill>
                <a:srgbClr val="A50021"/>
              </a:solidFill>
            </a:endParaRPr>
          </a:p>
        </p:txBody>
      </p:sp>
      <p:cxnSp>
        <p:nvCxnSpPr>
          <p:cNvPr id="91162" name="Shape 54"/>
          <p:cNvCxnSpPr>
            <a:cxnSpLocks noChangeShapeType="1"/>
            <a:stCxn id="91150" idx="2"/>
            <a:endCxn id="91161" idx="0"/>
          </p:cNvCxnSpPr>
          <p:nvPr/>
        </p:nvCxnSpPr>
        <p:spPr bwMode="auto">
          <a:xfrm rot="16200000" flipH="1">
            <a:off x="3381772" y="5198666"/>
            <a:ext cx="715962" cy="11906"/>
          </a:xfrm>
          <a:prstGeom prst="bentConnector3">
            <a:avLst>
              <a:gd name="adj1" fmla="val 50000"/>
            </a:avLst>
          </a:prstGeom>
          <a:noFill/>
          <a:ln w="28575" algn="ctr">
            <a:solidFill>
              <a:srgbClr val="008000"/>
            </a:solidFill>
            <a:round/>
            <a:headEnd/>
            <a:tailEnd type="arrow" w="med" len="med"/>
          </a:ln>
        </p:spPr>
      </p:cxnSp>
      <p:cxnSp>
        <p:nvCxnSpPr>
          <p:cNvPr id="91163" name="Elbow Connector 94"/>
          <p:cNvCxnSpPr>
            <a:cxnSpLocks noChangeShapeType="1"/>
            <a:stCxn id="91167" idx="2"/>
            <a:endCxn id="91161" idx="2"/>
          </p:cNvCxnSpPr>
          <p:nvPr/>
        </p:nvCxnSpPr>
        <p:spPr bwMode="auto">
          <a:xfrm rot="16200000" flipH="1">
            <a:off x="2331641" y="4758134"/>
            <a:ext cx="111125" cy="2717006"/>
          </a:xfrm>
          <a:prstGeom prst="bentConnector3">
            <a:avLst>
              <a:gd name="adj1" fmla="val 305714"/>
            </a:avLst>
          </a:prstGeom>
          <a:noFill/>
          <a:ln w="31750" algn="ctr">
            <a:solidFill>
              <a:srgbClr val="0033CC"/>
            </a:solidFill>
            <a:round/>
            <a:headEnd/>
            <a:tailEnd type="arrow" w="med" len="med"/>
          </a:ln>
        </p:spPr>
      </p:cxnSp>
      <p:sp>
        <p:nvSpPr>
          <p:cNvPr id="37" name="TextBox 48"/>
          <p:cNvSpPr txBox="1">
            <a:spLocks noChangeArrowheads="1"/>
          </p:cNvSpPr>
          <p:nvPr/>
        </p:nvSpPr>
        <p:spPr bwMode="auto">
          <a:xfrm>
            <a:off x="4800451" y="3048000"/>
            <a:ext cx="982962" cy="523220"/>
          </a:xfrm>
          <a:prstGeom prst="rect">
            <a:avLst/>
          </a:prstGeom>
          <a:noFill/>
          <a:ln w="9525">
            <a:noFill/>
            <a:miter lim="800000"/>
            <a:headEnd/>
            <a:tailEnd/>
          </a:ln>
        </p:spPr>
        <p:txBody>
          <a:bodyPr wrap="none">
            <a:spAutoFit/>
          </a:bodyPr>
          <a:lstStyle/>
          <a:p>
            <a:r>
              <a:rPr lang="en-US" sz="2800" b="1" dirty="0" smtClean="0">
                <a:solidFill>
                  <a:srgbClr val="A50021"/>
                </a:solidFill>
              </a:rPr>
              <a:t>ACO</a:t>
            </a:r>
            <a:endParaRPr lang="en-US" sz="2800" b="1" dirty="0">
              <a:solidFill>
                <a:srgbClr val="A50021"/>
              </a:solidFill>
            </a:endParaRPr>
          </a:p>
        </p:txBody>
      </p:sp>
    </p:spTree>
    <p:extLst>
      <p:ext uri="{BB962C8B-B14F-4D97-AF65-F5344CB8AC3E}">
        <p14:creationId xmlns:p14="http://schemas.microsoft.com/office/powerpoint/2010/main" val="32684030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2"/>
          <p:cNvSpPr>
            <a:spLocks noChangeArrowheads="1"/>
          </p:cNvSpPr>
          <p:nvPr/>
        </p:nvSpPr>
        <p:spPr bwMode="auto">
          <a:xfrm>
            <a:off x="2638425" y="1438275"/>
            <a:ext cx="5181600" cy="762000"/>
          </a:xfrm>
          <a:prstGeom prst="rect">
            <a:avLst/>
          </a:prstGeom>
          <a:noFill/>
          <a:ln w="25400" algn="ctr">
            <a:solidFill>
              <a:srgbClr val="008000"/>
            </a:solidFill>
            <a:round/>
            <a:headEnd/>
            <a:tailEnd/>
          </a:ln>
        </p:spPr>
        <p:txBody>
          <a:bodyPr lIns="0" rIns="0" anchor="ctr"/>
          <a:lstStyle/>
          <a:p>
            <a:r>
              <a:rPr lang="en-US" sz="2800" b="1" dirty="0">
                <a:solidFill>
                  <a:srgbClr val="008000"/>
                </a:solidFill>
              </a:rPr>
              <a:t>MEDICARE, MEDICAID HEALTH PLAN</a:t>
            </a:r>
          </a:p>
        </p:txBody>
      </p:sp>
      <p:sp>
        <p:nvSpPr>
          <p:cNvPr id="91139" name="TextBox 49"/>
          <p:cNvSpPr txBox="1">
            <a:spLocks noChangeArrowheads="1"/>
          </p:cNvSpPr>
          <p:nvPr/>
        </p:nvSpPr>
        <p:spPr bwMode="auto">
          <a:xfrm>
            <a:off x="5257800" y="2286000"/>
            <a:ext cx="1722438" cy="554038"/>
          </a:xfrm>
          <a:prstGeom prst="rect">
            <a:avLst/>
          </a:prstGeom>
          <a:noFill/>
          <a:ln w="9525">
            <a:noFill/>
            <a:miter lim="800000"/>
            <a:headEnd/>
            <a:tailEnd/>
          </a:ln>
        </p:spPr>
        <p:txBody>
          <a:bodyPr wrap="none">
            <a:spAutoFit/>
          </a:bodyPr>
          <a:lstStyle/>
          <a:p>
            <a:pPr algn="l">
              <a:lnSpc>
                <a:spcPts val="1800"/>
              </a:lnSpc>
            </a:pPr>
            <a:r>
              <a:rPr lang="en-US" sz="1600" b="1" i="1" dirty="0">
                <a:solidFill>
                  <a:srgbClr val="008000"/>
                </a:solidFill>
              </a:rPr>
              <a:t>Shared Savings</a:t>
            </a:r>
            <a:br>
              <a:rPr lang="en-US" sz="1600" b="1" i="1" dirty="0">
                <a:solidFill>
                  <a:srgbClr val="008000"/>
                </a:solidFill>
              </a:rPr>
            </a:br>
            <a:r>
              <a:rPr lang="en-US" sz="1600" b="1" i="1" dirty="0">
                <a:solidFill>
                  <a:srgbClr val="008000"/>
                </a:solidFill>
              </a:rPr>
              <a:t>Payment</a:t>
            </a:r>
          </a:p>
        </p:txBody>
      </p:sp>
      <p:sp>
        <p:nvSpPr>
          <p:cNvPr id="91140" name="Rounded Rectangle 33"/>
          <p:cNvSpPr>
            <a:spLocks noChangeArrowheads="1"/>
          </p:cNvSpPr>
          <p:nvPr/>
        </p:nvSpPr>
        <p:spPr bwMode="auto">
          <a:xfrm>
            <a:off x="2057400" y="5562600"/>
            <a:ext cx="990600" cy="609600"/>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a:t>
            </a:r>
          </a:p>
        </p:txBody>
      </p:sp>
      <p:sp>
        <p:nvSpPr>
          <p:cNvPr id="91141" name="Rectangle 37"/>
          <p:cNvSpPr>
            <a:spLocks noChangeArrowheads="1"/>
          </p:cNvSpPr>
          <p:nvPr/>
        </p:nvSpPr>
        <p:spPr bwMode="auto">
          <a:xfrm>
            <a:off x="1981200" y="3048000"/>
            <a:ext cx="6477000" cy="3505200"/>
          </a:xfrm>
          <a:prstGeom prst="rect">
            <a:avLst/>
          </a:prstGeom>
          <a:noFill/>
          <a:ln w="50800" algn="ctr">
            <a:solidFill>
              <a:srgbClr val="A50021"/>
            </a:solidFill>
            <a:prstDash val="dash"/>
            <a:round/>
            <a:headEnd/>
            <a:tailEnd/>
          </a:ln>
        </p:spPr>
        <p:txBody>
          <a:bodyPr/>
          <a:lstStyle/>
          <a:p>
            <a:endParaRPr lang="en-US"/>
          </a:p>
        </p:txBody>
      </p:sp>
      <p:sp>
        <p:nvSpPr>
          <p:cNvPr id="91142" name="TextBox 48"/>
          <p:cNvSpPr txBox="1">
            <a:spLocks noChangeArrowheads="1"/>
          </p:cNvSpPr>
          <p:nvPr/>
        </p:nvSpPr>
        <p:spPr bwMode="auto">
          <a:xfrm>
            <a:off x="4800451" y="3048000"/>
            <a:ext cx="982962" cy="523220"/>
          </a:xfrm>
          <a:prstGeom prst="rect">
            <a:avLst/>
          </a:prstGeom>
          <a:noFill/>
          <a:ln w="9525">
            <a:noFill/>
            <a:miter lim="800000"/>
            <a:headEnd/>
            <a:tailEnd/>
          </a:ln>
        </p:spPr>
        <p:txBody>
          <a:bodyPr wrap="none">
            <a:spAutoFit/>
          </a:bodyPr>
          <a:lstStyle/>
          <a:p>
            <a:r>
              <a:rPr lang="en-US" sz="2800" b="1" dirty="0" smtClean="0">
                <a:solidFill>
                  <a:srgbClr val="A50021"/>
                </a:solidFill>
              </a:rPr>
              <a:t>ACO</a:t>
            </a:r>
            <a:endParaRPr lang="en-US" sz="2800" b="1" dirty="0">
              <a:solidFill>
                <a:srgbClr val="A50021"/>
              </a:solidFill>
            </a:endParaRPr>
          </a:p>
        </p:txBody>
      </p:sp>
      <p:sp>
        <p:nvSpPr>
          <p:cNvPr id="91143" name="Rounded Rectangle 28"/>
          <p:cNvSpPr>
            <a:spLocks noChangeArrowheads="1"/>
          </p:cNvSpPr>
          <p:nvPr/>
        </p:nvSpPr>
        <p:spPr bwMode="auto">
          <a:xfrm>
            <a:off x="5791200" y="55626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Neurosurg</a:t>
            </a:r>
            <a:r>
              <a:rPr lang="en-US" b="1" dirty="0" smtClean="0">
                <a:solidFill>
                  <a:srgbClr val="A50021"/>
                </a:solidFill>
              </a:rPr>
              <a:t>.</a:t>
            </a:r>
            <a:endParaRPr lang="en-US" b="1" dirty="0">
              <a:solidFill>
                <a:srgbClr val="A50021"/>
              </a:solidFill>
            </a:endParaRPr>
          </a:p>
        </p:txBody>
      </p:sp>
      <p:sp>
        <p:nvSpPr>
          <p:cNvPr id="91144" name="Rounded Rectangle 28"/>
          <p:cNvSpPr>
            <a:spLocks noChangeArrowheads="1"/>
          </p:cNvSpPr>
          <p:nvPr/>
        </p:nvSpPr>
        <p:spPr bwMode="auto">
          <a:xfrm>
            <a:off x="7239000" y="5562600"/>
            <a:ext cx="10668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OB/GYN</a:t>
            </a:r>
            <a:endParaRPr lang="en-US" b="1" dirty="0">
              <a:solidFill>
                <a:srgbClr val="A50021"/>
              </a:solidFill>
            </a:endParaRPr>
          </a:p>
        </p:txBody>
      </p:sp>
      <p:sp>
        <p:nvSpPr>
          <p:cNvPr id="91145" name="Rounded Rectangle 28"/>
          <p:cNvSpPr>
            <a:spLocks noChangeArrowheads="1"/>
          </p:cNvSpPr>
          <p:nvPr/>
        </p:nvSpPr>
        <p:spPr bwMode="auto">
          <a:xfrm>
            <a:off x="4443412" y="5562600"/>
            <a:ext cx="1271588"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Cardiology</a:t>
            </a:r>
            <a:endParaRPr lang="en-US" b="1" dirty="0">
              <a:solidFill>
                <a:srgbClr val="A50021"/>
              </a:solidFill>
            </a:endParaRPr>
          </a:p>
        </p:txBody>
      </p:sp>
      <p:sp>
        <p:nvSpPr>
          <p:cNvPr id="91146" name="Title 43"/>
          <p:cNvSpPr>
            <a:spLocks noGrp="1"/>
          </p:cNvSpPr>
          <p:nvPr>
            <p:ph type="title"/>
          </p:nvPr>
        </p:nvSpPr>
        <p:spPr>
          <a:xfrm>
            <a:off x="838200" y="101600"/>
            <a:ext cx="8226425" cy="1228725"/>
          </a:xfrm>
        </p:spPr>
        <p:txBody>
          <a:bodyPr/>
          <a:lstStyle/>
          <a:p>
            <a:r>
              <a:rPr lang="en-US" dirty="0" smtClean="0"/>
              <a:t>Most ACOs Today</a:t>
            </a:r>
            <a:br>
              <a:rPr lang="en-US" dirty="0" smtClean="0"/>
            </a:br>
            <a:r>
              <a:rPr lang="en-US" dirty="0" smtClean="0"/>
              <a:t>Aren’t Truly </a:t>
            </a:r>
            <a:r>
              <a:rPr lang="en-US" i="1" dirty="0" smtClean="0"/>
              <a:t>Reinventing Care</a:t>
            </a:r>
          </a:p>
        </p:txBody>
      </p:sp>
      <p:grpSp>
        <p:nvGrpSpPr>
          <p:cNvPr id="2" name="Group 71"/>
          <p:cNvGrpSpPr>
            <a:grpSpLocks/>
          </p:cNvGrpSpPr>
          <p:nvPr/>
        </p:nvGrpSpPr>
        <p:grpSpPr bwMode="auto">
          <a:xfrm>
            <a:off x="228600" y="3581400"/>
            <a:ext cx="1600200" cy="2479675"/>
            <a:chOff x="228600" y="3997324"/>
            <a:chExt cx="1600200" cy="2479675"/>
          </a:xfrm>
        </p:grpSpPr>
        <p:sp>
          <p:nvSpPr>
            <p:cNvPr id="91164" name="Rectangle 2"/>
            <p:cNvSpPr>
              <a:spLocks noChangeArrowheads="1"/>
            </p:cNvSpPr>
            <p:nvPr/>
          </p:nvSpPr>
          <p:spPr bwMode="auto">
            <a:xfrm>
              <a:off x="304800" y="4378325"/>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1165" name="Rectangle 3"/>
            <p:cNvSpPr>
              <a:spLocks noChangeArrowheads="1"/>
            </p:cNvSpPr>
            <p:nvPr/>
          </p:nvSpPr>
          <p:spPr bwMode="auto">
            <a:xfrm>
              <a:off x="304800" y="4953000"/>
              <a:ext cx="1447800" cy="568325"/>
            </a:xfrm>
            <a:prstGeom prst="rect">
              <a:avLst/>
            </a:prstGeom>
            <a:noFill/>
            <a:ln w="9525" algn="ctr">
              <a:solidFill>
                <a:schemeClr val="tx1"/>
              </a:solidFill>
              <a:round/>
              <a:headEnd/>
              <a:tailEnd/>
            </a:ln>
          </p:spPr>
          <p:txBody>
            <a:bodyPr lIns="0" rIns="0" anchor="ctr"/>
            <a:lstStyle/>
            <a:p>
              <a:r>
                <a:rPr lang="en-US"/>
                <a:t>Diabetes</a:t>
              </a:r>
            </a:p>
          </p:txBody>
        </p:sp>
        <p:sp>
          <p:nvSpPr>
            <p:cNvPr id="91166" name="Rectangle 4"/>
            <p:cNvSpPr>
              <a:spLocks noChangeArrowheads="1"/>
            </p:cNvSpPr>
            <p:nvPr/>
          </p:nvSpPr>
          <p:spPr bwMode="auto">
            <a:xfrm>
              <a:off x="304800" y="5521325"/>
              <a:ext cx="1447800" cy="381000"/>
            </a:xfrm>
            <a:prstGeom prst="rect">
              <a:avLst/>
            </a:prstGeom>
            <a:noFill/>
            <a:ln w="9525" algn="ctr">
              <a:solidFill>
                <a:schemeClr val="tx1"/>
              </a:solidFill>
              <a:round/>
              <a:headEnd/>
              <a:tailEnd/>
            </a:ln>
          </p:spPr>
          <p:txBody>
            <a:bodyPr lIns="0" rIns="0" anchor="ctr"/>
            <a:lstStyle/>
            <a:p>
              <a:r>
                <a:rPr lang="en-US"/>
                <a:t>Back Pain</a:t>
              </a:r>
            </a:p>
          </p:txBody>
        </p:sp>
        <p:sp>
          <p:nvSpPr>
            <p:cNvPr id="91167" name="Rectangle 5"/>
            <p:cNvSpPr>
              <a:spLocks noChangeArrowheads="1"/>
            </p:cNvSpPr>
            <p:nvPr/>
          </p:nvSpPr>
          <p:spPr bwMode="auto">
            <a:xfrm>
              <a:off x="228600" y="3997324"/>
              <a:ext cx="1600200" cy="2479675"/>
            </a:xfrm>
            <a:prstGeom prst="rect">
              <a:avLst/>
            </a:prstGeom>
            <a:noFill/>
            <a:ln w="25400" algn="ctr">
              <a:solidFill>
                <a:srgbClr val="0000FF"/>
              </a:solidFill>
              <a:round/>
              <a:headEnd/>
              <a:tailEnd/>
            </a:ln>
          </p:spPr>
          <p:txBody>
            <a:bodyPr/>
            <a:lstStyle/>
            <a:p>
              <a:endParaRPr lang="en-US"/>
            </a:p>
          </p:txBody>
        </p:sp>
        <p:sp>
          <p:nvSpPr>
            <p:cNvPr id="91168" name="TextBox 6"/>
            <p:cNvSpPr txBox="1">
              <a:spLocks noChangeArrowheads="1"/>
            </p:cNvSpPr>
            <p:nvPr/>
          </p:nvSpPr>
          <p:spPr bwMode="auto">
            <a:xfrm>
              <a:off x="311150" y="3997325"/>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1169" name="Rectangle 4"/>
            <p:cNvSpPr>
              <a:spLocks noChangeArrowheads="1"/>
            </p:cNvSpPr>
            <p:nvPr/>
          </p:nvSpPr>
          <p:spPr bwMode="auto">
            <a:xfrm>
              <a:off x="304800" y="5915025"/>
              <a:ext cx="1447800" cy="38100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grpSp>
      <p:cxnSp>
        <p:nvCxnSpPr>
          <p:cNvPr id="91148" name="Straight Arrow Connector 112"/>
          <p:cNvCxnSpPr>
            <a:cxnSpLocks noChangeShapeType="1"/>
            <a:endCxn id="91150" idx="0"/>
          </p:cNvCxnSpPr>
          <p:nvPr/>
        </p:nvCxnSpPr>
        <p:spPr bwMode="auto">
          <a:xfrm flipH="1">
            <a:off x="3733800" y="2209800"/>
            <a:ext cx="9525" cy="2590800"/>
          </a:xfrm>
          <a:prstGeom prst="straightConnector1">
            <a:avLst/>
          </a:prstGeom>
          <a:noFill/>
          <a:ln w="69850" algn="ctr">
            <a:solidFill>
              <a:srgbClr val="008000"/>
            </a:solidFill>
            <a:round/>
            <a:headEnd/>
            <a:tailEnd type="arrow" w="med" len="med"/>
          </a:ln>
        </p:spPr>
      </p:cxnSp>
      <p:cxnSp>
        <p:nvCxnSpPr>
          <p:cNvPr id="91149" name="Shape 54"/>
          <p:cNvCxnSpPr>
            <a:cxnSpLocks noChangeShapeType="1"/>
            <a:stCxn id="91150" idx="2"/>
            <a:endCxn id="91144" idx="0"/>
          </p:cNvCxnSpPr>
          <p:nvPr/>
        </p:nvCxnSpPr>
        <p:spPr bwMode="auto">
          <a:xfrm rot="16200000" flipH="1">
            <a:off x="5395119" y="3185319"/>
            <a:ext cx="715962" cy="4038600"/>
          </a:xfrm>
          <a:prstGeom prst="bentConnector3">
            <a:avLst>
              <a:gd name="adj1" fmla="val 50000"/>
            </a:avLst>
          </a:prstGeom>
          <a:noFill/>
          <a:ln w="28575" algn="ctr">
            <a:solidFill>
              <a:srgbClr val="008000"/>
            </a:solidFill>
            <a:round/>
            <a:headEnd/>
            <a:tailEnd type="arrow" w="med" len="med"/>
          </a:ln>
        </p:spPr>
      </p:cxnSp>
      <p:sp>
        <p:nvSpPr>
          <p:cNvPr id="91150" name="Rectangle 60"/>
          <p:cNvSpPr>
            <a:spLocks noChangeArrowheads="1"/>
          </p:cNvSpPr>
          <p:nvPr/>
        </p:nvSpPr>
        <p:spPr bwMode="auto">
          <a:xfrm>
            <a:off x="3581400" y="4800600"/>
            <a:ext cx="304800" cy="46038"/>
          </a:xfrm>
          <a:prstGeom prst="rect">
            <a:avLst/>
          </a:prstGeom>
          <a:noFill/>
          <a:ln w="9525" algn="ctr">
            <a:noFill/>
            <a:round/>
            <a:headEnd/>
            <a:tailEnd/>
          </a:ln>
        </p:spPr>
        <p:txBody>
          <a:bodyPr tIns="0" bIns="0"/>
          <a:lstStyle/>
          <a:p>
            <a:endParaRPr lang="en-US"/>
          </a:p>
        </p:txBody>
      </p:sp>
      <p:cxnSp>
        <p:nvCxnSpPr>
          <p:cNvPr id="91151" name="Shape 54"/>
          <p:cNvCxnSpPr>
            <a:cxnSpLocks noChangeShapeType="1"/>
            <a:stCxn id="91150" idx="2"/>
            <a:endCxn id="91143" idx="0"/>
          </p:cNvCxnSpPr>
          <p:nvPr/>
        </p:nvCxnSpPr>
        <p:spPr bwMode="auto">
          <a:xfrm rot="16200000" flipH="1">
            <a:off x="4747419" y="3833019"/>
            <a:ext cx="715962" cy="2743200"/>
          </a:xfrm>
          <a:prstGeom prst="bentConnector3">
            <a:avLst>
              <a:gd name="adj1" fmla="val 50000"/>
            </a:avLst>
          </a:prstGeom>
          <a:noFill/>
          <a:ln w="28575" algn="ctr">
            <a:solidFill>
              <a:srgbClr val="008000"/>
            </a:solidFill>
            <a:round/>
            <a:headEnd/>
            <a:tailEnd type="arrow" w="med" len="med"/>
          </a:ln>
        </p:spPr>
      </p:cxnSp>
      <p:cxnSp>
        <p:nvCxnSpPr>
          <p:cNvPr id="91152" name="Shape 54"/>
          <p:cNvCxnSpPr>
            <a:cxnSpLocks noChangeShapeType="1"/>
            <a:stCxn id="91150" idx="2"/>
            <a:endCxn id="91145" idx="0"/>
          </p:cNvCxnSpPr>
          <p:nvPr/>
        </p:nvCxnSpPr>
        <p:spPr bwMode="auto">
          <a:xfrm rot="16200000" flipH="1">
            <a:off x="4048522" y="4531916"/>
            <a:ext cx="715962" cy="1345406"/>
          </a:xfrm>
          <a:prstGeom prst="bentConnector3">
            <a:avLst>
              <a:gd name="adj1" fmla="val 50000"/>
            </a:avLst>
          </a:prstGeom>
          <a:noFill/>
          <a:ln w="28575" algn="ctr">
            <a:solidFill>
              <a:srgbClr val="008000"/>
            </a:solidFill>
            <a:round/>
            <a:headEnd/>
            <a:tailEnd type="arrow" w="med" len="med"/>
          </a:ln>
        </p:spPr>
      </p:cxnSp>
      <p:cxnSp>
        <p:nvCxnSpPr>
          <p:cNvPr id="91153" name="Shape 54"/>
          <p:cNvCxnSpPr>
            <a:cxnSpLocks noChangeShapeType="1"/>
            <a:stCxn id="91150" idx="2"/>
            <a:endCxn id="91140" idx="0"/>
          </p:cNvCxnSpPr>
          <p:nvPr/>
        </p:nvCxnSpPr>
        <p:spPr bwMode="auto">
          <a:xfrm rot="5400000">
            <a:off x="2785269" y="4614069"/>
            <a:ext cx="715962" cy="1181100"/>
          </a:xfrm>
          <a:prstGeom prst="bentConnector3">
            <a:avLst>
              <a:gd name="adj1" fmla="val 50000"/>
            </a:avLst>
          </a:prstGeom>
          <a:noFill/>
          <a:ln w="28575" algn="ctr">
            <a:solidFill>
              <a:srgbClr val="008000"/>
            </a:solidFill>
            <a:round/>
            <a:headEnd/>
            <a:tailEnd type="arrow" w="med" len="med"/>
          </a:ln>
        </p:spPr>
      </p:cxnSp>
      <p:cxnSp>
        <p:nvCxnSpPr>
          <p:cNvPr id="91154" name="Straight Arrow Connector 112"/>
          <p:cNvCxnSpPr>
            <a:cxnSpLocks noChangeShapeType="1"/>
          </p:cNvCxnSpPr>
          <p:nvPr/>
        </p:nvCxnSpPr>
        <p:spPr bwMode="auto">
          <a:xfrm>
            <a:off x="5267325" y="2209800"/>
            <a:ext cx="9525" cy="857250"/>
          </a:xfrm>
          <a:prstGeom prst="straightConnector1">
            <a:avLst/>
          </a:prstGeom>
          <a:noFill/>
          <a:ln w="28575" algn="ctr">
            <a:solidFill>
              <a:srgbClr val="008000"/>
            </a:solidFill>
            <a:round/>
            <a:headEnd/>
            <a:tailEnd type="arrow" w="med" len="med"/>
          </a:ln>
        </p:spPr>
      </p:cxnSp>
      <p:sp>
        <p:nvSpPr>
          <p:cNvPr id="91155" name="TextBox 49"/>
          <p:cNvSpPr txBox="1">
            <a:spLocks noChangeArrowheads="1"/>
          </p:cNvSpPr>
          <p:nvPr/>
        </p:nvSpPr>
        <p:spPr bwMode="auto">
          <a:xfrm>
            <a:off x="1295400" y="2362200"/>
            <a:ext cx="2427288" cy="566738"/>
          </a:xfrm>
          <a:prstGeom prst="rect">
            <a:avLst/>
          </a:prstGeom>
          <a:noFill/>
          <a:ln w="9525">
            <a:noFill/>
            <a:miter lim="800000"/>
            <a:headEnd/>
            <a:tailEnd/>
          </a:ln>
        </p:spPr>
        <p:txBody>
          <a:bodyPr wrap="none">
            <a:spAutoFit/>
          </a:bodyPr>
          <a:lstStyle/>
          <a:p>
            <a:pPr algn="r">
              <a:lnSpc>
                <a:spcPts val="1800"/>
              </a:lnSpc>
            </a:pPr>
            <a:r>
              <a:rPr lang="en-US" sz="2400" b="1" i="1">
                <a:solidFill>
                  <a:srgbClr val="008000"/>
                </a:solidFill>
              </a:rPr>
              <a:t>Fee-for-Service</a:t>
            </a:r>
            <a:br>
              <a:rPr lang="en-US" sz="2400" b="1" i="1">
                <a:solidFill>
                  <a:srgbClr val="008000"/>
                </a:solidFill>
              </a:rPr>
            </a:br>
            <a:r>
              <a:rPr lang="en-US" sz="2400" b="1" i="1">
                <a:solidFill>
                  <a:srgbClr val="008000"/>
                </a:solidFill>
              </a:rPr>
              <a:t>Payment</a:t>
            </a:r>
          </a:p>
        </p:txBody>
      </p:sp>
      <p:cxnSp>
        <p:nvCxnSpPr>
          <p:cNvPr id="91156" name="Elbow Connector 85"/>
          <p:cNvCxnSpPr>
            <a:cxnSpLocks noChangeShapeType="1"/>
            <a:stCxn id="91167" idx="2"/>
            <a:endCxn id="91140" idx="2"/>
          </p:cNvCxnSpPr>
          <p:nvPr/>
        </p:nvCxnSpPr>
        <p:spPr bwMode="auto">
          <a:xfrm rot="16200000" flipH="1">
            <a:off x="1735138" y="5354637"/>
            <a:ext cx="111125" cy="1524000"/>
          </a:xfrm>
          <a:prstGeom prst="bentConnector3">
            <a:avLst>
              <a:gd name="adj1" fmla="val 305714"/>
            </a:avLst>
          </a:prstGeom>
          <a:noFill/>
          <a:ln w="31750" algn="ctr">
            <a:solidFill>
              <a:srgbClr val="0033CC"/>
            </a:solidFill>
            <a:round/>
            <a:headEnd/>
            <a:tailEnd type="arrow" w="med" len="med"/>
          </a:ln>
        </p:spPr>
      </p:cxnSp>
      <p:cxnSp>
        <p:nvCxnSpPr>
          <p:cNvPr id="91157" name="Elbow Connector 86"/>
          <p:cNvCxnSpPr>
            <a:cxnSpLocks noChangeShapeType="1"/>
            <a:stCxn id="91167" idx="2"/>
            <a:endCxn id="91145" idx="2"/>
          </p:cNvCxnSpPr>
          <p:nvPr/>
        </p:nvCxnSpPr>
        <p:spPr bwMode="auto">
          <a:xfrm rot="16200000" flipH="1">
            <a:off x="2998391" y="4091384"/>
            <a:ext cx="111125" cy="4050506"/>
          </a:xfrm>
          <a:prstGeom prst="bentConnector3">
            <a:avLst>
              <a:gd name="adj1" fmla="val 305714"/>
            </a:avLst>
          </a:prstGeom>
          <a:noFill/>
          <a:ln w="31750" algn="ctr">
            <a:solidFill>
              <a:srgbClr val="0033CC"/>
            </a:solidFill>
            <a:round/>
            <a:headEnd/>
            <a:tailEnd type="arrow" w="med" len="med"/>
          </a:ln>
        </p:spPr>
      </p:cxnSp>
      <p:cxnSp>
        <p:nvCxnSpPr>
          <p:cNvPr id="91158" name="Elbow Connector 89"/>
          <p:cNvCxnSpPr>
            <a:cxnSpLocks noChangeShapeType="1"/>
            <a:stCxn id="91167" idx="2"/>
            <a:endCxn id="91143" idx="2"/>
          </p:cNvCxnSpPr>
          <p:nvPr/>
        </p:nvCxnSpPr>
        <p:spPr bwMode="auto">
          <a:xfrm rot="16200000" flipH="1">
            <a:off x="3697288" y="3392487"/>
            <a:ext cx="111125" cy="5448300"/>
          </a:xfrm>
          <a:prstGeom prst="bentConnector3">
            <a:avLst>
              <a:gd name="adj1" fmla="val 305714"/>
            </a:avLst>
          </a:prstGeom>
          <a:noFill/>
          <a:ln w="31750" algn="ctr">
            <a:solidFill>
              <a:srgbClr val="0033CC"/>
            </a:solidFill>
            <a:round/>
            <a:headEnd/>
            <a:tailEnd type="arrow" w="med" len="med"/>
          </a:ln>
        </p:spPr>
      </p:cxnSp>
      <p:cxnSp>
        <p:nvCxnSpPr>
          <p:cNvPr id="91159" name="Elbow Connector 94"/>
          <p:cNvCxnSpPr>
            <a:cxnSpLocks noChangeShapeType="1"/>
            <a:stCxn id="91167" idx="2"/>
            <a:endCxn id="91144" idx="2"/>
          </p:cNvCxnSpPr>
          <p:nvPr/>
        </p:nvCxnSpPr>
        <p:spPr bwMode="auto">
          <a:xfrm rot="16200000" flipH="1">
            <a:off x="4344987" y="2744788"/>
            <a:ext cx="111125" cy="6743700"/>
          </a:xfrm>
          <a:prstGeom prst="bentConnector3">
            <a:avLst>
              <a:gd name="adj1" fmla="val 305713"/>
            </a:avLst>
          </a:prstGeom>
          <a:noFill/>
          <a:ln w="31750" algn="ctr">
            <a:solidFill>
              <a:srgbClr val="0033CC"/>
            </a:solidFill>
            <a:round/>
            <a:headEnd/>
            <a:tailEnd type="arrow" w="med" len="med"/>
          </a:ln>
        </p:spPr>
      </p:cxnSp>
      <p:sp>
        <p:nvSpPr>
          <p:cNvPr id="91160" name="Rounded Rectangle 97"/>
          <p:cNvSpPr>
            <a:spLocks noChangeArrowheads="1"/>
          </p:cNvSpPr>
          <p:nvPr/>
        </p:nvSpPr>
        <p:spPr bwMode="auto">
          <a:xfrm>
            <a:off x="3886200" y="3505200"/>
            <a:ext cx="1447800" cy="609600"/>
          </a:xfrm>
          <a:prstGeom prst="roundRect">
            <a:avLst>
              <a:gd name="adj" fmla="val 16667"/>
            </a:avLst>
          </a:prstGeom>
          <a:noFill/>
          <a:ln w="9525" algn="ctr">
            <a:solidFill>
              <a:srgbClr val="A50021"/>
            </a:solidFill>
            <a:round/>
            <a:headEnd/>
            <a:tailEnd/>
          </a:ln>
        </p:spPr>
        <p:txBody>
          <a:bodyPr lIns="0" rIns="0"/>
          <a:lstStyle/>
          <a:p>
            <a:pPr>
              <a:lnSpc>
                <a:spcPts val="1800"/>
              </a:lnSpc>
            </a:pPr>
            <a:r>
              <a:rPr lang="en-US" i="1" dirty="0" smtClean="0">
                <a:solidFill>
                  <a:srgbClr val="A50021"/>
                </a:solidFill>
              </a:rPr>
              <a:t>Expensive </a:t>
            </a:r>
            <a:br>
              <a:rPr lang="en-US" i="1" dirty="0" smtClean="0">
                <a:solidFill>
                  <a:srgbClr val="A50021"/>
                </a:solidFill>
              </a:rPr>
            </a:br>
            <a:r>
              <a:rPr lang="en-US" i="1" dirty="0" smtClean="0">
                <a:solidFill>
                  <a:srgbClr val="A50021"/>
                </a:solidFill>
              </a:rPr>
              <a:t>IT Systems</a:t>
            </a:r>
            <a:endParaRPr lang="en-US" i="1" dirty="0">
              <a:solidFill>
                <a:srgbClr val="A50021"/>
              </a:solidFill>
            </a:endParaRPr>
          </a:p>
        </p:txBody>
      </p:sp>
      <p:sp>
        <p:nvSpPr>
          <p:cNvPr id="91161" name="Rounded Rectangle 28"/>
          <p:cNvSpPr>
            <a:spLocks noChangeArrowheads="1"/>
          </p:cNvSpPr>
          <p:nvPr/>
        </p:nvSpPr>
        <p:spPr bwMode="auto">
          <a:xfrm>
            <a:off x="3124200" y="5562600"/>
            <a:ext cx="1243012"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Endocrin</a:t>
            </a:r>
            <a:r>
              <a:rPr lang="en-US" b="1" dirty="0" smtClean="0">
                <a:solidFill>
                  <a:srgbClr val="A50021"/>
                </a:solidFill>
              </a:rPr>
              <a:t>.</a:t>
            </a:r>
            <a:br>
              <a:rPr lang="en-US" b="1" dirty="0" smtClean="0">
                <a:solidFill>
                  <a:srgbClr val="A50021"/>
                </a:solidFill>
              </a:rPr>
            </a:br>
            <a:r>
              <a:rPr lang="en-US" b="1" dirty="0" err="1" smtClean="0">
                <a:solidFill>
                  <a:srgbClr val="A50021"/>
                </a:solidFill>
              </a:rPr>
              <a:t>Physiatry</a:t>
            </a:r>
            <a:endParaRPr lang="en-US" b="1" dirty="0">
              <a:solidFill>
                <a:srgbClr val="A50021"/>
              </a:solidFill>
            </a:endParaRPr>
          </a:p>
        </p:txBody>
      </p:sp>
      <p:cxnSp>
        <p:nvCxnSpPr>
          <p:cNvPr id="91162" name="Shape 54"/>
          <p:cNvCxnSpPr>
            <a:cxnSpLocks noChangeShapeType="1"/>
            <a:stCxn id="91150" idx="2"/>
            <a:endCxn id="91161" idx="0"/>
          </p:cNvCxnSpPr>
          <p:nvPr/>
        </p:nvCxnSpPr>
        <p:spPr bwMode="auto">
          <a:xfrm rot="16200000" flipH="1">
            <a:off x="3381772" y="5198666"/>
            <a:ext cx="715962" cy="11906"/>
          </a:xfrm>
          <a:prstGeom prst="bentConnector3">
            <a:avLst>
              <a:gd name="adj1" fmla="val 50000"/>
            </a:avLst>
          </a:prstGeom>
          <a:noFill/>
          <a:ln w="28575" algn="ctr">
            <a:solidFill>
              <a:srgbClr val="008000"/>
            </a:solidFill>
            <a:round/>
            <a:headEnd/>
            <a:tailEnd type="arrow" w="med" len="med"/>
          </a:ln>
        </p:spPr>
      </p:cxnSp>
      <p:cxnSp>
        <p:nvCxnSpPr>
          <p:cNvPr id="91163" name="Elbow Connector 94"/>
          <p:cNvCxnSpPr>
            <a:cxnSpLocks noChangeShapeType="1"/>
            <a:stCxn id="91167" idx="2"/>
            <a:endCxn id="91161" idx="2"/>
          </p:cNvCxnSpPr>
          <p:nvPr/>
        </p:nvCxnSpPr>
        <p:spPr bwMode="auto">
          <a:xfrm rot="16200000" flipH="1">
            <a:off x="2331641" y="4758134"/>
            <a:ext cx="111125" cy="2717006"/>
          </a:xfrm>
          <a:prstGeom prst="bentConnector3">
            <a:avLst>
              <a:gd name="adj1" fmla="val 305714"/>
            </a:avLst>
          </a:prstGeom>
          <a:noFill/>
          <a:ln w="31750" algn="ctr">
            <a:solidFill>
              <a:srgbClr val="0033CC"/>
            </a:solidFill>
            <a:round/>
            <a:headEnd/>
            <a:tailEnd type="arrow" w="med" len="med"/>
          </a:ln>
        </p:spPr>
      </p:cxnSp>
      <p:sp>
        <p:nvSpPr>
          <p:cNvPr id="34" name="Rounded Rectangle 97"/>
          <p:cNvSpPr>
            <a:spLocks noChangeArrowheads="1"/>
          </p:cNvSpPr>
          <p:nvPr/>
        </p:nvSpPr>
        <p:spPr bwMode="auto">
          <a:xfrm>
            <a:off x="5334000" y="3505200"/>
            <a:ext cx="1600200" cy="609600"/>
          </a:xfrm>
          <a:prstGeom prst="roundRect">
            <a:avLst>
              <a:gd name="adj" fmla="val 16667"/>
            </a:avLst>
          </a:prstGeom>
          <a:noFill/>
          <a:ln w="9525" algn="ctr">
            <a:solidFill>
              <a:srgbClr val="A50021"/>
            </a:solidFill>
            <a:round/>
            <a:headEnd/>
            <a:tailEnd/>
          </a:ln>
        </p:spPr>
        <p:txBody>
          <a:bodyPr lIns="0" rIns="0"/>
          <a:lstStyle/>
          <a:p>
            <a:pPr>
              <a:lnSpc>
                <a:spcPts val="1800"/>
              </a:lnSpc>
            </a:pPr>
            <a:r>
              <a:rPr lang="en-US" i="1" dirty="0" smtClean="0">
                <a:solidFill>
                  <a:srgbClr val="A50021"/>
                </a:solidFill>
              </a:rPr>
              <a:t>Nurse Care </a:t>
            </a:r>
            <a:br>
              <a:rPr lang="en-US" i="1" dirty="0" smtClean="0">
                <a:solidFill>
                  <a:srgbClr val="A50021"/>
                </a:solidFill>
              </a:rPr>
            </a:br>
            <a:r>
              <a:rPr lang="en-US" i="1" dirty="0" smtClean="0">
                <a:solidFill>
                  <a:srgbClr val="A50021"/>
                </a:solidFill>
              </a:rPr>
              <a:t>Managers</a:t>
            </a:r>
            <a:endParaRPr lang="en-US" i="1" dirty="0">
              <a:solidFill>
                <a:srgbClr val="A50021"/>
              </a:solidFill>
            </a:endParaRPr>
          </a:p>
        </p:txBody>
      </p:sp>
      <p:sp>
        <p:nvSpPr>
          <p:cNvPr id="35" name="TextBox 49"/>
          <p:cNvSpPr txBox="1">
            <a:spLocks noChangeArrowheads="1"/>
          </p:cNvSpPr>
          <p:nvPr/>
        </p:nvSpPr>
        <p:spPr bwMode="auto">
          <a:xfrm>
            <a:off x="5352345" y="4254991"/>
            <a:ext cx="1721946" cy="784830"/>
          </a:xfrm>
          <a:prstGeom prst="rect">
            <a:avLst/>
          </a:prstGeom>
          <a:noFill/>
          <a:ln w="9525">
            <a:noFill/>
            <a:miter lim="800000"/>
            <a:headEnd/>
            <a:tailEnd/>
          </a:ln>
        </p:spPr>
        <p:txBody>
          <a:bodyPr wrap="none">
            <a:spAutoFit/>
          </a:bodyPr>
          <a:lstStyle/>
          <a:p>
            <a:pPr algn="l">
              <a:lnSpc>
                <a:spcPts val="1800"/>
              </a:lnSpc>
            </a:pPr>
            <a:r>
              <a:rPr lang="en-US" sz="1600" b="1" i="1" dirty="0" smtClean="0">
                <a:solidFill>
                  <a:srgbClr val="FF0000"/>
                </a:solidFill>
              </a:rPr>
              <a:t>Share of</a:t>
            </a:r>
            <a:br>
              <a:rPr lang="en-US" sz="1600" b="1" i="1" dirty="0" smtClean="0">
                <a:solidFill>
                  <a:srgbClr val="FF0000"/>
                </a:solidFill>
              </a:rPr>
            </a:br>
            <a:r>
              <a:rPr lang="en-US" sz="1600" b="1" i="1" dirty="0" smtClean="0">
                <a:solidFill>
                  <a:srgbClr val="FF0000"/>
                </a:solidFill>
              </a:rPr>
              <a:t>Shared </a:t>
            </a:r>
            <a:r>
              <a:rPr lang="en-US" sz="1600" b="1" i="1" dirty="0">
                <a:solidFill>
                  <a:srgbClr val="FF0000"/>
                </a:solidFill>
              </a:rPr>
              <a:t>Savings</a:t>
            </a:r>
            <a:br>
              <a:rPr lang="en-US" sz="1600" b="1" i="1" dirty="0">
                <a:solidFill>
                  <a:srgbClr val="FF0000"/>
                </a:solidFill>
              </a:rPr>
            </a:br>
            <a:r>
              <a:rPr lang="en-US" sz="1600" b="1" i="1" dirty="0" smtClean="0">
                <a:solidFill>
                  <a:srgbClr val="FF0000"/>
                </a:solidFill>
              </a:rPr>
              <a:t>Payment??</a:t>
            </a:r>
            <a:endParaRPr lang="en-US" sz="1600" b="1" i="1" dirty="0">
              <a:solidFill>
                <a:srgbClr val="FF0000"/>
              </a:solidFill>
            </a:endParaRPr>
          </a:p>
        </p:txBody>
      </p:sp>
      <p:cxnSp>
        <p:nvCxnSpPr>
          <p:cNvPr id="36" name="Straight Arrow Connector 112"/>
          <p:cNvCxnSpPr>
            <a:cxnSpLocks noChangeShapeType="1"/>
          </p:cNvCxnSpPr>
          <p:nvPr/>
        </p:nvCxnSpPr>
        <p:spPr bwMode="auto">
          <a:xfrm>
            <a:off x="5278727" y="4218781"/>
            <a:ext cx="9525" cy="857250"/>
          </a:xfrm>
          <a:prstGeom prst="straightConnector1">
            <a:avLst/>
          </a:prstGeom>
          <a:noFill/>
          <a:ln w="28575" algn="ctr">
            <a:solidFill>
              <a:srgbClr val="FF0000"/>
            </a:solidFill>
            <a:prstDash val="dash"/>
            <a:round/>
            <a:headEnd/>
            <a:tailEnd type="arrow" w="med" len="med"/>
          </a:ln>
        </p:spPr>
      </p:cxnSp>
    </p:spTree>
    <p:extLst>
      <p:ext uri="{BB962C8B-B14F-4D97-AF65-F5344CB8AC3E}">
        <p14:creationId xmlns:p14="http://schemas.microsoft.com/office/powerpoint/2010/main" val="24391363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ACOs Aren’t Succeeding</a:t>
            </a:r>
            <a:br>
              <a:rPr lang="en-US" dirty="0" smtClean="0"/>
            </a:br>
            <a:r>
              <a:rPr lang="en-US" dirty="0" smtClean="0"/>
              <a:t>Due to Flaws in Payment Model</a:t>
            </a:r>
            <a:endParaRPr lang="en-US" dirty="0"/>
          </a:p>
        </p:txBody>
      </p:sp>
      <p:sp>
        <p:nvSpPr>
          <p:cNvPr id="3" name="Content Placeholder 2"/>
          <p:cNvSpPr>
            <a:spLocks noGrp="1"/>
          </p:cNvSpPr>
          <p:nvPr>
            <p:ph idx="1"/>
          </p:nvPr>
        </p:nvSpPr>
        <p:spPr/>
        <p:txBody>
          <a:bodyPr/>
          <a:lstStyle/>
          <a:p>
            <a:pPr marL="0" indent="0">
              <a:buNone/>
            </a:pPr>
            <a:r>
              <a:rPr lang="en-US" b="1" dirty="0" smtClean="0"/>
              <a:t>2013 Results for Medicare Shared Savings ACOs</a:t>
            </a:r>
          </a:p>
          <a:p>
            <a:r>
              <a:rPr lang="en-US" dirty="0" smtClean="0"/>
              <a:t>46% of ACOs (102/220) </a:t>
            </a:r>
            <a:r>
              <a:rPr lang="en-US" i="1" dirty="0" smtClean="0"/>
              <a:t>increased </a:t>
            </a:r>
            <a:r>
              <a:rPr lang="en-US" dirty="0" smtClean="0"/>
              <a:t>Medicare spending</a:t>
            </a:r>
          </a:p>
          <a:p>
            <a:r>
              <a:rPr lang="en-US" dirty="0" smtClean="0"/>
              <a:t>Only one-fourth (52/220) received shared savings payments</a:t>
            </a:r>
          </a:p>
          <a:p>
            <a:r>
              <a:rPr lang="en-US" dirty="0" smtClean="0"/>
              <a:t>After making shared savings payments, </a:t>
            </a:r>
            <a:br>
              <a:rPr lang="en-US" dirty="0" smtClean="0"/>
            </a:br>
            <a:r>
              <a:rPr lang="en-US" dirty="0" smtClean="0">
                <a:solidFill>
                  <a:srgbClr val="FF0000"/>
                </a:solidFill>
              </a:rPr>
              <a:t>Medicare spent more than it saved</a:t>
            </a:r>
          </a:p>
          <a:p>
            <a:pPr marL="0" indent="0">
              <a:spcBef>
                <a:spcPts val="2400"/>
              </a:spcBef>
              <a:buNone/>
            </a:pPr>
            <a:r>
              <a:rPr lang="en-US" b="1" dirty="0" smtClean="0"/>
              <a:t>2014 Results for Medicare Shared Savings ACOs</a:t>
            </a:r>
          </a:p>
          <a:p>
            <a:r>
              <a:rPr lang="en-US" dirty="0"/>
              <a:t>4</a:t>
            </a:r>
            <a:r>
              <a:rPr lang="en-US" dirty="0" smtClean="0"/>
              <a:t>5% of ACOs (152/333) </a:t>
            </a:r>
            <a:r>
              <a:rPr lang="en-US" i="1" dirty="0" smtClean="0"/>
              <a:t>increased </a:t>
            </a:r>
            <a:r>
              <a:rPr lang="en-US" dirty="0" smtClean="0"/>
              <a:t>Medicare spending</a:t>
            </a:r>
          </a:p>
          <a:p>
            <a:r>
              <a:rPr lang="en-US" dirty="0" smtClean="0"/>
              <a:t>Only one-fourth (86/333) received shared savings payments</a:t>
            </a:r>
          </a:p>
          <a:p>
            <a:r>
              <a:rPr lang="en-US" dirty="0" smtClean="0"/>
              <a:t>After making shared savings payments, </a:t>
            </a:r>
            <a:br>
              <a:rPr lang="en-US" dirty="0" smtClean="0"/>
            </a:br>
            <a:r>
              <a:rPr lang="en-US" dirty="0" smtClean="0">
                <a:solidFill>
                  <a:srgbClr val="FF0000"/>
                </a:solidFill>
              </a:rPr>
              <a:t>Medicare spent more than it saved </a:t>
            </a:r>
            <a:endParaRPr lang="en-US" dirty="0">
              <a:solidFill>
                <a:srgbClr val="FF0000"/>
              </a:solidFill>
            </a:endParaRPr>
          </a:p>
        </p:txBody>
      </p:sp>
    </p:spTree>
    <p:extLst>
      <p:ext uri="{BB962C8B-B14F-4D97-AF65-F5344CB8AC3E}">
        <p14:creationId xmlns:p14="http://schemas.microsoft.com/office/powerpoint/2010/main" val="175712805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2"/>
          <p:cNvSpPr>
            <a:spLocks noChangeArrowheads="1"/>
          </p:cNvSpPr>
          <p:nvPr/>
        </p:nvSpPr>
        <p:spPr bwMode="auto">
          <a:xfrm>
            <a:off x="2857500" y="1447800"/>
            <a:ext cx="5181600" cy="762000"/>
          </a:xfrm>
          <a:prstGeom prst="rect">
            <a:avLst/>
          </a:prstGeom>
          <a:noFill/>
          <a:ln w="25400" algn="ctr">
            <a:solidFill>
              <a:srgbClr val="008000"/>
            </a:solidFill>
            <a:round/>
            <a:headEnd/>
            <a:tailEnd/>
          </a:ln>
        </p:spPr>
        <p:txBody>
          <a:bodyPr lIns="0" rIns="0" anchor="ctr"/>
          <a:lstStyle/>
          <a:p>
            <a:r>
              <a:rPr lang="en-US" sz="2800" b="1" dirty="0">
                <a:solidFill>
                  <a:srgbClr val="008000"/>
                </a:solidFill>
              </a:rPr>
              <a:t>MEDICARE, MEDICAID HEALTH PLAN</a:t>
            </a:r>
          </a:p>
        </p:txBody>
      </p:sp>
      <p:sp>
        <p:nvSpPr>
          <p:cNvPr id="90116" name="Title 43"/>
          <p:cNvSpPr>
            <a:spLocks noGrp="1"/>
          </p:cNvSpPr>
          <p:nvPr>
            <p:ph type="title"/>
          </p:nvPr>
        </p:nvSpPr>
        <p:spPr>
          <a:xfrm>
            <a:off x="990600" y="101600"/>
            <a:ext cx="8074025" cy="1228725"/>
          </a:xfrm>
        </p:spPr>
        <p:txBody>
          <a:bodyPr/>
          <a:lstStyle/>
          <a:p>
            <a:r>
              <a:rPr lang="en-US" dirty="0" smtClean="0"/>
              <a:t>A </a:t>
            </a:r>
            <a:r>
              <a:rPr lang="en-US" i="1" dirty="0" smtClean="0"/>
              <a:t>True</a:t>
            </a:r>
            <a:r>
              <a:rPr lang="en-US" dirty="0" smtClean="0"/>
              <a:t> ACO Can Take a Global Payment And Make It Work</a:t>
            </a:r>
          </a:p>
        </p:txBody>
      </p:sp>
      <p:sp>
        <p:nvSpPr>
          <p:cNvPr id="90139" name="Rectangle 2"/>
          <p:cNvSpPr>
            <a:spLocks noChangeArrowheads="1"/>
          </p:cNvSpPr>
          <p:nvPr/>
        </p:nvSpPr>
        <p:spPr bwMode="auto">
          <a:xfrm>
            <a:off x="312587" y="3624591"/>
            <a:ext cx="1447800" cy="574675"/>
          </a:xfrm>
          <a:prstGeom prst="rect">
            <a:avLst/>
          </a:prstGeom>
          <a:noFill/>
          <a:ln w="9525" algn="ctr">
            <a:solidFill>
              <a:schemeClr val="tx1"/>
            </a:solidFill>
            <a:round/>
            <a:headEnd/>
            <a:tailEnd/>
          </a:ln>
        </p:spPr>
        <p:txBody>
          <a:bodyPr lIns="0" rIns="0" anchor="ctr"/>
          <a:lstStyle/>
          <a:p>
            <a:r>
              <a:rPr lang="en-US"/>
              <a:t>Heart </a:t>
            </a:r>
            <a:br>
              <a:rPr lang="en-US"/>
            </a:br>
            <a:r>
              <a:rPr lang="en-US"/>
              <a:t>Disease</a:t>
            </a:r>
          </a:p>
        </p:txBody>
      </p:sp>
      <p:sp>
        <p:nvSpPr>
          <p:cNvPr id="90140" name="Rectangle 3"/>
          <p:cNvSpPr>
            <a:spLocks noChangeArrowheads="1"/>
          </p:cNvSpPr>
          <p:nvPr/>
        </p:nvSpPr>
        <p:spPr bwMode="auto">
          <a:xfrm>
            <a:off x="312587" y="4199266"/>
            <a:ext cx="1447800" cy="568325"/>
          </a:xfrm>
          <a:prstGeom prst="rect">
            <a:avLst/>
          </a:prstGeom>
          <a:noFill/>
          <a:ln w="9525" algn="ctr">
            <a:solidFill>
              <a:schemeClr val="tx1"/>
            </a:solidFill>
            <a:round/>
            <a:headEnd/>
            <a:tailEnd/>
          </a:ln>
        </p:spPr>
        <p:txBody>
          <a:bodyPr lIns="0" rIns="0" anchor="ctr"/>
          <a:lstStyle/>
          <a:p>
            <a:r>
              <a:rPr lang="en-US" dirty="0" smtClean="0"/>
              <a:t>Diabetes</a:t>
            </a:r>
            <a:endParaRPr lang="en-US" dirty="0"/>
          </a:p>
        </p:txBody>
      </p:sp>
      <p:sp>
        <p:nvSpPr>
          <p:cNvPr id="90141" name="Rectangle 4"/>
          <p:cNvSpPr>
            <a:spLocks noChangeArrowheads="1"/>
          </p:cNvSpPr>
          <p:nvPr/>
        </p:nvSpPr>
        <p:spPr bwMode="auto">
          <a:xfrm>
            <a:off x="312587" y="4767590"/>
            <a:ext cx="1447800" cy="414009"/>
          </a:xfrm>
          <a:prstGeom prst="rect">
            <a:avLst/>
          </a:prstGeom>
          <a:noFill/>
          <a:ln w="9525" algn="ctr">
            <a:solidFill>
              <a:schemeClr val="tx1"/>
            </a:solidFill>
            <a:round/>
            <a:headEnd/>
            <a:tailEnd/>
          </a:ln>
        </p:spPr>
        <p:txBody>
          <a:bodyPr lIns="0" rIns="0" anchor="ctr"/>
          <a:lstStyle/>
          <a:p>
            <a:r>
              <a:rPr lang="en-US" dirty="0"/>
              <a:t>Back Pain</a:t>
            </a:r>
          </a:p>
        </p:txBody>
      </p:sp>
      <p:sp>
        <p:nvSpPr>
          <p:cNvPr id="90142" name="Rectangle 5"/>
          <p:cNvSpPr>
            <a:spLocks noChangeArrowheads="1"/>
          </p:cNvSpPr>
          <p:nvPr/>
        </p:nvSpPr>
        <p:spPr bwMode="auto">
          <a:xfrm>
            <a:off x="236387" y="3243590"/>
            <a:ext cx="1600200" cy="2479675"/>
          </a:xfrm>
          <a:prstGeom prst="rect">
            <a:avLst/>
          </a:prstGeom>
          <a:noFill/>
          <a:ln w="25400" algn="ctr">
            <a:solidFill>
              <a:srgbClr val="0000FF"/>
            </a:solidFill>
            <a:round/>
            <a:headEnd/>
            <a:tailEnd/>
          </a:ln>
        </p:spPr>
        <p:txBody>
          <a:bodyPr/>
          <a:lstStyle/>
          <a:p>
            <a:endParaRPr lang="en-US"/>
          </a:p>
        </p:txBody>
      </p:sp>
      <p:sp>
        <p:nvSpPr>
          <p:cNvPr id="90143" name="TextBox 6"/>
          <p:cNvSpPr txBox="1">
            <a:spLocks noChangeArrowheads="1"/>
          </p:cNvSpPr>
          <p:nvPr/>
        </p:nvSpPr>
        <p:spPr bwMode="auto">
          <a:xfrm>
            <a:off x="318937" y="3243591"/>
            <a:ext cx="1417638" cy="400050"/>
          </a:xfrm>
          <a:prstGeom prst="rect">
            <a:avLst/>
          </a:prstGeom>
          <a:noFill/>
          <a:ln w="9525">
            <a:noFill/>
            <a:miter lim="800000"/>
            <a:headEnd/>
            <a:tailEnd/>
          </a:ln>
        </p:spPr>
        <p:txBody>
          <a:bodyPr wrap="none">
            <a:spAutoFit/>
          </a:bodyPr>
          <a:lstStyle/>
          <a:p>
            <a:r>
              <a:rPr lang="en-US" sz="2000" b="1">
                <a:solidFill>
                  <a:srgbClr val="0000FF"/>
                </a:solidFill>
              </a:rPr>
              <a:t>PATIENTS</a:t>
            </a:r>
          </a:p>
        </p:txBody>
      </p:sp>
      <p:sp>
        <p:nvSpPr>
          <p:cNvPr id="90144" name="Rectangle 4"/>
          <p:cNvSpPr>
            <a:spLocks noChangeArrowheads="1"/>
          </p:cNvSpPr>
          <p:nvPr/>
        </p:nvSpPr>
        <p:spPr bwMode="auto">
          <a:xfrm>
            <a:off x="312587" y="5181600"/>
            <a:ext cx="1447800" cy="360690"/>
          </a:xfrm>
          <a:prstGeom prst="rect">
            <a:avLst/>
          </a:prstGeom>
          <a:noFill/>
          <a:ln w="9525" algn="ctr">
            <a:solidFill>
              <a:schemeClr val="tx1"/>
            </a:solidFill>
            <a:round/>
            <a:headEnd/>
            <a:tailEnd/>
          </a:ln>
        </p:spPr>
        <p:txBody>
          <a:bodyPr lIns="0" rIns="0" anchor="ctr"/>
          <a:lstStyle/>
          <a:p>
            <a:r>
              <a:rPr lang="en-US" dirty="0" smtClean="0"/>
              <a:t>Pregnancy</a:t>
            </a:r>
            <a:endParaRPr lang="en-US" dirty="0"/>
          </a:p>
        </p:txBody>
      </p:sp>
      <p:cxnSp>
        <p:nvCxnSpPr>
          <p:cNvPr id="90118" name="Straight Arrow Connector 112"/>
          <p:cNvCxnSpPr>
            <a:cxnSpLocks noChangeShapeType="1"/>
            <a:stCxn id="90114" idx="2"/>
            <a:endCxn id="90121" idx="0"/>
          </p:cNvCxnSpPr>
          <p:nvPr/>
        </p:nvCxnSpPr>
        <p:spPr bwMode="auto">
          <a:xfrm>
            <a:off x="5448300" y="2209800"/>
            <a:ext cx="0" cy="609600"/>
          </a:xfrm>
          <a:prstGeom prst="straightConnector1">
            <a:avLst/>
          </a:prstGeom>
          <a:noFill/>
          <a:ln w="50800" algn="ctr">
            <a:solidFill>
              <a:srgbClr val="008000"/>
            </a:solidFill>
            <a:round/>
            <a:headEnd/>
            <a:tailEnd type="arrow" w="med" len="med"/>
          </a:ln>
        </p:spPr>
      </p:cxnSp>
      <p:cxnSp>
        <p:nvCxnSpPr>
          <p:cNvPr id="90119" name="Elbow Connector 53"/>
          <p:cNvCxnSpPr>
            <a:cxnSpLocks noChangeShapeType="1"/>
            <a:stCxn id="90120" idx="3"/>
          </p:cNvCxnSpPr>
          <p:nvPr/>
        </p:nvCxnSpPr>
        <p:spPr bwMode="auto">
          <a:xfrm>
            <a:off x="4424212" y="4483428"/>
            <a:ext cx="1138388" cy="850572"/>
          </a:xfrm>
          <a:prstGeom prst="bentConnector3">
            <a:avLst>
              <a:gd name="adj1" fmla="val 50000"/>
            </a:avLst>
          </a:prstGeom>
          <a:noFill/>
          <a:ln w="50800" algn="ctr">
            <a:solidFill>
              <a:srgbClr val="0000FF"/>
            </a:solidFill>
            <a:round/>
            <a:headEnd/>
            <a:tailEnd type="arrow" w="med" len="med"/>
          </a:ln>
        </p:spPr>
      </p:cxnSp>
      <p:sp>
        <p:nvSpPr>
          <p:cNvPr id="90120" name="Rounded Rectangle 33"/>
          <p:cNvSpPr>
            <a:spLocks noChangeArrowheads="1"/>
          </p:cNvSpPr>
          <p:nvPr/>
        </p:nvSpPr>
        <p:spPr bwMode="auto">
          <a:xfrm>
            <a:off x="2633512" y="4081790"/>
            <a:ext cx="1790700" cy="803275"/>
          </a:xfrm>
          <a:prstGeom prst="roundRect">
            <a:avLst>
              <a:gd name="adj" fmla="val 16667"/>
            </a:avLst>
          </a:prstGeom>
          <a:noFill/>
          <a:ln w="25400" algn="ctr">
            <a:solidFill>
              <a:srgbClr val="A50021"/>
            </a:solidFill>
            <a:round/>
            <a:headEnd/>
            <a:tailEnd/>
          </a:ln>
        </p:spPr>
        <p:txBody>
          <a:bodyPr lIns="0" tIns="0" rIns="0" bIns="0" anchor="ctr"/>
          <a:lstStyle/>
          <a:p>
            <a:r>
              <a:rPr lang="en-US" b="1">
                <a:solidFill>
                  <a:srgbClr val="A50021"/>
                </a:solidFill>
              </a:rPr>
              <a:t>Primary Care Practice</a:t>
            </a:r>
          </a:p>
        </p:txBody>
      </p:sp>
      <p:sp>
        <p:nvSpPr>
          <p:cNvPr id="90121" name="Rectangle 37"/>
          <p:cNvSpPr>
            <a:spLocks noChangeArrowheads="1"/>
          </p:cNvSpPr>
          <p:nvPr/>
        </p:nvSpPr>
        <p:spPr bwMode="auto">
          <a:xfrm>
            <a:off x="1981200" y="2819400"/>
            <a:ext cx="6934200" cy="3733800"/>
          </a:xfrm>
          <a:prstGeom prst="rect">
            <a:avLst/>
          </a:prstGeom>
          <a:noFill/>
          <a:ln w="50800" algn="ctr">
            <a:solidFill>
              <a:srgbClr val="A50021"/>
            </a:solidFill>
            <a:round/>
            <a:headEnd/>
            <a:tailEnd/>
          </a:ln>
        </p:spPr>
        <p:txBody>
          <a:bodyPr/>
          <a:lstStyle/>
          <a:p>
            <a:endParaRPr lang="en-US"/>
          </a:p>
        </p:txBody>
      </p:sp>
      <p:sp>
        <p:nvSpPr>
          <p:cNvPr id="90122" name="TextBox 48"/>
          <p:cNvSpPr txBox="1">
            <a:spLocks noChangeArrowheads="1"/>
          </p:cNvSpPr>
          <p:nvPr/>
        </p:nvSpPr>
        <p:spPr bwMode="auto">
          <a:xfrm>
            <a:off x="4808238" y="2786390"/>
            <a:ext cx="982962" cy="523220"/>
          </a:xfrm>
          <a:prstGeom prst="rect">
            <a:avLst/>
          </a:prstGeom>
          <a:noFill/>
          <a:ln w="9525">
            <a:noFill/>
            <a:miter lim="800000"/>
            <a:headEnd/>
            <a:tailEnd/>
          </a:ln>
        </p:spPr>
        <p:txBody>
          <a:bodyPr wrap="square">
            <a:spAutoFit/>
          </a:bodyPr>
          <a:lstStyle/>
          <a:p>
            <a:r>
              <a:rPr lang="en-US" sz="2800" b="1" dirty="0">
                <a:solidFill>
                  <a:srgbClr val="A50021"/>
                </a:solidFill>
              </a:rPr>
              <a:t>A</a:t>
            </a:r>
            <a:r>
              <a:rPr lang="en-US" sz="2800" b="1" dirty="0" smtClean="0">
                <a:solidFill>
                  <a:srgbClr val="A50021"/>
                </a:solidFill>
              </a:rPr>
              <a:t>CO</a:t>
            </a:r>
            <a:endParaRPr lang="en-US" sz="2800" b="1" dirty="0">
              <a:solidFill>
                <a:srgbClr val="A50021"/>
              </a:solidFill>
            </a:endParaRPr>
          </a:p>
        </p:txBody>
      </p:sp>
      <p:sp>
        <p:nvSpPr>
          <p:cNvPr id="90123" name="Rounded Rectangle 28"/>
          <p:cNvSpPr>
            <a:spLocks noChangeArrowheads="1"/>
          </p:cNvSpPr>
          <p:nvPr/>
        </p:nvSpPr>
        <p:spPr bwMode="auto">
          <a:xfrm>
            <a:off x="5570387" y="4178628"/>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smtClean="0">
                <a:solidFill>
                  <a:srgbClr val="A50021"/>
                </a:solidFill>
              </a:rPr>
              <a:t>Neurosurg.Group</a:t>
            </a:r>
            <a:endParaRPr lang="en-US" b="1" dirty="0">
              <a:solidFill>
                <a:srgbClr val="A50021"/>
              </a:solidFill>
            </a:endParaRPr>
          </a:p>
        </p:txBody>
      </p:sp>
      <p:sp>
        <p:nvSpPr>
          <p:cNvPr id="90125" name="Rounded Rectangle 28"/>
          <p:cNvSpPr>
            <a:spLocks noChangeArrowheads="1"/>
          </p:cNvSpPr>
          <p:nvPr/>
        </p:nvSpPr>
        <p:spPr bwMode="auto">
          <a:xfrm>
            <a:off x="5562600" y="33528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err="1">
                <a:solidFill>
                  <a:srgbClr val="A50021"/>
                </a:solidFill>
              </a:rPr>
              <a:t>Cardiovasc</a:t>
            </a:r>
            <a:r>
              <a:rPr lang="en-US" b="1" dirty="0">
                <a:solidFill>
                  <a:srgbClr val="A50021"/>
                </a:solidFill>
              </a:rPr>
              <a:t>.</a:t>
            </a:r>
            <a:br>
              <a:rPr lang="en-US" b="1" dirty="0">
                <a:solidFill>
                  <a:srgbClr val="A50021"/>
                </a:solidFill>
              </a:rPr>
            </a:br>
            <a:r>
              <a:rPr lang="en-US" b="1" dirty="0">
                <a:solidFill>
                  <a:srgbClr val="A50021"/>
                </a:solidFill>
              </a:rPr>
              <a:t>Group</a:t>
            </a:r>
          </a:p>
        </p:txBody>
      </p:sp>
      <p:cxnSp>
        <p:nvCxnSpPr>
          <p:cNvPr id="90126" name="Elbow Connector 53"/>
          <p:cNvCxnSpPr>
            <a:cxnSpLocks noChangeShapeType="1"/>
            <a:stCxn id="90122" idx="3"/>
            <a:endCxn id="90125" idx="3"/>
          </p:cNvCxnSpPr>
          <p:nvPr/>
        </p:nvCxnSpPr>
        <p:spPr bwMode="auto">
          <a:xfrm>
            <a:off x="5791200" y="3048000"/>
            <a:ext cx="1143000" cy="609600"/>
          </a:xfrm>
          <a:prstGeom prst="bentConnector3">
            <a:avLst>
              <a:gd name="adj1" fmla="val 120000"/>
            </a:avLst>
          </a:prstGeom>
          <a:noFill/>
          <a:ln w="31750" algn="ctr">
            <a:solidFill>
              <a:srgbClr val="008000"/>
            </a:solidFill>
            <a:prstDash val="dash"/>
            <a:round/>
            <a:headEnd/>
            <a:tailEnd type="arrow" w="med" len="med"/>
          </a:ln>
        </p:spPr>
      </p:cxnSp>
      <p:sp>
        <p:nvSpPr>
          <p:cNvPr id="42" name="TextBox 41"/>
          <p:cNvSpPr txBox="1"/>
          <p:nvPr/>
        </p:nvSpPr>
        <p:spPr bwMode="auto">
          <a:xfrm>
            <a:off x="7162800" y="3429000"/>
            <a:ext cx="1531188" cy="503984"/>
          </a:xfrm>
          <a:prstGeom prst="rect">
            <a:avLst/>
          </a:prstGeom>
          <a:noFill/>
        </p:spPr>
        <p:txBody>
          <a:bodyPr wrap="none">
            <a:spAutoFit/>
          </a:bodyPr>
          <a:lstStyle/>
          <a:p>
            <a:pPr algn="l">
              <a:lnSpc>
                <a:spcPts val="1600"/>
              </a:lnSpc>
              <a:defRPr/>
            </a:pPr>
            <a:r>
              <a:rPr lang="en-US" spc="-100" dirty="0">
                <a:solidFill>
                  <a:srgbClr val="008000"/>
                </a:solidFill>
                <a:latin typeface="Arial" charset="0"/>
                <a:cs typeface="Arial" charset="0"/>
              </a:rPr>
              <a:t>Heart Episode/</a:t>
            </a:r>
            <a:br>
              <a:rPr lang="en-US" spc="-100" dirty="0">
                <a:solidFill>
                  <a:srgbClr val="008000"/>
                </a:solidFill>
                <a:latin typeface="Arial" charset="0"/>
                <a:cs typeface="Arial" charset="0"/>
              </a:rPr>
            </a:br>
            <a:r>
              <a:rPr lang="en-US" spc="-100" dirty="0">
                <a:solidFill>
                  <a:srgbClr val="008000"/>
                </a:solidFill>
                <a:latin typeface="Arial" charset="0"/>
                <a:cs typeface="Arial" charset="0"/>
              </a:rPr>
              <a:t>Condition Pmt</a:t>
            </a:r>
          </a:p>
        </p:txBody>
      </p:sp>
      <p:sp>
        <p:nvSpPr>
          <p:cNvPr id="43" name="TextBox 42"/>
          <p:cNvSpPr txBox="1"/>
          <p:nvPr/>
        </p:nvSpPr>
        <p:spPr bwMode="auto">
          <a:xfrm>
            <a:off x="7162800" y="4267200"/>
            <a:ext cx="1492716" cy="503984"/>
          </a:xfrm>
          <a:prstGeom prst="rect">
            <a:avLst/>
          </a:prstGeom>
          <a:noFill/>
        </p:spPr>
        <p:txBody>
          <a:bodyPr wrap="none">
            <a:spAutoFit/>
          </a:bodyPr>
          <a:lstStyle/>
          <a:p>
            <a:pPr algn="l">
              <a:lnSpc>
                <a:spcPts val="1600"/>
              </a:lnSpc>
              <a:defRPr/>
            </a:pPr>
            <a:r>
              <a:rPr lang="en-US" spc="-100" dirty="0">
                <a:solidFill>
                  <a:srgbClr val="008000"/>
                </a:solidFill>
                <a:latin typeface="Arial" charset="0"/>
                <a:cs typeface="Arial" charset="0"/>
              </a:rPr>
              <a:t>Back Episode/</a:t>
            </a:r>
            <a:br>
              <a:rPr lang="en-US" spc="-100" dirty="0">
                <a:solidFill>
                  <a:srgbClr val="008000"/>
                </a:solidFill>
                <a:latin typeface="Arial" charset="0"/>
                <a:cs typeface="Arial" charset="0"/>
              </a:rPr>
            </a:br>
            <a:r>
              <a:rPr lang="en-US" spc="-100" dirty="0">
                <a:solidFill>
                  <a:srgbClr val="008000"/>
                </a:solidFill>
                <a:latin typeface="Arial" charset="0"/>
                <a:cs typeface="Arial" charset="0"/>
              </a:rPr>
              <a:t>Condition Pmt</a:t>
            </a:r>
          </a:p>
        </p:txBody>
      </p:sp>
      <p:cxnSp>
        <p:nvCxnSpPr>
          <p:cNvPr id="90130" name="Elbow Connector 49"/>
          <p:cNvCxnSpPr>
            <a:cxnSpLocks noChangeShapeType="1"/>
            <a:stCxn id="90122" idx="1"/>
            <a:endCxn id="90120" idx="0"/>
          </p:cNvCxnSpPr>
          <p:nvPr/>
        </p:nvCxnSpPr>
        <p:spPr bwMode="auto">
          <a:xfrm rot="10800000" flipV="1">
            <a:off x="3528862" y="3048000"/>
            <a:ext cx="1279376" cy="1033790"/>
          </a:xfrm>
          <a:prstGeom prst="bentConnector2">
            <a:avLst/>
          </a:prstGeom>
          <a:noFill/>
          <a:ln w="31750" algn="ctr">
            <a:solidFill>
              <a:srgbClr val="008000"/>
            </a:solidFill>
            <a:prstDash val="dash"/>
            <a:round/>
            <a:headEnd/>
            <a:tailEnd type="arrow" w="med" len="med"/>
          </a:ln>
        </p:spPr>
      </p:cxnSp>
      <p:sp>
        <p:nvSpPr>
          <p:cNvPr id="90131" name="TextBox 76"/>
          <p:cNvSpPr txBox="1">
            <a:spLocks noChangeArrowheads="1"/>
          </p:cNvSpPr>
          <p:nvPr/>
        </p:nvSpPr>
        <p:spPr bwMode="auto">
          <a:xfrm>
            <a:off x="2036518" y="3167390"/>
            <a:ext cx="1454244" cy="709168"/>
          </a:xfrm>
          <a:prstGeom prst="rect">
            <a:avLst/>
          </a:prstGeom>
          <a:noFill/>
          <a:ln w="9525">
            <a:noFill/>
            <a:miter lim="800000"/>
            <a:headEnd/>
            <a:tailEnd/>
          </a:ln>
        </p:spPr>
        <p:txBody>
          <a:bodyPr wrap="none">
            <a:spAutoFit/>
          </a:bodyPr>
          <a:lstStyle/>
          <a:p>
            <a:pPr algn="r">
              <a:lnSpc>
                <a:spcPts val="1600"/>
              </a:lnSpc>
            </a:pPr>
            <a:r>
              <a:rPr lang="en-US" dirty="0">
                <a:solidFill>
                  <a:srgbClr val="008000"/>
                </a:solidFill>
              </a:rPr>
              <a:t>Accountable</a:t>
            </a:r>
            <a:br>
              <a:rPr lang="en-US" dirty="0">
                <a:solidFill>
                  <a:srgbClr val="008000"/>
                </a:solidFill>
              </a:rPr>
            </a:br>
            <a:r>
              <a:rPr lang="en-US" dirty="0">
                <a:solidFill>
                  <a:srgbClr val="008000"/>
                </a:solidFill>
              </a:rPr>
              <a:t>Medical</a:t>
            </a:r>
            <a:br>
              <a:rPr lang="en-US" dirty="0">
                <a:solidFill>
                  <a:srgbClr val="008000"/>
                </a:solidFill>
              </a:rPr>
            </a:br>
            <a:r>
              <a:rPr lang="en-US" dirty="0">
                <a:solidFill>
                  <a:srgbClr val="008000"/>
                </a:solidFill>
              </a:rPr>
              <a:t>Home</a:t>
            </a:r>
          </a:p>
        </p:txBody>
      </p:sp>
      <p:cxnSp>
        <p:nvCxnSpPr>
          <p:cNvPr id="90132" name="Elbow Connector 53"/>
          <p:cNvCxnSpPr>
            <a:cxnSpLocks noChangeShapeType="1"/>
            <a:stCxn id="90120" idx="3"/>
            <a:endCxn id="90125" idx="1"/>
          </p:cNvCxnSpPr>
          <p:nvPr/>
        </p:nvCxnSpPr>
        <p:spPr bwMode="auto">
          <a:xfrm flipV="1">
            <a:off x="4424212" y="3657600"/>
            <a:ext cx="1138388" cy="825828"/>
          </a:xfrm>
          <a:prstGeom prst="bentConnector3">
            <a:avLst>
              <a:gd name="adj1" fmla="val 50000"/>
            </a:avLst>
          </a:prstGeom>
          <a:noFill/>
          <a:ln w="50800" algn="ctr">
            <a:solidFill>
              <a:srgbClr val="0000FF"/>
            </a:solidFill>
            <a:round/>
            <a:headEnd/>
            <a:tailEnd type="arrow" w="med" len="med"/>
          </a:ln>
        </p:spPr>
      </p:cxnSp>
      <p:cxnSp>
        <p:nvCxnSpPr>
          <p:cNvPr id="90133" name="Elbow Connector 53"/>
          <p:cNvCxnSpPr>
            <a:cxnSpLocks noChangeShapeType="1"/>
            <a:stCxn id="90122" idx="3"/>
            <a:endCxn id="90123" idx="3"/>
          </p:cNvCxnSpPr>
          <p:nvPr/>
        </p:nvCxnSpPr>
        <p:spPr bwMode="auto">
          <a:xfrm>
            <a:off x="5791200" y="3048000"/>
            <a:ext cx="1150787" cy="1435428"/>
          </a:xfrm>
          <a:prstGeom prst="bentConnector3">
            <a:avLst>
              <a:gd name="adj1" fmla="val 119865"/>
            </a:avLst>
          </a:prstGeom>
          <a:noFill/>
          <a:ln w="31750" algn="ctr">
            <a:solidFill>
              <a:srgbClr val="008000"/>
            </a:solidFill>
            <a:prstDash val="dash"/>
            <a:round/>
            <a:headEnd/>
            <a:tailEnd type="arrow" w="med" len="med"/>
          </a:ln>
        </p:spPr>
      </p:cxnSp>
      <p:cxnSp>
        <p:nvCxnSpPr>
          <p:cNvPr id="90134" name="Elbow Connector 53"/>
          <p:cNvCxnSpPr>
            <a:cxnSpLocks noChangeShapeType="1"/>
            <a:stCxn id="90122" idx="3"/>
          </p:cNvCxnSpPr>
          <p:nvPr/>
        </p:nvCxnSpPr>
        <p:spPr bwMode="auto">
          <a:xfrm>
            <a:off x="5791200" y="3048000"/>
            <a:ext cx="1143000" cy="2286000"/>
          </a:xfrm>
          <a:prstGeom prst="bentConnector3">
            <a:avLst>
              <a:gd name="adj1" fmla="val 120000"/>
            </a:avLst>
          </a:prstGeom>
          <a:noFill/>
          <a:ln w="31750" algn="ctr">
            <a:solidFill>
              <a:srgbClr val="008000"/>
            </a:solidFill>
            <a:prstDash val="dash"/>
            <a:round/>
            <a:headEnd/>
            <a:tailEnd type="arrow" w="med" len="med"/>
          </a:ln>
        </p:spPr>
      </p:cxnSp>
      <p:cxnSp>
        <p:nvCxnSpPr>
          <p:cNvPr id="90135" name="Straight Arrow Connector 75"/>
          <p:cNvCxnSpPr>
            <a:cxnSpLocks noChangeShapeType="1"/>
            <a:endCxn id="90120" idx="1"/>
          </p:cNvCxnSpPr>
          <p:nvPr/>
        </p:nvCxnSpPr>
        <p:spPr bwMode="auto">
          <a:xfrm>
            <a:off x="1836587" y="4483428"/>
            <a:ext cx="796925" cy="0"/>
          </a:xfrm>
          <a:prstGeom prst="straightConnector1">
            <a:avLst/>
          </a:prstGeom>
          <a:noFill/>
          <a:ln w="50800" algn="ctr">
            <a:solidFill>
              <a:srgbClr val="0000FF"/>
            </a:solidFill>
            <a:round/>
            <a:headEnd/>
            <a:tailEnd type="arrow" w="med" len="med"/>
          </a:ln>
        </p:spPr>
      </p:cxnSp>
      <p:cxnSp>
        <p:nvCxnSpPr>
          <p:cNvPr id="90136" name="Straight Arrow Connector 89"/>
          <p:cNvCxnSpPr>
            <a:cxnSpLocks noChangeShapeType="1"/>
            <a:stCxn id="90120" idx="3"/>
            <a:endCxn id="90123" idx="1"/>
          </p:cNvCxnSpPr>
          <p:nvPr/>
        </p:nvCxnSpPr>
        <p:spPr bwMode="auto">
          <a:xfrm>
            <a:off x="4424212" y="4483428"/>
            <a:ext cx="1146175" cy="0"/>
          </a:xfrm>
          <a:prstGeom prst="straightConnector1">
            <a:avLst/>
          </a:prstGeom>
          <a:noFill/>
          <a:ln w="50800" algn="ctr">
            <a:solidFill>
              <a:srgbClr val="0000FF"/>
            </a:solidFill>
            <a:round/>
            <a:headEnd/>
            <a:tailEnd type="arrow" w="med" len="med"/>
          </a:ln>
        </p:spPr>
      </p:cxnSp>
      <p:cxnSp>
        <p:nvCxnSpPr>
          <p:cNvPr id="37" name="Straight Arrow Connector 75"/>
          <p:cNvCxnSpPr>
            <a:cxnSpLocks noChangeShapeType="1"/>
            <a:endCxn id="90120" idx="2"/>
          </p:cNvCxnSpPr>
          <p:nvPr/>
        </p:nvCxnSpPr>
        <p:spPr bwMode="auto">
          <a:xfrm flipH="1" flipV="1">
            <a:off x="3528862" y="4885065"/>
            <a:ext cx="4913" cy="677535"/>
          </a:xfrm>
          <a:prstGeom prst="straightConnector1">
            <a:avLst/>
          </a:prstGeom>
          <a:noFill/>
          <a:ln w="50800" algn="ctr">
            <a:solidFill>
              <a:srgbClr val="0000FF"/>
            </a:solidFill>
            <a:round/>
            <a:headEnd/>
            <a:tailEnd type="arrow" w="med" len="med"/>
          </a:ln>
        </p:spPr>
      </p:cxnSp>
      <p:sp>
        <p:nvSpPr>
          <p:cNvPr id="33" name="TextBox 49"/>
          <p:cNvSpPr txBox="1">
            <a:spLocks noChangeArrowheads="1"/>
          </p:cNvSpPr>
          <p:nvPr/>
        </p:nvSpPr>
        <p:spPr bwMode="auto">
          <a:xfrm>
            <a:off x="5562600" y="2286000"/>
            <a:ext cx="2509020" cy="566309"/>
          </a:xfrm>
          <a:prstGeom prst="rect">
            <a:avLst/>
          </a:prstGeom>
          <a:noFill/>
          <a:ln w="9525">
            <a:noFill/>
            <a:miter lim="800000"/>
            <a:headEnd/>
            <a:tailEnd/>
          </a:ln>
        </p:spPr>
        <p:txBody>
          <a:bodyPr wrap="none">
            <a:spAutoFit/>
          </a:bodyPr>
          <a:lstStyle/>
          <a:p>
            <a:pPr algn="l">
              <a:lnSpc>
                <a:spcPts val="1800"/>
              </a:lnSpc>
            </a:pPr>
            <a:r>
              <a:rPr lang="en-US" sz="2400" b="1" i="1" dirty="0" smtClean="0">
                <a:solidFill>
                  <a:srgbClr val="008000"/>
                </a:solidFill>
              </a:rPr>
              <a:t>Risk-Adjusted</a:t>
            </a:r>
            <a:br>
              <a:rPr lang="en-US" sz="2400" b="1" i="1" dirty="0" smtClean="0">
                <a:solidFill>
                  <a:srgbClr val="008000"/>
                </a:solidFill>
              </a:rPr>
            </a:br>
            <a:r>
              <a:rPr lang="en-US" sz="2400" b="1" i="1" dirty="0" smtClean="0">
                <a:solidFill>
                  <a:srgbClr val="008000"/>
                </a:solidFill>
              </a:rPr>
              <a:t>Global </a:t>
            </a:r>
            <a:r>
              <a:rPr lang="en-US" sz="2400" b="1" i="1" dirty="0">
                <a:solidFill>
                  <a:srgbClr val="008000"/>
                </a:solidFill>
              </a:rPr>
              <a:t>Payment</a:t>
            </a:r>
          </a:p>
        </p:txBody>
      </p:sp>
      <p:cxnSp>
        <p:nvCxnSpPr>
          <p:cNvPr id="78" name="Elbow Connector 53"/>
          <p:cNvCxnSpPr>
            <a:cxnSpLocks noChangeShapeType="1"/>
            <a:stCxn id="90122" idx="1"/>
            <a:endCxn id="38" idx="3"/>
          </p:cNvCxnSpPr>
          <p:nvPr/>
        </p:nvCxnSpPr>
        <p:spPr bwMode="auto">
          <a:xfrm rot="10800000" flipV="1">
            <a:off x="4476750" y="3047999"/>
            <a:ext cx="331488" cy="2938463"/>
          </a:xfrm>
          <a:prstGeom prst="bentConnector3">
            <a:avLst>
              <a:gd name="adj1" fmla="val 50000"/>
            </a:avLst>
          </a:prstGeom>
          <a:noFill/>
          <a:ln w="31750" algn="ctr">
            <a:solidFill>
              <a:srgbClr val="008000"/>
            </a:solidFill>
            <a:prstDash val="dash"/>
            <a:round/>
            <a:headEnd/>
            <a:tailEnd type="arrow" w="med" len="med"/>
          </a:ln>
        </p:spPr>
      </p:cxnSp>
      <p:sp>
        <p:nvSpPr>
          <p:cNvPr id="91" name="TextBox 90"/>
          <p:cNvSpPr txBox="1"/>
          <p:nvPr/>
        </p:nvSpPr>
        <p:spPr bwMode="auto">
          <a:xfrm>
            <a:off x="4648200" y="5715000"/>
            <a:ext cx="1479892" cy="707886"/>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Accountable</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Medical</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Neighborhood</a:t>
            </a:r>
            <a:endParaRPr lang="en-US" spc="-100" dirty="0">
              <a:solidFill>
                <a:srgbClr val="008000"/>
              </a:solidFill>
              <a:latin typeface="Arial" charset="0"/>
              <a:cs typeface="Arial" charset="0"/>
            </a:endParaRPr>
          </a:p>
        </p:txBody>
      </p:sp>
      <p:sp>
        <p:nvSpPr>
          <p:cNvPr id="34" name="Rounded Rectangle 28"/>
          <p:cNvSpPr>
            <a:spLocks noChangeArrowheads="1"/>
          </p:cNvSpPr>
          <p:nvPr/>
        </p:nvSpPr>
        <p:spPr bwMode="auto">
          <a:xfrm>
            <a:off x="5562600" y="5029200"/>
            <a:ext cx="1371600" cy="609600"/>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OB/GYN</a:t>
            </a:r>
            <a:br>
              <a:rPr lang="en-US" b="1" dirty="0" smtClean="0">
                <a:solidFill>
                  <a:srgbClr val="A50021"/>
                </a:solidFill>
              </a:rPr>
            </a:br>
            <a:r>
              <a:rPr lang="en-US" b="1" dirty="0" smtClean="0">
                <a:solidFill>
                  <a:srgbClr val="A50021"/>
                </a:solidFill>
              </a:rPr>
              <a:t>Group</a:t>
            </a:r>
            <a:endParaRPr lang="en-US" b="1" dirty="0">
              <a:solidFill>
                <a:srgbClr val="A50021"/>
              </a:solidFill>
            </a:endParaRPr>
          </a:p>
        </p:txBody>
      </p:sp>
      <p:sp>
        <p:nvSpPr>
          <p:cNvPr id="35" name="TextBox 34"/>
          <p:cNvSpPr txBox="1"/>
          <p:nvPr/>
        </p:nvSpPr>
        <p:spPr bwMode="auto">
          <a:xfrm>
            <a:off x="7162800" y="5181600"/>
            <a:ext cx="1467068" cy="502702"/>
          </a:xfrm>
          <a:prstGeom prst="rect">
            <a:avLst/>
          </a:prstGeom>
          <a:noFill/>
        </p:spPr>
        <p:txBody>
          <a:bodyPr wrap="none">
            <a:spAutoFit/>
          </a:bodyPr>
          <a:lstStyle/>
          <a:p>
            <a:pPr algn="l">
              <a:lnSpc>
                <a:spcPts val="1600"/>
              </a:lnSpc>
              <a:defRPr/>
            </a:pPr>
            <a:r>
              <a:rPr lang="en-US" spc="-100" dirty="0" smtClean="0">
                <a:solidFill>
                  <a:srgbClr val="008000"/>
                </a:solidFill>
                <a:latin typeface="Arial" charset="0"/>
                <a:cs typeface="Arial" charset="0"/>
              </a:rPr>
              <a:t>Pregnancy</a:t>
            </a:r>
            <a:br>
              <a:rPr lang="en-US" spc="-100" dirty="0" smtClean="0">
                <a:solidFill>
                  <a:srgbClr val="008000"/>
                </a:solidFill>
                <a:latin typeface="Arial" charset="0"/>
                <a:cs typeface="Arial" charset="0"/>
              </a:rPr>
            </a:br>
            <a:r>
              <a:rPr lang="en-US" spc="-100" dirty="0" smtClean="0">
                <a:solidFill>
                  <a:srgbClr val="008000"/>
                </a:solidFill>
                <a:latin typeface="Arial" charset="0"/>
                <a:cs typeface="Arial" charset="0"/>
              </a:rPr>
              <a:t>Condition </a:t>
            </a:r>
            <a:r>
              <a:rPr lang="en-US" spc="-100" dirty="0" err="1" smtClean="0">
                <a:solidFill>
                  <a:srgbClr val="008000"/>
                </a:solidFill>
                <a:latin typeface="Arial" charset="0"/>
                <a:cs typeface="Arial" charset="0"/>
              </a:rPr>
              <a:t>Pmt</a:t>
            </a:r>
            <a:endParaRPr lang="en-US" spc="-100" dirty="0">
              <a:solidFill>
                <a:srgbClr val="008000"/>
              </a:solidFill>
              <a:latin typeface="Arial" charset="0"/>
              <a:cs typeface="Arial" charset="0"/>
            </a:endParaRPr>
          </a:p>
        </p:txBody>
      </p:sp>
      <p:sp>
        <p:nvSpPr>
          <p:cNvPr id="38" name="Rounded Rectangle 28"/>
          <p:cNvSpPr>
            <a:spLocks noChangeArrowheads="1"/>
          </p:cNvSpPr>
          <p:nvPr/>
        </p:nvSpPr>
        <p:spPr bwMode="auto">
          <a:xfrm>
            <a:off x="2590800" y="5562600"/>
            <a:ext cx="1885950" cy="847725"/>
          </a:xfrm>
          <a:prstGeom prst="roundRect">
            <a:avLst>
              <a:gd name="adj" fmla="val 16667"/>
            </a:avLst>
          </a:prstGeom>
          <a:noFill/>
          <a:ln w="25400" algn="ctr">
            <a:solidFill>
              <a:srgbClr val="A50021"/>
            </a:solidFill>
            <a:round/>
            <a:headEnd/>
            <a:tailEnd/>
          </a:ln>
        </p:spPr>
        <p:txBody>
          <a:bodyPr lIns="0" tIns="0" rIns="0" bIns="0" anchor="ctr"/>
          <a:lstStyle/>
          <a:p>
            <a:r>
              <a:rPr lang="en-US" b="1" dirty="0" smtClean="0">
                <a:solidFill>
                  <a:srgbClr val="A50021"/>
                </a:solidFill>
              </a:rPr>
              <a:t>Endocrinology,</a:t>
            </a:r>
          </a:p>
          <a:p>
            <a:r>
              <a:rPr lang="en-US" b="1" dirty="0" smtClean="0">
                <a:solidFill>
                  <a:srgbClr val="A50021"/>
                </a:solidFill>
              </a:rPr>
              <a:t>Cardiology,</a:t>
            </a:r>
            <a:br>
              <a:rPr lang="en-US" b="1" dirty="0" smtClean="0">
                <a:solidFill>
                  <a:srgbClr val="A50021"/>
                </a:solidFill>
              </a:rPr>
            </a:br>
            <a:r>
              <a:rPr lang="en-US" b="1" dirty="0" err="1" smtClean="0">
                <a:solidFill>
                  <a:srgbClr val="A50021"/>
                </a:solidFill>
              </a:rPr>
              <a:t>Physiatry</a:t>
            </a:r>
            <a:endParaRPr lang="en-US" b="1" dirty="0">
              <a:solidFill>
                <a:srgbClr val="A50021"/>
              </a:solidFill>
            </a:endParaRPr>
          </a:p>
        </p:txBody>
      </p:sp>
    </p:spTree>
    <p:extLst>
      <p:ext uri="{BB962C8B-B14F-4D97-AF65-F5344CB8AC3E}">
        <p14:creationId xmlns:p14="http://schemas.microsoft.com/office/powerpoint/2010/main" val="12708527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dirty="0" smtClean="0"/>
              <a:t>You Don’t Need a Big Health System to Manage Global Payment</a:t>
            </a:r>
          </a:p>
        </p:txBody>
      </p:sp>
      <p:sp>
        <p:nvSpPr>
          <p:cNvPr id="106499" name="Content Placeholder 2"/>
          <p:cNvSpPr>
            <a:spLocks noGrp="1"/>
          </p:cNvSpPr>
          <p:nvPr>
            <p:ph idx="1"/>
          </p:nvPr>
        </p:nvSpPr>
        <p:spPr>
          <a:xfrm>
            <a:off x="80963" y="1476375"/>
            <a:ext cx="8983662" cy="4830763"/>
          </a:xfrm>
        </p:spPr>
        <p:txBody>
          <a:bodyPr/>
          <a:lstStyle/>
          <a:p>
            <a:pPr>
              <a:spcBef>
                <a:spcPts val="1200"/>
              </a:spcBef>
            </a:pPr>
            <a:r>
              <a:rPr lang="en-US" sz="2400" dirty="0" smtClean="0"/>
              <a:t>Independent PCPs &amp; Specialists Managing Global Payments</a:t>
            </a:r>
          </a:p>
          <a:p>
            <a:pPr lvl="1">
              <a:spcBef>
                <a:spcPts val="600"/>
              </a:spcBef>
            </a:pPr>
            <a:r>
              <a:rPr lang="en-US" sz="1800" dirty="0" smtClean="0"/>
              <a:t>North Texas Specialty Physicians, a 600 physician multi-specialty IPA in Fort Worth, set up its own Medicare Advantage PPO plan and uses revenues from the health plan and capitation contracts to pay its PCPs 250% of Medicare rates and provides high quality, coordinated care to patients.  </a:t>
            </a:r>
            <a:r>
              <a:rPr lang="en-US" sz="1800" dirty="0" smtClean="0">
                <a:solidFill>
                  <a:srgbClr val="652B91"/>
                </a:solidFill>
                <a:hlinkClick r:id="rId2"/>
              </a:rPr>
              <a:t>www.ntsp.com</a:t>
            </a:r>
            <a:endParaRPr lang="en-US" sz="1800" dirty="0" smtClean="0">
              <a:solidFill>
                <a:srgbClr val="652B91"/>
              </a:solidFill>
            </a:endParaRPr>
          </a:p>
          <a:p>
            <a:pPr>
              <a:spcBef>
                <a:spcPts val="1200"/>
              </a:spcBef>
            </a:pPr>
            <a:r>
              <a:rPr lang="en-US" sz="2400" dirty="0" smtClean="0"/>
              <a:t>Joint Contracting by MDs &amp; Hospitals for Global Payments</a:t>
            </a:r>
          </a:p>
          <a:p>
            <a:pPr lvl="1">
              <a:spcBef>
                <a:spcPct val="0"/>
              </a:spcBef>
            </a:pPr>
            <a:r>
              <a:rPr lang="en-US" sz="1800" dirty="0" smtClean="0"/>
              <a:t>The Mount Auburn Cambridge IPA (MACIPA) and Mount Auburn Hospital jointly contract with three major Boston-area health plans for full-risk capitation.  The IPA is independent of the hospital; they coordinate care with each other without any formal legal structure.  </a:t>
            </a:r>
            <a:r>
              <a:rPr lang="en-US" sz="1800" dirty="0" smtClean="0">
                <a:hlinkClick r:id="rId3"/>
              </a:rPr>
              <a:t>www.macipa.com</a:t>
            </a:r>
            <a:r>
              <a:rPr lang="en-US" sz="1800" dirty="0" smtClean="0"/>
              <a:t> </a:t>
            </a:r>
          </a:p>
          <a:p>
            <a:pPr lvl="1"/>
            <a:endParaRPr lang="en-US" sz="2000" dirty="0" smtClean="0"/>
          </a:p>
          <a:p>
            <a:pPr lvl="1"/>
            <a:endParaRPr lang="en-US" dirty="0" smtClean="0"/>
          </a:p>
        </p:txBody>
      </p:sp>
    </p:spTree>
    <p:extLst>
      <p:ext uri="{BB962C8B-B14F-4D97-AF65-F5344CB8AC3E}">
        <p14:creationId xmlns:p14="http://schemas.microsoft.com/office/powerpoint/2010/main" val="15553171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600"/>
            <a:ext cx="8378825" cy="1228725"/>
          </a:xfrm>
        </p:spPr>
        <p:txBody>
          <a:bodyPr/>
          <a:lstStyle/>
          <a:p>
            <a:r>
              <a:rPr lang="en-US" dirty="0" smtClean="0"/>
              <a:t>Most Current Payment Models Are</a:t>
            </a:r>
            <a:br>
              <a:rPr lang="en-US" dirty="0" smtClean="0"/>
            </a:br>
            <a:r>
              <a:rPr lang="en-US" dirty="0" smtClean="0"/>
              <a:t>Focused on Near-Term Outcomes</a:t>
            </a:r>
            <a:endParaRPr lang="en-US" dirty="0"/>
          </a:p>
        </p:txBody>
      </p:sp>
      <p:sp>
        <p:nvSpPr>
          <p:cNvPr id="3" name="Rectangle 2"/>
          <p:cNvSpPr/>
          <p:nvPr/>
        </p:nvSpPr>
        <p:spPr bwMode="auto">
          <a:xfrm>
            <a:off x="6998494" y="3222283"/>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Premature Death</a:t>
            </a:r>
          </a:p>
        </p:txBody>
      </p:sp>
      <p:sp>
        <p:nvSpPr>
          <p:cNvPr id="4" name="Rectangle 3"/>
          <p:cNvSpPr/>
          <p:nvPr/>
        </p:nvSpPr>
        <p:spPr bwMode="auto">
          <a:xfrm>
            <a:off x="7000875" y="1712829"/>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Amputations</a:t>
            </a:r>
          </a:p>
        </p:txBody>
      </p:sp>
      <p:sp>
        <p:nvSpPr>
          <p:cNvPr id="5" name="Rectangle 4"/>
          <p:cNvSpPr/>
          <p:nvPr/>
        </p:nvSpPr>
        <p:spPr bwMode="auto">
          <a:xfrm>
            <a:off x="7000875" y="2920260"/>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Blindness</a:t>
            </a:r>
          </a:p>
        </p:txBody>
      </p:sp>
      <p:sp>
        <p:nvSpPr>
          <p:cNvPr id="6" name="Rectangle 5"/>
          <p:cNvSpPr/>
          <p:nvPr/>
        </p:nvSpPr>
        <p:spPr bwMode="auto">
          <a:xfrm>
            <a:off x="7000875" y="2007731"/>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Kidney Failure</a:t>
            </a:r>
          </a:p>
        </p:txBody>
      </p:sp>
      <p:sp>
        <p:nvSpPr>
          <p:cNvPr id="7" name="Rectangle 6"/>
          <p:cNvSpPr/>
          <p:nvPr/>
        </p:nvSpPr>
        <p:spPr bwMode="auto">
          <a:xfrm>
            <a:off x="7000875" y="231298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Hospitalizations</a:t>
            </a:r>
          </a:p>
        </p:txBody>
      </p:sp>
      <p:sp>
        <p:nvSpPr>
          <p:cNvPr id="8" name="Rectangle 7"/>
          <p:cNvSpPr/>
          <p:nvPr/>
        </p:nvSpPr>
        <p:spPr bwMode="auto">
          <a:xfrm>
            <a:off x="7000875" y="2618237"/>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ER Visits</a:t>
            </a:r>
          </a:p>
        </p:txBody>
      </p:sp>
      <p:sp>
        <p:nvSpPr>
          <p:cNvPr id="9" name="Rectangle 8"/>
          <p:cNvSpPr/>
          <p:nvPr/>
        </p:nvSpPr>
        <p:spPr bwMode="auto">
          <a:xfrm>
            <a:off x="7010400" y="354991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Inability to Work</a:t>
            </a:r>
          </a:p>
        </p:txBody>
      </p:sp>
      <p:sp>
        <p:nvSpPr>
          <p:cNvPr id="10" name="Rectangle 9"/>
          <p:cNvSpPr/>
          <p:nvPr/>
        </p:nvSpPr>
        <p:spPr bwMode="auto">
          <a:xfrm>
            <a:off x="7010400" y="3855165"/>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Low Productivity</a:t>
            </a:r>
          </a:p>
        </p:txBody>
      </p:sp>
      <p:sp>
        <p:nvSpPr>
          <p:cNvPr id="11" name="Rectangle 10"/>
          <p:cNvSpPr/>
          <p:nvPr/>
        </p:nvSpPr>
        <p:spPr bwMode="auto">
          <a:xfrm>
            <a:off x="7029450" y="46296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Quality of Life</a:t>
            </a:r>
          </a:p>
        </p:txBody>
      </p:sp>
      <p:sp>
        <p:nvSpPr>
          <p:cNvPr id="12" name="Rectangle 11"/>
          <p:cNvSpPr/>
          <p:nvPr/>
        </p:nvSpPr>
        <p:spPr bwMode="auto">
          <a:xfrm>
            <a:off x="7029450" y="49344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Low Cost of Care</a:t>
            </a:r>
          </a:p>
        </p:txBody>
      </p:sp>
      <p:sp>
        <p:nvSpPr>
          <p:cNvPr id="13" name="Rectangle 12"/>
          <p:cNvSpPr/>
          <p:nvPr/>
        </p:nvSpPr>
        <p:spPr bwMode="auto">
          <a:xfrm>
            <a:off x="7029450" y="52392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Productivity</a:t>
            </a:r>
          </a:p>
        </p:txBody>
      </p:sp>
      <p:sp>
        <p:nvSpPr>
          <p:cNvPr id="14" name="Rectangle 13"/>
          <p:cNvSpPr/>
          <p:nvPr/>
        </p:nvSpPr>
        <p:spPr bwMode="auto">
          <a:xfrm>
            <a:off x="6934200" y="1642196"/>
            <a:ext cx="1981200" cy="2514600"/>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6934200" y="4553483"/>
            <a:ext cx="1981200" cy="990601"/>
          </a:xfrm>
          <a:prstGeom prst="rect">
            <a:avLst/>
          </a:prstGeom>
          <a:noFill/>
          <a:ln w="254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Rectangle 20"/>
          <p:cNvSpPr/>
          <p:nvPr/>
        </p:nvSpPr>
        <p:spPr bwMode="auto">
          <a:xfrm>
            <a:off x="4416329" y="2480848"/>
            <a:ext cx="1096566" cy="837296"/>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Chronic</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Disease</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Patient</a:t>
            </a:r>
          </a:p>
        </p:txBody>
      </p:sp>
      <p:cxnSp>
        <p:nvCxnSpPr>
          <p:cNvPr id="27" name="Elbow Connector 26"/>
          <p:cNvCxnSpPr>
            <a:stCxn id="21" idx="3"/>
            <a:endCxn id="15" idx="1"/>
          </p:cNvCxnSpPr>
          <p:nvPr/>
        </p:nvCxnSpPr>
        <p:spPr bwMode="auto">
          <a:xfrm>
            <a:off x="5512895" y="2899496"/>
            <a:ext cx="1421305" cy="2149288"/>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23" name="Straight Arrow Connector 22"/>
          <p:cNvCxnSpPr>
            <a:stCxn id="21" idx="3"/>
            <a:endCxn id="14" idx="1"/>
          </p:cNvCxnSpPr>
          <p:nvPr/>
        </p:nvCxnSpPr>
        <p:spPr bwMode="auto">
          <a:xfrm>
            <a:off x="5512895" y="2899496"/>
            <a:ext cx="1421305"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28" name="Rectangle 27"/>
          <p:cNvSpPr/>
          <p:nvPr/>
        </p:nvSpPr>
        <p:spPr bwMode="auto">
          <a:xfrm>
            <a:off x="5675264" y="2464019"/>
            <a:ext cx="1096566" cy="837296"/>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00FF"/>
                </a:solidFill>
                <a:effectLst/>
                <a:latin typeface="Arial" charset="0"/>
                <a:cs typeface="Arial" charset="0"/>
              </a:rPr>
              <a:t>PCP+</a:t>
            </a:r>
            <a:br>
              <a:rPr kumimoji="0" lang="en-US" b="1" i="0" u="none" strike="noStrike" cap="none" normalizeH="0" baseline="0" dirty="0" smtClean="0">
                <a:ln>
                  <a:noFill/>
                </a:ln>
                <a:solidFill>
                  <a:srgbClr val="0000FF"/>
                </a:solidFill>
                <a:effectLst/>
                <a:latin typeface="Arial" charset="0"/>
                <a:cs typeface="Arial" charset="0"/>
              </a:rPr>
            </a:br>
            <a:r>
              <a:rPr kumimoji="0" lang="en-US" b="1" i="0" u="none" strike="noStrike" cap="none" normalizeH="0" baseline="0" dirty="0" smtClean="0">
                <a:ln>
                  <a:noFill/>
                </a:ln>
                <a:solidFill>
                  <a:srgbClr val="0000FF"/>
                </a:solidFill>
                <a:effectLst/>
                <a:latin typeface="Arial" charset="0"/>
                <a:cs typeface="Arial" charset="0"/>
              </a:rPr>
              <a:t>Specialist</a:t>
            </a:r>
          </a:p>
        </p:txBody>
      </p:sp>
      <p:sp>
        <p:nvSpPr>
          <p:cNvPr id="29" name="Down Arrow 28"/>
          <p:cNvSpPr/>
          <p:nvPr/>
        </p:nvSpPr>
        <p:spPr bwMode="auto">
          <a:xfrm>
            <a:off x="7620000" y="4156796"/>
            <a:ext cx="533400" cy="396687"/>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Rectangle 21"/>
          <p:cNvSpPr/>
          <p:nvPr/>
        </p:nvSpPr>
        <p:spPr bwMode="auto">
          <a:xfrm>
            <a:off x="4267200" y="1524000"/>
            <a:ext cx="4797425" cy="4114800"/>
          </a:xfrm>
          <a:prstGeom prst="rect">
            <a:avLst/>
          </a:prstGeom>
          <a:noFill/>
          <a:ln w="317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TextBox 23"/>
          <p:cNvSpPr txBox="1"/>
          <p:nvPr/>
        </p:nvSpPr>
        <p:spPr>
          <a:xfrm>
            <a:off x="4235583" y="1638782"/>
            <a:ext cx="2624436" cy="605294"/>
          </a:xfrm>
          <a:prstGeom prst="rect">
            <a:avLst/>
          </a:prstGeom>
          <a:noFill/>
        </p:spPr>
        <p:txBody>
          <a:bodyPr wrap="none" rtlCol="0">
            <a:spAutoFit/>
          </a:bodyPr>
          <a:lstStyle/>
          <a:p>
            <a:pPr algn="l">
              <a:lnSpc>
                <a:spcPts val="2000"/>
              </a:lnSpc>
            </a:pPr>
            <a:r>
              <a:rPr lang="en-US" sz="2400" b="1" dirty="0" smtClean="0">
                <a:solidFill>
                  <a:srgbClr val="7030A0"/>
                </a:solidFill>
              </a:rPr>
              <a:t>“Population-</a:t>
            </a:r>
            <a:br>
              <a:rPr lang="en-US" sz="2400" b="1" dirty="0" smtClean="0">
                <a:solidFill>
                  <a:srgbClr val="7030A0"/>
                </a:solidFill>
              </a:rPr>
            </a:br>
            <a:r>
              <a:rPr lang="en-US" sz="2400" b="1" dirty="0" smtClean="0">
                <a:solidFill>
                  <a:srgbClr val="7030A0"/>
                </a:solidFill>
              </a:rPr>
              <a:t>Based Payment”</a:t>
            </a:r>
            <a:endParaRPr lang="en-US" sz="2400" b="1" dirty="0">
              <a:solidFill>
                <a:srgbClr val="7030A0"/>
              </a:solidFill>
            </a:endParaRPr>
          </a:p>
        </p:txBody>
      </p:sp>
    </p:spTree>
    <p:extLst>
      <p:ext uri="{BB962C8B-B14F-4D97-AF65-F5344CB8AC3E}">
        <p14:creationId xmlns:p14="http://schemas.microsoft.com/office/powerpoint/2010/main" val="31720948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Need to Also Focus on </a:t>
            </a:r>
            <a:r>
              <a:rPr lang="en-US" i="1" dirty="0" smtClean="0"/>
              <a:t>Preventing </a:t>
            </a:r>
            <a:r>
              <a:rPr lang="en-US" dirty="0" smtClean="0"/>
              <a:t>Chronic Conditions</a:t>
            </a:r>
            <a:endParaRPr lang="en-US" dirty="0"/>
          </a:p>
        </p:txBody>
      </p:sp>
      <p:sp>
        <p:nvSpPr>
          <p:cNvPr id="3" name="Rectangle 2"/>
          <p:cNvSpPr/>
          <p:nvPr/>
        </p:nvSpPr>
        <p:spPr bwMode="auto">
          <a:xfrm>
            <a:off x="6998494" y="3222283"/>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Premature Death</a:t>
            </a:r>
          </a:p>
        </p:txBody>
      </p:sp>
      <p:sp>
        <p:nvSpPr>
          <p:cNvPr id="4" name="Rectangle 3"/>
          <p:cNvSpPr/>
          <p:nvPr/>
        </p:nvSpPr>
        <p:spPr bwMode="auto">
          <a:xfrm>
            <a:off x="7000875" y="1712829"/>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Amputations</a:t>
            </a:r>
          </a:p>
        </p:txBody>
      </p:sp>
      <p:sp>
        <p:nvSpPr>
          <p:cNvPr id="5" name="Rectangle 4"/>
          <p:cNvSpPr/>
          <p:nvPr/>
        </p:nvSpPr>
        <p:spPr bwMode="auto">
          <a:xfrm>
            <a:off x="7000875" y="2920260"/>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Blindness</a:t>
            </a:r>
          </a:p>
        </p:txBody>
      </p:sp>
      <p:sp>
        <p:nvSpPr>
          <p:cNvPr id="6" name="Rectangle 5"/>
          <p:cNvSpPr/>
          <p:nvPr/>
        </p:nvSpPr>
        <p:spPr bwMode="auto">
          <a:xfrm>
            <a:off x="7000875" y="2007731"/>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Kidney Failure</a:t>
            </a:r>
          </a:p>
        </p:txBody>
      </p:sp>
      <p:sp>
        <p:nvSpPr>
          <p:cNvPr id="7" name="Rectangle 6"/>
          <p:cNvSpPr/>
          <p:nvPr/>
        </p:nvSpPr>
        <p:spPr bwMode="auto">
          <a:xfrm>
            <a:off x="7000875" y="231298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Hospitalizations</a:t>
            </a:r>
          </a:p>
        </p:txBody>
      </p:sp>
      <p:sp>
        <p:nvSpPr>
          <p:cNvPr id="8" name="Rectangle 7"/>
          <p:cNvSpPr/>
          <p:nvPr/>
        </p:nvSpPr>
        <p:spPr bwMode="auto">
          <a:xfrm>
            <a:off x="7000875" y="2618237"/>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ER Visits</a:t>
            </a:r>
          </a:p>
        </p:txBody>
      </p:sp>
      <p:sp>
        <p:nvSpPr>
          <p:cNvPr id="9" name="Rectangle 8"/>
          <p:cNvSpPr/>
          <p:nvPr/>
        </p:nvSpPr>
        <p:spPr bwMode="auto">
          <a:xfrm>
            <a:off x="7010400" y="354991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Inability to Work</a:t>
            </a:r>
          </a:p>
        </p:txBody>
      </p:sp>
      <p:sp>
        <p:nvSpPr>
          <p:cNvPr id="10" name="Rectangle 9"/>
          <p:cNvSpPr/>
          <p:nvPr/>
        </p:nvSpPr>
        <p:spPr bwMode="auto">
          <a:xfrm>
            <a:off x="7010400" y="3855165"/>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Low Productivity</a:t>
            </a:r>
          </a:p>
        </p:txBody>
      </p:sp>
      <p:sp>
        <p:nvSpPr>
          <p:cNvPr id="11" name="Rectangle 10"/>
          <p:cNvSpPr/>
          <p:nvPr/>
        </p:nvSpPr>
        <p:spPr bwMode="auto">
          <a:xfrm>
            <a:off x="7029450" y="46296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Quality of Life</a:t>
            </a:r>
          </a:p>
        </p:txBody>
      </p:sp>
      <p:sp>
        <p:nvSpPr>
          <p:cNvPr id="12" name="Rectangle 11"/>
          <p:cNvSpPr/>
          <p:nvPr/>
        </p:nvSpPr>
        <p:spPr bwMode="auto">
          <a:xfrm>
            <a:off x="7029450" y="49344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Low Cost of Care</a:t>
            </a:r>
          </a:p>
        </p:txBody>
      </p:sp>
      <p:sp>
        <p:nvSpPr>
          <p:cNvPr id="13" name="Rectangle 12"/>
          <p:cNvSpPr/>
          <p:nvPr/>
        </p:nvSpPr>
        <p:spPr bwMode="auto">
          <a:xfrm>
            <a:off x="7029450" y="52392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Productivity</a:t>
            </a:r>
          </a:p>
        </p:txBody>
      </p:sp>
      <p:sp>
        <p:nvSpPr>
          <p:cNvPr id="14" name="Rectangle 13"/>
          <p:cNvSpPr/>
          <p:nvPr/>
        </p:nvSpPr>
        <p:spPr bwMode="auto">
          <a:xfrm>
            <a:off x="6934200" y="1642196"/>
            <a:ext cx="1981200" cy="2514600"/>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6934200" y="4553483"/>
            <a:ext cx="1981200" cy="990601"/>
          </a:xfrm>
          <a:prstGeom prst="rect">
            <a:avLst/>
          </a:prstGeom>
          <a:noFill/>
          <a:ln w="254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153669" y="2560634"/>
            <a:ext cx="989331" cy="2334764"/>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Healthy</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Children</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and</a:t>
            </a:r>
            <a:r>
              <a:rPr lang="en-US" b="1" dirty="0" smtClean="0">
                <a:latin typeface="Arial" charset="0"/>
                <a:cs typeface="Arial" charset="0"/>
              </a:rPr>
              <a:t/>
            </a:r>
            <a:br>
              <a:rPr lang="en-US" b="1" dirty="0" smtClean="0">
                <a:latin typeface="Arial" charset="0"/>
                <a:cs typeface="Arial" charset="0"/>
              </a:rPr>
            </a:br>
            <a:r>
              <a:rPr lang="en-US" b="1" dirty="0" smtClean="0">
                <a:latin typeface="Arial" charset="0"/>
                <a:cs typeface="Arial" charset="0"/>
              </a:rPr>
              <a:t>Adults</a:t>
            </a:r>
            <a:endParaRPr kumimoji="0" lang="en-US" b="1" i="0" u="none" strike="noStrike" cap="none" normalizeH="0" baseline="0" dirty="0" smtClean="0">
              <a:ln>
                <a:noFill/>
              </a:ln>
              <a:effectLst/>
              <a:latin typeface="Arial" charset="0"/>
              <a:cs typeface="Arial" charset="0"/>
            </a:endParaRPr>
          </a:p>
        </p:txBody>
      </p:sp>
      <p:cxnSp>
        <p:nvCxnSpPr>
          <p:cNvPr id="27" name="Elbow Connector 26"/>
          <p:cNvCxnSpPr>
            <a:endCxn id="15" idx="1"/>
          </p:cNvCxnSpPr>
          <p:nvPr/>
        </p:nvCxnSpPr>
        <p:spPr bwMode="auto">
          <a:xfrm>
            <a:off x="5512895" y="2899496"/>
            <a:ext cx="1421305" cy="2149288"/>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23" name="Straight Arrow Connector 22"/>
          <p:cNvCxnSpPr>
            <a:endCxn id="14" idx="1"/>
          </p:cNvCxnSpPr>
          <p:nvPr/>
        </p:nvCxnSpPr>
        <p:spPr bwMode="auto">
          <a:xfrm>
            <a:off x="5512895" y="2899496"/>
            <a:ext cx="1421305"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28" name="Rectangle 27"/>
          <p:cNvSpPr/>
          <p:nvPr/>
        </p:nvSpPr>
        <p:spPr bwMode="auto">
          <a:xfrm>
            <a:off x="5675264" y="2464019"/>
            <a:ext cx="1096566" cy="837296"/>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00FF"/>
                </a:solidFill>
                <a:effectLst/>
                <a:latin typeface="Arial" charset="0"/>
                <a:cs typeface="Arial" charset="0"/>
              </a:rPr>
              <a:t>PCP+</a:t>
            </a:r>
            <a:br>
              <a:rPr kumimoji="0" lang="en-US" b="1" i="0" u="none" strike="noStrike" cap="none" normalizeH="0" baseline="0" dirty="0" smtClean="0">
                <a:ln>
                  <a:noFill/>
                </a:ln>
                <a:solidFill>
                  <a:srgbClr val="0000FF"/>
                </a:solidFill>
                <a:effectLst/>
                <a:latin typeface="Arial" charset="0"/>
                <a:cs typeface="Arial" charset="0"/>
              </a:rPr>
            </a:br>
            <a:r>
              <a:rPr kumimoji="0" lang="en-US" b="1" i="0" u="none" strike="noStrike" cap="none" normalizeH="0" baseline="0" dirty="0" smtClean="0">
                <a:ln>
                  <a:noFill/>
                </a:ln>
                <a:solidFill>
                  <a:srgbClr val="0000FF"/>
                </a:solidFill>
                <a:effectLst/>
                <a:latin typeface="Arial" charset="0"/>
                <a:cs typeface="Arial" charset="0"/>
              </a:rPr>
              <a:t>Specialist</a:t>
            </a:r>
          </a:p>
        </p:txBody>
      </p:sp>
      <p:sp>
        <p:nvSpPr>
          <p:cNvPr id="29" name="Down Arrow 28"/>
          <p:cNvSpPr/>
          <p:nvPr/>
        </p:nvSpPr>
        <p:spPr bwMode="auto">
          <a:xfrm>
            <a:off x="7620000" y="4156796"/>
            <a:ext cx="533400" cy="396687"/>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3" name="Straight Arrow Connector 32"/>
          <p:cNvCxnSpPr>
            <a:stCxn id="31" idx="3"/>
          </p:cNvCxnSpPr>
          <p:nvPr/>
        </p:nvCxnSpPr>
        <p:spPr bwMode="auto">
          <a:xfrm>
            <a:off x="4053490" y="2899496"/>
            <a:ext cx="362839"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38" name="Elbow Connector 37"/>
          <p:cNvCxnSpPr>
            <a:stCxn id="18" idx="3"/>
            <a:endCxn id="32" idx="1"/>
          </p:cNvCxnSpPr>
          <p:nvPr/>
        </p:nvCxnSpPr>
        <p:spPr bwMode="auto">
          <a:xfrm>
            <a:off x="1143000" y="3728016"/>
            <a:ext cx="1888360" cy="1320767"/>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37" name="Elbow Connector 36"/>
          <p:cNvCxnSpPr>
            <a:stCxn id="18" idx="3"/>
            <a:endCxn id="31" idx="1"/>
          </p:cNvCxnSpPr>
          <p:nvPr/>
        </p:nvCxnSpPr>
        <p:spPr bwMode="auto">
          <a:xfrm flipV="1">
            <a:off x="1143000" y="2899496"/>
            <a:ext cx="1895097" cy="828520"/>
          </a:xfrm>
          <a:prstGeom prst="bentConnector3">
            <a:avLst/>
          </a:prstGeom>
          <a:solidFill>
            <a:schemeClr val="accent1"/>
          </a:solidFill>
          <a:ln w="22225" cap="flat" cmpd="sng" algn="ctr">
            <a:solidFill>
              <a:srgbClr val="FF0000"/>
            </a:solidFill>
            <a:prstDash val="solid"/>
            <a:round/>
            <a:headEnd type="none" w="med" len="med"/>
            <a:tailEnd type="triangle"/>
          </a:ln>
          <a:effectLst/>
        </p:spPr>
      </p:cxnSp>
      <p:cxnSp>
        <p:nvCxnSpPr>
          <p:cNvPr id="42" name="Straight Arrow Connector 41"/>
          <p:cNvCxnSpPr>
            <a:stCxn id="32" idx="3"/>
            <a:endCxn id="15" idx="1"/>
          </p:cNvCxnSpPr>
          <p:nvPr/>
        </p:nvCxnSpPr>
        <p:spPr bwMode="auto">
          <a:xfrm>
            <a:off x="4053490" y="5048783"/>
            <a:ext cx="2880710" cy="1"/>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
        <p:nvSpPr>
          <p:cNvPr id="75" name="Rectangle 74"/>
          <p:cNvSpPr/>
          <p:nvPr/>
        </p:nvSpPr>
        <p:spPr bwMode="auto">
          <a:xfrm>
            <a:off x="4434497" y="4592180"/>
            <a:ext cx="1096566" cy="837296"/>
          </a:xfrm>
          <a:prstGeom prst="rect">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Patient </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w/o Chronic</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Disease</a:t>
            </a:r>
          </a:p>
        </p:txBody>
      </p:sp>
      <p:sp>
        <p:nvSpPr>
          <p:cNvPr id="30" name="Rectangle 29"/>
          <p:cNvSpPr/>
          <p:nvPr/>
        </p:nvSpPr>
        <p:spPr bwMode="auto">
          <a:xfrm>
            <a:off x="4416329" y="2480848"/>
            <a:ext cx="1096566" cy="837296"/>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Chronic</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Disease</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Patient</a:t>
            </a:r>
          </a:p>
        </p:txBody>
      </p:sp>
      <p:sp>
        <p:nvSpPr>
          <p:cNvPr id="31" name="Rectangle 30"/>
          <p:cNvSpPr/>
          <p:nvPr/>
        </p:nvSpPr>
        <p:spPr bwMode="auto">
          <a:xfrm>
            <a:off x="3038097" y="2242704"/>
            <a:ext cx="1015393" cy="1313583"/>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charset="0"/>
                <a:cs typeface="Arial" charset="0"/>
              </a:rPr>
              <a:t>Obesity,</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High</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Blood</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Pressure</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Smoking</a:t>
            </a:r>
          </a:p>
        </p:txBody>
      </p:sp>
      <p:sp>
        <p:nvSpPr>
          <p:cNvPr id="32" name="Rectangle 31"/>
          <p:cNvSpPr/>
          <p:nvPr/>
        </p:nvSpPr>
        <p:spPr bwMode="auto">
          <a:xfrm>
            <a:off x="3031360" y="4506124"/>
            <a:ext cx="1022130" cy="1085317"/>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Healthy</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Weight,</a:t>
            </a:r>
          </a:p>
          <a:p>
            <a:pPr marL="0" marR="0" indent="0" algn="ctr" defTabSz="914400" rtl="0" eaLnBrk="1" fontAlgn="base" latinLnBrk="0" hangingPunct="1">
              <a:lnSpc>
                <a:spcPts val="1600"/>
              </a:lnSpc>
              <a:spcBef>
                <a:spcPct val="0"/>
              </a:spcBef>
              <a:spcAft>
                <a:spcPct val="0"/>
              </a:spcAft>
              <a:buClrTx/>
              <a:buSzTx/>
              <a:buFontTx/>
              <a:buNone/>
              <a:tabLst/>
            </a:pPr>
            <a:r>
              <a:rPr lang="en-US" b="1" dirty="0" smtClean="0">
                <a:solidFill>
                  <a:srgbClr val="008000"/>
                </a:solidFill>
                <a:latin typeface="Arial" charset="0"/>
                <a:cs typeface="Arial" charset="0"/>
              </a:rPr>
              <a:t>Low BP</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No</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Smoking</a:t>
            </a:r>
            <a:endParaRPr kumimoji="0" lang="en-US" b="1" i="0" u="none" strike="noStrike" cap="none" normalizeH="0" baseline="0" dirty="0" smtClean="0">
              <a:ln>
                <a:noFill/>
              </a:ln>
              <a:solidFill>
                <a:srgbClr val="008000"/>
              </a:solidFill>
              <a:effectLst/>
              <a:latin typeface="Arial" charset="0"/>
              <a:cs typeface="Arial" charset="0"/>
            </a:endParaRPr>
          </a:p>
        </p:txBody>
      </p:sp>
    </p:spTree>
    <p:extLst>
      <p:ext uri="{BB962C8B-B14F-4D97-AF65-F5344CB8AC3E}">
        <p14:creationId xmlns:p14="http://schemas.microsoft.com/office/powerpoint/2010/main" val="421044638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 Upstream Investment to Promote Health</a:t>
            </a:r>
            <a:endParaRPr lang="en-US" dirty="0"/>
          </a:p>
        </p:txBody>
      </p:sp>
      <p:sp>
        <p:nvSpPr>
          <p:cNvPr id="3" name="Rectangle 2"/>
          <p:cNvSpPr/>
          <p:nvPr/>
        </p:nvSpPr>
        <p:spPr bwMode="auto">
          <a:xfrm>
            <a:off x="6998494" y="3222283"/>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Premature Death</a:t>
            </a:r>
          </a:p>
        </p:txBody>
      </p:sp>
      <p:sp>
        <p:nvSpPr>
          <p:cNvPr id="4" name="Rectangle 3"/>
          <p:cNvSpPr/>
          <p:nvPr/>
        </p:nvSpPr>
        <p:spPr bwMode="auto">
          <a:xfrm>
            <a:off x="7000875" y="1712829"/>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Amputations</a:t>
            </a:r>
          </a:p>
        </p:txBody>
      </p:sp>
      <p:sp>
        <p:nvSpPr>
          <p:cNvPr id="5" name="Rectangle 4"/>
          <p:cNvSpPr/>
          <p:nvPr/>
        </p:nvSpPr>
        <p:spPr bwMode="auto">
          <a:xfrm>
            <a:off x="7000875" y="2920260"/>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Blindness</a:t>
            </a:r>
          </a:p>
        </p:txBody>
      </p:sp>
      <p:sp>
        <p:nvSpPr>
          <p:cNvPr id="6" name="Rectangle 5"/>
          <p:cNvSpPr/>
          <p:nvPr/>
        </p:nvSpPr>
        <p:spPr bwMode="auto">
          <a:xfrm>
            <a:off x="7000875" y="2007731"/>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Kidney Failure</a:t>
            </a:r>
          </a:p>
        </p:txBody>
      </p:sp>
      <p:sp>
        <p:nvSpPr>
          <p:cNvPr id="7" name="Rectangle 6"/>
          <p:cNvSpPr/>
          <p:nvPr/>
        </p:nvSpPr>
        <p:spPr bwMode="auto">
          <a:xfrm>
            <a:off x="7000875" y="231298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Hospitalizations</a:t>
            </a:r>
          </a:p>
        </p:txBody>
      </p:sp>
      <p:sp>
        <p:nvSpPr>
          <p:cNvPr id="8" name="Rectangle 7"/>
          <p:cNvSpPr/>
          <p:nvPr/>
        </p:nvSpPr>
        <p:spPr bwMode="auto">
          <a:xfrm>
            <a:off x="7000875" y="2618237"/>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ER Visits</a:t>
            </a:r>
          </a:p>
        </p:txBody>
      </p:sp>
      <p:sp>
        <p:nvSpPr>
          <p:cNvPr id="9" name="Rectangle 8"/>
          <p:cNvSpPr/>
          <p:nvPr/>
        </p:nvSpPr>
        <p:spPr bwMode="auto">
          <a:xfrm>
            <a:off x="7010400" y="354991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Inability to Work</a:t>
            </a:r>
          </a:p>
        </p:txBody>
      </p:sp>
      <p:sp>
        <p:nvSpPr>
          <p:cNvPr id="10" name="Rectangle 9"/>
          <p:cNvSpPr/>
          <p:nvPr/>
        </p:nvSpPr>
        <p:spPr bwMode="auto">
          <a:xfrm>
            <a:off x="7010400" y="3855165"/>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Low Productivity</a:t>
            </a:r>
          </a:p>
        </p:txBody>
      </p:sp>
      <p:sp>
        <p:nvSpPr>
          <p:cNvPr id="11" name="Rectangle 10"/>
          <p:cNvSpPr/>
          <p:nvPr/>
        </p:nvSpPr>
        <p:spPr bwMode="auto">
          <a:xfrm>
            <a:off x="7029450" y="46296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Quality of Life</a:t>
            </a:r>
          </a:p>
        </p:txBody>
      </p:sp>
      <p:sp>
        <p:nvSpPr>
          <p:cNvPr id="12" name="Rectangle 11"/>
          <p:cNvSpPr/>
          <p:nvPr/>
        </p:nvSpPr>
        <p:spPr bwMode="auto">
          <a:xfrm>
            <a:off x="7029450" y="49344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Low Cost of Care</a:t>
            </a:r>
          </a:p>
        </p:txBody>
      </p:sp>
      <p:sp>
        <p:nvSpPr>
          <p:cNvPr id="13" name="Rectangle 12"/>
          <p:cNvSpPr/>
          <p:nvPr/>
        </p:nvSpPr>
        <p:spPr bwMode="auto">
          <a:xfrm>
            <a:off x="7029450" y="52392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Productivity</a:t>
            </a:r>
          </a:p>
        </p:txBody>
      </p:sp>
      <p:sp>
        <p:nvSpPr>
          <p:cNvPr id="14" name="Rectangle 13"/>
          <p:cNvSpPr/>
          <p:nvPr/>
        </p:nvSpPr>
        <p:spPr bwMode="auto">
          <a:xfrm>
            <a:off x="6934200" y="1642196"/>
            <a:ext cx="1981200" cy="2514600"/>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6934200" y="4553483"/>
            <a:ext cx="1981200" cy="990601"/>
          </a:xfrm>
          <a:prstGeom prst="rect">
            <a:avLst/>
          </a:prstGeom>
          <a:noFill/>
          <a:ln w="254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153669" y="2560634"/>
            <a:ext cx="989331" cy="2334764"/>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Healthy</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Children</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and</a:t>
            </a:r>
            <a:r>
              <a:rPr lang="en-US" b="1" dirty="0" smtClean="0">
                <a:latin typeface="Arial" charset="0"/>
                <a:cs typeface="Arial" charset="0"/>
              </a:rPr>
              <a:t/>
            </a:r>
            <a:br>
              <a:rPr lang="en-US" b="1" dirty="0" smtClean="0">
                <a:latin typeface="Arial" charset="0"/>
                <a:cs typeface="Arial" charset="0"/>
              </a:rPr>
            </a:br>
            <a:r>
              <a:rPr lang="en-US" b="1" dirty="0" smtClean="0">
                <a:latin typeface="Arial" charset="0"/>
                <a:cs typeface="Arial" charset="0"/>
              </a:rPr>
              <a:t>Adults</a:t>
            </a:r>
            <a:endParaRPr kumimoji="0" lang="en-US" b="1" i="0" u="none" strike="noStrike" cap="none" normalizeH="0" baseline="0" dirty="0" smtClean="0">
              <a:ln>
                <a:noFill/>
              </a:ln>
              <a:effectLst/>
              <a:latin typeface="Arial" charset="0"/>
              <a:cs typeface="Arial" charset="0"/>
            </a:endParaRPr>
          </a:p>
        </p:txBody>
      </p:sp>
      <p:sp>
        <p:nvSpPr>
          <p:cNvPr id="19" name="Rectangle 18"/>
          <p:cNvSpPr/>
          <p:nvPr/>
        </p:nvSpPr>
        <p:spPr bwMode="auto">
          <a:xfrm>
            <a:off x="3038097" y="2242704"/>
            <a:ext cx="1015393" cy="1313583"/>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charset="0"/>
                <a:cs typeface="Arial" charset="0"/>
              </a:rPr>
              <a:t>Obesity,</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High</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Blood</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Pressure</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Smoking</a:t>
            </a:r>
          </a:p>
        </p:txBody>
      </p:sp>
      <p:sp>
        <p:nvSpPr>
          <p:cNvPr id="20" name="Rectangle 19"/>
          <p:cNvSpPr/>
          <p:nvPr/>
        </p:nvSpPr>
        <p:spPr bwMode="auto">
          <a:xfrm>
            <a:off x="3031360" y="4506124"/>
            <a:ext cx="1022130" cy="1085317"/>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Healthy</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Weight,</a:t>
            </a:r>
          </a:p>
          <a:p>
            <a:pPr marL="0" marR="0" indent="0" algn="ctr" defTabSz="914400" rtl="0" eaLnBrk="1" fontAlgn="base" latinLnBrk="0" hangingPunct="1">
              <a:lnSpc>
                <a:spcPts val="1600"/>
              </a:lnSpc>
              <a:spcBef>
                <a:spcPct val="0"/>
              </a:spcBef>
              <a:spcAft>
                <a:spcPct val="0"/>
              </a:spcAft>
              <a:buClrTx/>
              <a:buSzTx/>
              <a:buFontTx/>
              <a:buNone/>
              <a:tabLst/>
            </a:pPr>
            <a:r>
              <a:rPr lang="en-US" b="1" dirty="0" smtClean="0">
                <a:solidFill>
                  <a:srgbClr val="008000"/>
                </a:solidFill>
                <a:latin typeface="Arial" charset="0"/>
                <a:cs typeface="Arial" charset="0"/>
              </a:rPr>
              <a:t>Low BP</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No</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Smoking</a:t>
            </a:r>
            <a:endParaRPr kumimoji="0" lang="en-US" b="1" i="0" u="none" strike="noStrike" cap="none" normalizeH="0" baseline="0" dirty="0" smtClean="0">
              <a:ln>
                <a:noFill/>
              </a:ln>
              <a:solidFill>
                <a:srgbClr val="008000"/>
              </a:solidFill>
              <a:effectLst/>
              <a:latin typeface="Arial" charset="0"/>
              <a:cs typeface="Arial" charset="0"/>
            </a:endParaRPr>
          </a:p>
        </p:txBody>
      </p:sp>
      <p:cxnSp>
        <p:nvCxnSpPr>
          <p:cNvPr id="27" name="Elbow Connector 26"/>
          <p:cNvCxnSpPr>
            <a:endCxn id="15" idx="1"/>
          </p:cNvCxnSpPr>
          <p:nvPr/>
        </p:nvCxnSpPr>
        <p:spPr bwMode="auto">
          <a:xfrm>
            <a:off x="5512895" y="2899496"/>
            <a:ext cx="1421305" cy="2149288"/>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23" name="Straight Arrow Connector 22"/>
          <p:cNvCxnSpPr>
            <a:endCxn id="14" idx="1"/>
          </p:cNvCxnSpPr>
          <p:nvPr/>
        </p:nvCxnSpPr>
        <p:spPr bwMode="auto">
          <a:xfrm>
            <a:off x="5512895" y="2899496"/>
            <a:ext cx="1421305"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28" name="Rectangle 27"/>
          <p:cNvSpPr/>
          <p:nvPr/>
        </p:nvSpPr>
        <p:spPr bwMode="auto">
          <a:xfrm>
            <a:off x="5675264" y="2464019"/>
            <a:ext cx="1096566" cy="837296"/>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00FF"/>
                </a:solidFill>
                <a:effectLst/>
                <a:latin typeface="Arial" charset="0"/>
                <a:cs typeface="Arial" charset="0"/>
              </a:rPr>
              <a:t>PCP+</a:t>
            </a:r>
            <a:br>
              <a:rPr kumimoji="0" lang="en-US" b="1" i="0" u="none" strike="noStrike" cap="none" normalizeH="0" baseline="0" dirty="0" smtClean="0">
                <a:ln>
                  <a:noFill/>
                </a:ln>
                <a:solidFill>
                  <a:srgbClr val="0000FF"/>
                </a:solidFill>
                <a:effectLst/>
                <a:latin typeface="Arial" charset="0"/>
                <a:cs typeface="Arial" charset="0"/>
              </a:rPr>
            </a:br>
            <a:r>
              <a:rPr kumimoji="0" lang="en-US" b="1" i="0" u="none" strike="noStrike" cap="none" normalizeH="0" baseline="0" dirty="0" smtClean="0">
                <a:ln>
                  <a:noFill/>
                </a:ln>
                <a:solidFill>
                  <a:srgbClr val="0000FF"/>
                </a:solidFill>
                <a:effectLst/>
                <a:latin typeface="Arial" charset="0"/>
                <a:cs typeface="Arial" charset="0"/>
              </a:rPr>
              <a:t>Specialist</a:t>
            </a:r>
          </a:p>
        </p:txBody>
      </p:sp>
      <p:sp>
        <p:nvSpPr>
          <p:cNvPr id="29" name="Down Arrow 28"/>
          <p:cNvSpPr/>
          <p:nvPr/>
        </p:nvSpPr>
        <p:spPr bwMode="auto">
          <a:xfrm>
            <a:off x="7620000" y="4156796"/>
            <a:ext cx="533400" cy="396687"/>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3" name="Straight Arrow Connector 32"/>
          <p:cNvCxnSpPr>
            <a:stCxn id="19" idx="3"/>
          </p:cNvCxnSpPr>
          <p:nvPr/>
        </p:nvCxnSpPr>
        <p:spPr bwMode="auto">
          <a:xfrm>
            <a:off x="4053490" y="2899496"/>
            <a:ext cx="362839"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38" name="Elbow Connector 37"/>
          <p:cNvCxnSpPr>
            <a:stCxn id="18" idx="3"/>
            <a:endCxn id="20" idx="1"/>
          </p:cNvCxnSpPr>
          <p:nvPr/>
        </p:nvCxnSpPr>
        <p:spPr bwMode="auto">
          <a:xfrm>
            <a:off x="1143000" y="3728016"/>
            <a:ext cx="1888360" cy="1320767"/>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37" name="Elbow Connector 36"/>
          <p:cNvCxnSpPr>
            <a:stCxn id="18" idx="3"/>
          </p:cNvCxnSpPr>
          <p:nvPr/>
        </p:nvCxnSpPr>
        <p:spPr bwMode="auto">
          <a:xfrm flipV="1">
            <a:off x="1143000" y="2899496"/>
            <a:ext cx="1895097" cy="828520"/>
          </a:xfrm>
          <a:prstGeom prst="bentConnector3">
            <a:avLst/>
          </a:prstGeom>
          <a:solidFill>
            <a:schemeClr val="accent1"/>
          </a:solidFill>
          <a:ln w="22225" cap="flat" cmpd="sng" algn="ctr">
            <a:solidFill>
              <a:srgbClr val="FF0000"/>
            </a:solidFill>
            <a:prstDash val="solid"/>
            <a:round/>
            <a:headEnd type="none" w="med" len="med"/>
            <a:tailEnd type="triangle"/>
          </a:ln>
          <a:effectLst/>
        </p:spPr>
      </p:cxnSp>
      <p:sp>
        <p:nvSpPr>
          <p:cNvPr id="30" name="Rectangle 29"/>
          <p:cNvSpPr/>
          <p:nvPr/>
        </p:nvSpPr>
        <p:spPr bwMode="auto">
          <a:xfrm>
            <a:off x="1351728" y="2552486"/>
            <a:ext cx="1524000" cy="442528"/>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Pediatrician</a:t>
            </a:r>
          </a:p>
        </p:txBody>
      </p:sp>
      <p:sp>
        <p:nvSpPr>
          <p:cNvPr id="31" name="Rectangle 30"/>
          <p:cNvSpPr/>
          <p:nvPr/>
        </p:nvSpPr>
        <p:spPr bwMode="auto">
          <a:xfrm>
            <a:off x="1353372" y="3071069"/>
            <a:ext cx="1524000" cy="309937"/>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Adult PCP</a:t>
            </a:r>
          </a:p>
        </p:txBody>
      </p:sp>
      <p:sp>
        <p:nvSpPr>
          <p:cNvPr id="32" name="Rectangle 31"/>
          <p:cNvSpPr/>
          <p:nvPr/>
        </p:nvSpPr>
        <p:spPr bwMode="auto">
          <a:xfrm>
            <a:off x="1342203" y="3457061"/>
            <a:ext cx="1524000" cy="617965"/>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Cardiology,</a:t>
            </a:r>
            <a:br>
              <a:rPr kumimoji="0" lang="en-US" sz="1600" b="1" i="0" u="none" strike="noStrike" cap="none" normalizeH="0" baseline="0" dirty="0" smtClean="0">
                <a:ln>
                  <a:noFill/>
                </a:ln>
                <a:solidFill>
                  <a:srgbClr val="0000FF"/>
                </a:solidFill>
                <a:effectLst/>
                <a:latin typeface="Arial" charset="0"/>
                <a:cs typeface="Arial" charset="0"/>
              </a:rPr>
            </a:br>
            <a:r>
              <a:rPr kumimoji="0" lang="en-US" sz="1600" b="1" i="0" u="none" strike="noStrike" cap="none" normalizeH="0" baseline="0" dirty="0" smtClean="0">
                <a:ln>
                  <a:noFill/>
                </a:ln>
                <a:solidFill>
                  <a:srgbClr val="0000FF"/>
                </a:solidFill>
                <a:effectLst/>
                <a:latin typeface="Arial" charset="0"/>
                <a:cs typeface="Arial" charset="0"/>
              </a:rPr>
              <a:t>Endocrinology</a:t>
            </a:r>
            <a:br>
              <a:rPr kumimoji="0" lang="en-US" sz="1600" b="1" i="0" u="none" strike="noStrike" cap="none" normalizeH="0" baseline="0" dirty="0" smtClean="0">
                <a:ln>
                  <a:noFill/>
                </a:ln>
                <a:solidFill>
                  <a:srgbClr val="0000FF"/>
                </a:solidFill>
                <a:effectLst/>
                <a:latin typeface="Arial" charset="0"/>
                <a:cs typeface="Arial" charset="0"/>
              </a:rPr>
            </a:br>
            <a:r>
              <a:rPr kumimoji="0" lang="en-US" sz="1600" b="1" i="0" u="none" strike="noStrike" cap="none" normalizeH="0" baseline="0" dirty="0" smtClean="0">
                <a:ln>
                  <a:noFill/>
                </a:ln>
                <a:solidFill>
                  <a:srgbClr val="0000FF"/>
                </a:solidFill>
                <a:effectLst/>
                <a:latin typeface="Arial" charset="0"/>
                <a:cs typeface="Arial" charset="0"/>
              </a:rPr>
              <a:t>Pulmonology</a:t>
            </a:r>
          </a:p>
        </p:txBody>
      </p:sp>
      <p:cxnSp>
        <p:nvCxnSpPr>
          <p:cNvPr id="42" name="Straight Arrow Connector 41"/>
          <p:cNvCxnSpPr>
            <a:stCxn id="20" idx="3"/>
            <a:endCxn id="15" idx="1"/>
          </p:cNvCxnSpPr>
          <p:nvPr/>
        </p:nvCxnSpPr>
        <p:spPr bwMode="auto">
          <a:xfrm>
            <a:off x="4053490" y="5048783"/>
            <a:ext cx="2880710" cy="1"/>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
        <p:nvSpPr>
          <p:cNvPr id="34" name="Rectangle 33"/>
          <p:cNvSpPr/>
          <p:nvPr/>
        </p:nvSpPr>
        <p:spPr bwMode="auto">
          <a:xfrm>
            <a:off x="1342203" y="4178084"/>
            <a:ext cx="1524000" cy="725462"/>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Healthy</a:t>
            </a:r>
            <a:r>
              <a:rPr kumimoji="0" lang="en-US" sz="1600" b="1" i="0" u="none" strike="noStrike" cap="none" normalizeH="0" dirty="0" smtClean="0">
                <a:ln>
                  <a:noFill/>
                </a:ln>
                <a:solidFill>
                  <a:srgbClr val="0000FF"/>
                </a:solidFill>
                <a:effectLst/>
                <a:latin typeface="Arial" charset="0"/>
                <a:cs typeface="Arial" charset="0"/>
              </a:rPr>
              <a:t> Foods</a:t>
            </a:r>
            <a:br>
              <a:rPr kumimoji="0" lang="en-US" sz="1600" b="1" i="0" u="none" strike="noStrike" cap="none" normalizeH="0" dirty="0" smtClean="0">
                <a:ln>
                  <a:noFill/>
                </a:ln>
                <a:solidFill>
                  <a:srgbClr val="0000FF"/>
                </a:solidFill>
                <a:effectLst/>
                <a:latin typeface="Arial" charset="0"/>
                <a:cs typeface="Arial" charset="0"/>
              </a:rPr>
            </a:br>
            <a:r>
              <a:rPr kumimoji="0" lang="en-US" sz="1600" b="1" i="0" u="none" strike="noStrike" cap="none" normalizeH="0" dirty="0" smtClean="0">
                <a:ln>
                  <a:noFill/>
                </a:ln>
                <a:solidFill>
                  <a:srgbClr val="0000FF"/>
                </a:solidFill>
                <a:effectLst/>
                <a:latin typeface="Arial" charset="0"/>
                <a:cs typeface="Arial" charset="0"/>
              </a:rPr>
              <a:t>and Walkable</a:t>
            </a:r>
            <a:br>
              <a:rPr kumimoji="0" lang="en-US" sz="1600" b="1" i="0" u="none" strike="noStrike" cap="none" normalizeH="0" dirty="0" smtClean="0">
                <a:ln>
                  <a:noFill/>
                </a:ln>
                <a:solidFill>
                  <a:srgbClr val="0000FF"/>
                </a:solidFill>
                <a:effectLst/>
                <a:latin typeface="Arial" charset="0"/>
                <a:cs typeface="Arial" charset="0"/>
              </a:rPr>
            </a:br>
            <a:r>
              <a:rPr kumimoji="0" lang="en-US" sz="1600" b="1" i="0" u="none" strike="noStrike" cap="none" normalizeH="0" dirty="0" smtClean="0">
                <a:ln>
                  <a:noFill/>
                </a:ln>
                <a:solidFill>
                  <a:srgbClr val="0000FF"/>
                </a:solidFill>
                <a:effectLst/>
                <a:latin typeface="Arial" charset="0"/>
                <a:cs typeface="Arial" charset="0"/>
              </a:rPr>
              <a:t>Communities</a:t>
            </a:r>
            <a:endParaRPr kumimoji="0" lang="en-US" sz="1600" b="1" i="0" u="none" strike="noStrike" cap="none" normalizeH="0" baseline="0" dirty="0" smtClean="0">
              <a:ln>
                <a:noFill/>
              </a:ln>
              <a:solidFill>
                <a:srgbClr val="0000FF"/>
              </a:solidFill>
              <a:effectLst/>
              <a:latin typeface="Arial" charset="0"/>
              <a:cs typeface="Arial" charset="0"/>
            </a:endParaRPr>
          </a:p>
        </p:txBody>
      </p:sp>
      <p:sp>
        <p:nvSpPr>
          <p:cNvPr id="39" name="Rectangle 38"/>
          <p:cNvSpPr/>
          <p:nvPr/>
        </p:nvSpPr>
        <p:spPr bwMode="auto">
          <a:xfrm>
            <a:off x="4434497" y="4592180"/>
            <a:ext cx="1096566" cy="837296"/>
          </a:xfrm>
          <a:prstGeom prst="rect">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Patient </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w/o Chronic</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Disease</a:t>
            </a:r>
          </a:p>
        </p:txBody>
      </p:sp>
      <p:sp>
        <p:nvSpPr>
          <p:cNvPr id="40" name="Rectangle 39"/>
          <p:cNvSpPr/>
          <p:nvPr/>
        </p:nvSpPr>
        <p:spPr bwMode="auto">
          <a:xfrm>
            <a:off x="4416329" y="2480848"/>
            <a:ext cx="1096566" cy="837296"/>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Chronic</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Disease</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Patient</a:t>
            </a:r>
          </a:p>
        </p:txBody>
      </p:sp>
    </p:spTree>
    <p:extLst>
      <p:ext uri="{BB962C8B-B14F-4D97-AF65-F5344CB8AC3E}">
        <p14:creationId xmlns:p14="http://schemas.microsoft.com/office/powerpoint/2010/main" val="2151429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Avoidable Spending Occurs</a:t>
            </a:r>
            <a:br>
              <a:rPr lang="en-US" dirty="0" smtClean="0"/>
            </a:br>
            <a:r>
              <a:rPr lang="en-US" dirty="0" smtClean="0"/>
              <a:t>In All Aspects of Healthcare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Rectangle 11"/>
          <p:cNvSpPr/>
          <p:nvPr/>
        </p:nvSpPr>
        <p:spPr bwMode="auto">
          <a:xfrm>
            <a:off x="4343400" y="2658562"/>
            <a:ext cx="4495800" cy="121920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latin typeface="Arial" charset="0"/>
                <a:cs typeface="Arial" charset="0"/>
              </a:rPr>
              <a:t>CANCER TREATMENT</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Use of unnecessarily-expensive drugs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dirty="0" smtClean="0">
                <a:ln>
                  <a:noFill/>
                </a:ln>
                <a:solidFill>
                  <a:srgbClr val="FF0000"/>
                </a:solidFill>
                <a:effectLst/>
                <a:latin typeface="Arial" charset="0"/>
                <a:cs typeface="Arial" charset="0"/>
              </a:rPr>
              <a:t>ER visits/hospital stays for dehydration and avoidable complications</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Fruitless treatment at end of life</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Late-stage cancers due to poor screening</a:t>
            </a:r>
          </a:p>
        </p:txBody>
      </p:sp>
      <p:sp>
        <p:nvSpPr>
          <p:cNvPr id="13" name="Rectangle 12"/>
          <p:cNvSpPr/>
          <p:nvPr/>
        </p:nvSpPr>
        <p:spPr bwMode="auto">
          <a:xfrm>
            <a:off x="4343400" y="1479216"/>
            <a:ext cx="4495800" cy="1057942"/>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kumimoji="0" lang="en-US" sz="1800" b="1" i="0" u="none" strike="noStrike" cap="none" normalizeH="0" baseline="0" dirty="0" smtClean="0">
                <a:ln>
                  <a:noFill/>
                </a:ln>
                <a:solidFill>
                  <a:srgbClr val="FF0000"/>
                </a:solidFill>
                <a:effectLst/>
                <a:latin typeface="Arial" charset="0"/>
                <a:cs typeface="Arial" charset="0"/>
              </a:rPr>
              <a:t>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i="0" u="none" strike="noStrike" cap="none" normalizeH="0" baseline="0" dirty="0" smtClean="0">
                <a:ln>
                  <a:noFill/>
                </a:ln>
                <a:solidFill>
                  <a:srgbClr val="FF0000"/>
                </a:solidFill>
                <a:effectLst/>
                <a:latin typeface="Arial" charset="0"/>
                <a:cs typeface="Arial" charset="0"/>
              </a:rPr>
              <a:t>Unnecessary</a:t>
            </a:r>
            <a:r>
              <a:rPr kumimoji="0" lang="en-US" sz="1800" i="0" u="none" strike="noStrike" cap="none" normalizeH="0" dirty="0" smtClean="0">
                <a:ln>
                  <a:noFill/>
                </a:ln>
                <a:solidFill>
                  <a:srgbClr val="FF0000"/>
                </a:solidFill>
                <a:effectLst/>
                <a:latin typeface="Arial" charset="0"/>
                <a:cs typeface="Arial" charset="0"/>
              </a:rPr>
              <a:t>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baseline="0" dirty="0" smtClean="0">
                <a:solidFill>
                  <a:srgbClr val="FF0000"/>
                </a:solidFill>
                <a:latin typeface="Arial" charset="0"/>
                <a:cs typeface="Arial" charset="0"/>
              </a:rPr>
              <a:t>Use of unnecessarily-expensive</a:t>
            </a:r>
            <a:r>
              <a:rPr lang="en-US" dirty="0" smtClean="0">
                <a:solidFill>
                  <a:srgbClr val="FF0000"/>
                </a:solidFill>
                <a:latin typeface="Arial" charset="0"/>
                <a:cs typeface="Arial" charset="0"/>
              </a:rPr>
              <a:t> implants</a:t>
            </a:r>
            <a:endParaRPr kumimoji="0" lang="en-US" sz="1800" i="0" u="none" strike="noStrike" cap="none" normalizeH="0" baseline="0" dirty="0" smtClean="0">
              <a:ln>
                <a:noFill/>
              </a:ln>
              <a:solidFill>
                <a:srgbClr val="FF0000"/>
              </a:solidFill>
              <a:effectLst/>
              <a:latin typeface="Arial" charset="0"/>
              <a:cs typeface="Arial" charset="0"/>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Infections and complications of surgery</a:t>
            </a: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lang="en-US" dirty="0" smtClean="0">
                <a:solidFill>
                  <a:srgbClr val="FF0000"/>
                </a:solidFill>
                <a:latin typeface="Arial" charset="0"/>
                <a:cs typeface="Arial" charset="0"/>
              </a:rPr>
              <a:t>Overuse of inpatient rehabilitation</a:t>
            </a:r>
            <a:endParaRPr kumimoji="0" lang="en-US" sz="1800" i="0" u="none" strike="noStrike" cap="none" normalizeH="0" dirty="0" smtClean="0">
              <a:ln>
                <a:noFill/>
              </a:ln>
              <a:solidFill>
                <a:srgbClr val="FF0000"/>
              </a:solidFill>
              <a:effectLst/>
              <a:latin typeface="Arial" charset="0"/>
              <a:cs typeface="Arial" charset="0"/>
            </a:endParaRPr>
          </a:p>
        </p:txBody>
      </p:sp>
      <p:sp>
        <p:nvSpPr>
          <p:cNvPr id="14" name="Rectangle 13"/>
          <p:cNvSpPr/>
          <p:nvPr/>
        </p:nvSpPr>
        <p:spPr bwMode="auto">
          <a:xfrm>
            <a:off x="4343400" y="3999166"/>
            <a:ext cx="4495800" cy="88598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marR="0" defTabSz="914400" rtl="0" eaLnBrk="1" fontAlgn="base" latinLnBrk="0" hangingPunct="1">
              <a:lnSpc>
                <a:spcPts val="1500"/>
              </a:lnSpc>
              <a:spcBef>
                <a:spcPts val="0"/>
              </a:spcBef>
              <a:spcAft>
                <a:spcPct val="0"/>
              </a:spcAft>
              <a:buClrTx/>
              <a:buSzTx/>
              <a:tabLst/>
            </a:pPr>
            <a:r>
              <a:rPr lang="en-US" b="1" dirty="0" smtClean="0">
                <a:solidFill>
                  <a:srgbClr val="FF0000"/>
                </a:solidFill>
              </a:rPr>
              <a:t>CHEST PAIN DIAGNOSIS/TREATMENT</a:t>
            </a:r>
            <a:endParaRPr kumimoji="0" lang="en-US" sz="1800" b="1" i="0" u="none" strike="noStrike" cap="none" normalizeH="0" baseline="0" dirty="0" smtClean="0">
              <a:ln>
                <a:noFill/>
              </a:ln>
              <a:solidFill>
                <a:srgbClr val="FF0000"/>
              </a:solidFill>
              <a:effectLst/>
            </a:endParaRPr>
          </a:p>
          <a:p>
            <a:pPr marL="114300" marR="0" indent="-114300" algn="l" defTabSz="914400" rtl="0" eaLnBrk="1" fontAlgn="base" latinLnBrk="0" hangingPunct="1">
              <a:lnSpc>
                <a:spcPts val="1500"/>
              </a:lnSpc>
              <a:spcBef>
                <a:spcPts val="0"/>
              </a:spcBef>
              <a:spcAft>
                <a:spcPct val="0"/>
              </a:spcAft>
              <a:buClrTx/>
              <a:buSzTx/>
              <a:buFont typeface="Arial" pitchFamily="34" charset="0"/>
              <a:buChar char="•"/>
              <a:tabLst/>
            </a:pPr>
            <a:r>
              <a:rPr kumimoji="0" lang="en-US" sz="1800" b="0" i="0" u="none" strike="noStrike" cap="none" normalizeH="0" baseline="0" dirty="0" smtClean="0">
                <a:ln>
                  <a:noFill/>
                </a:ln>
                <a:solidFill>
                  <a:srgbClr val="FF0000"/>
                </a:solidFill>
                <a:effectLst/>
                <a:latin typeface="Arial" charset="0"/>
                <a:cs typeface="Arial" charset="0"/>
              </a:rPr>
              <a:t>Overuse of high-tech</a:t>
            </a:r>
            <a:r>
              <a:rPr kumimoji="0" lang="en-US" sz="1800" b="0" i="0" u="none" strike="noStrike" cap="none" normalizeH="0" dirty="0" smtClean="0">
                <a:ln>
                  <a:noFill/>
                </a:ln>
                <a:solidFill>
                  <a:srgbClr val="FF0000"/>
                </a:solidFill>
                <a:effectLst/>
                <a:latin typeface="Arial" charset="0"/>
                <a:cs typeface="Arial" charset="0"/>
              </a:rPr>
              <a:t> stress tests/imaging</a:t>
            </a:r>
            <a:endParaRPr kumimoji="0" lang="en-US" sz="1800" b="0" i="0" u="none" strike="noStrike" cap="none" normalizeH="0" baseline="0" dirty="0" smtClean="0">
              <a:ln>
                <a:noFill/>
              </a:ln>
              <a:solidFill>
                <a:srgbClr val="FF0000"/>
              </a:solidFill>
              <a:effectLst/>
              <a:latin typeface="Arial" charset="0"/>
              <a:cs typeface="Arial" charset="0"/>
            </a:endParaRP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Overuse of cardiac catheterization</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Overuse of PCIs, high-priced stents</a:t>
            </a:r>
          </a:p>
        </p:txBody>
      </p:sp>
      <p:sp>
        <p:nvSpPr>
          <p:cNvPr id="17" name="Rectangle 16"/>
          <p:cNvSpPr/>
          <p:nvPr/>
        </p:nvSpPr>
        <p:spPr bwMode="auto">
          <a:xfrm>
            <a:off x="4343400" y="4951665"/>
            <a:ext cx="4495800" cy="900193"/>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91440" rIns="0" bIns="45720" numCol="1" rtlCol="0" anchor="t" anchorCtr="0" compatLnSpc="1">
            <a:prstTxWarp prst="textNoShape">
              <a:avLst/>
            </a:prstTxWarp>
          </a:bodyPr>
          <a:lstStyle/>
          <a:p>
            <a:pPr>
              <a:lnSpc>
                <a:spcPts val="1500"/>
              </a:lnSpc>
              <a:spcBef>
                <a:spcPts val="0"/>
              </a:spcBef>
            </a:pPr>
            <a:r>
              <a:rPr lang="en-US" b="1" dirty="0" smtClean="0">
                <a:solidFill>
                  <a:srgbClr val="FF0000"/>
                </a:solidFill>
                <a:latin typeface="Arial" charset="0"/>
                <a:cs typeface="Arial" charset="0"/>
              </a:rPr>
              <a:t>CHRONIC DISEASE</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ER visits for exacerbations</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Hospital admissions and readmissions</a:t>
            </a:r>
          </a:p>
          <a:p>
            <a:pPr marL="114300" indent="-114300" algn="l">
              <a:lnSpc>
                <a:spcPts val="1500"/>
              </a:lnSpc>
              <a:spcBef>
                <a:spcPts val="0"/>
              </a:spcBef>
              <a:buFont typeface="Arial" pitchFamily="34" charset="0"/>
              <a:buChar char="•"/>
            </a:pPr>
            <a:r>
              <a:rPr lang="en-US" dirty="0" smtClean="0">
                <a:solidFill>
                  <a:srgbClr val="FF0000"/>
                </a:solidFill>
                <a:latin typeface="Arial" charset="0"/>
                <a:cs typeface="Arial" charset="0"/>
              </a:rPr>
              <a:t>Amputations, blindness</a:t>
            </a:r>
          </a:p>
        </p:txBody>
      </p:sp>
      <p:cxnSp>
        <p:nvCxnSpPr>
          <p:cNvPr id="5" name="Straight Arrow Connector 4"/>
          <p:cNvCxnSpPr>
            <a:stCxn id="11" idx="3"/>
            <a:endCxn id="17" idx="1"/>
          </p:cNvCxnSpPr>
          <p:nvPr/>
        </p:nvCxnSpPr>
        <p:spPr bwMode="auto">
          <a:xfrm>
            <a:off x="2673626" y="3086100"/>
            <a:ext cx="1669774" cy="2315662"/>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19" name="Straight Arrow Connector 18"/>
          <p:cNvCxnSpPr>
            <a:stCxn id="11" idx="3"/>
            <a:endCxn id="14" idx="1"/>
          </p:cNvCxnSpPr>
          <p:nvPr/>
        </p:nvCxnSpPr>
        <p:spPr bwMode="auto">
          <a:xfrm>
            <a:off x="2673626" y="3086100"/>
            <a:ext cx="1669774" cy="1356059"/>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6" name="Straight Arrow Connector 25"/>
          <p:cNvCxnSpPr>
            <a:stCxn id="11" idx="3"/>
            <a:endCxn id="12" idx="1"/>
          </p:cNvCxnSpPr>
          <p:nvPr/>
        </p:nvCxnSpPr>
        <p:spPr bwMode="auto">
          <a:xfrm>
            <a:off x="2673626" y="3086100"/>
            <a:ext cx="1669774" cy="182062"/>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cxnSp>
        <p:nvCxnSpPr>
          <p:cNvPr id="29" name="Straight Arrow Connector 28"/>
          <p:cNvCxnSpPr>
            <a:stCxn id="11" idx="3"/>
            <a:endCxn id="13" idx="1"/>
          </p:cNvCxnSpPr>
          <p:nvPr/>
        </p:nvCxnSpPr>
        <p:spPr bwMode="auto">
          <a:xfrm flipV="1">
            <a:off x="2673626" y="2008187"/>
            <a:ext cx="1669774" cy="1077913"/>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p:spPr>
      </p:cxnSp>
      <p:sp>
        <p:nvSpPr>
          <p:cNvPr id="3" name="Rectangle 2"/>
          <p:cNvSpPr/>
          <p:nvPr/>
        </p:nvSpPr>
        <p:spPr bwMode="auto">
          <a:xfrm>
            <a:off x="2209800" y="2537158"/>
            <a:ext cx="5257800" cy="211104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Arial" charset="0"/>
                <a:cs typeface="Arial" charset="0"/>
              </a:rPr>
              <a:t>HOW BIG</a:t>
            </a:r>
            <a:br>
              <a:rPr kumimoji="0" lang="en-US" sz="4400" b="1" i="0" u="none" strike="noStrike" cap="none" normalizeH="0" baseline="0" dirty="0" smtClean="0">
                <a:ln>
                  <a:noFill/>
                </a:ln>
                <a:solidFill>
                  <a:schemeClr val="tx1"/>
                </a:solidFill>
                <a:effectLst/>
                <a:latin typeface="Arial" charset="0"/>
                <a:cs typeface="Arial" charset="0"/>
              </a:rPr>
            </a:br>
            <a:r>
              <a:rPr kumimoji="0" lang="en-US" sz="4400" b="1" i="0" u="none" strike="noStrike" cap="none" normalizeH="0" baseline="0" dirty="0" smtClean="0">
                <a:ln>
                  <a:noFill/>
                </a:ln>
                <a:solidFill>
                  <a:schemeClr val="tx1"/>
                </a:solidFill>
                <a:effectLst/>
                <a:latin typeface="Arial" charset="0"/>
                <a:cs typeface="Arial" charset="0"/>
              </a:rPr>
              <a:t>ARE</a:t>
            </a:r>
            <a:r>
              <a:rPr kumimoji="0" lang="en-US" sz="4400" b="1" i="0" u="none" strike="noStrike" cap="none" normalizeH="0" dirty="0" smtClean="0">
                <a:ln>
                  <a:noFill/>
                </a:ln>
                <a:solidFill>
                  <a:schemeClr val="tx1"/>
                </a:solidFill>
                <a:effectLst/>
                <a:latin typeface="Arial" charset="0"/>
                <a:cs typeface="Arial" charset="0"/>
              </a:rPr>
              <a:t> THE</a:t>
            </a:r>
            <a:br>
              <a:rPr kumimoji="0" lang="en-US" sz="4400" b="1" i="0" u="none" strike="noStrike" cap="none" normalizeH="0" dirty="0" smtClean="0">
                <a:ln>
                  <a:noFill/>
                </a:ln>
                <a:solidFill>
                  <a:schemeClr val="tx1"/>
                </a:solidFill>
                <a:effectLst/>
                <a:latin typeface="Arial" charset="0"/>
                <a:cs typeface="Arial" charset="0"/>
              </a:rPr>
            </a:br>
            <a:r>
              <a:rPr kumimoji="0" lang="en-US" sz="4400" b="1" i="0" u="none" strike="noStrike" cap="none" normalizeH="0" dirty="0" smtClean="0">
                <a:ln>
                  <a:noFill/>
                </a:ln>
                <a:solidFill>
                  <a:schemeClr val="tx1"/>
                </a:solidFill>
                <a:effectLst/>
                <a:latin typeface="Arial" charset="0"/>
                <a:cs typeface="Arial" charset="0"/>
              </a:rPr>
              <a:t>OPPORTUNITIES?</a:t>
            </a:r>
            <a:endParaRPr kumimoji="0" lang="en-US" sz="4400" b="1"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084486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True</a:t>
            </a:r>
            <a:r>
              <a:rPr lang="en-US" dirty="0"/>
              <a:t> Population-Based Payment Has to Have a </a:t>
            </a:r>
            <a:r>
              <a:rPr lang="en-US" i="1" dirty="0"/>
              <a:t>Long-Term </a:t>
            </a:r>
            <a:r>
              <a:rPr lang="en-US" dirty="0"/>
              <a:t>Focus</a:t>
            </a:r>
          </a:p>
        </p:txBody>
      </p:sp>
      <p:sp>
        <p:nvSpPr>
          <p:cNvPr id="3" name="Rectangle 2"/>
          <p:cNvSpPr/>
          <p:nvPr/>
        </p:nvSpPr>
        <p:spPr bwMode="auto">
          <a:xfrm>
            <a:off x="6998494" y="3222283"/>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Premature Death</a:t>
            </a:r>
          </a:p>
        </p:txBody>
      </p:sp>
      <p:sp>
        <p:nvSpPr>
          <p:cNvPr id="4" name="Rectangle 3"/>
          <p:cNvSpPr/>
          <p:nvPr/>
        </p:nvSpPr>
        <p:spPr bwMode="auto">
          <a:xfrm>
            <a:off x="7000875" y="1712829"/>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Amputations</a:t>
            </a:r>
          </a:p>
        </p:txBody>
      </p:sp>
      <p:sp>
        <p:nvSpPr>
          <p:cNvPr id="5" name="Rectangle 4"/>
          <p:cNvSpPr/>
          <p:nvPr/>
        </p:nvSpPr>
        <p:spPr bwMode="auto">
          <a:xfrm>
            <a:off x="7000875" y="2920260"/>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Blindness</a:t>
            </a:r>
          </a:p>
        </p:txBody>
      </p:sp>
      <p:sp>
        <p:nvSpPr>
          <p:cNvPr id="6" name="Rectangle 5"/>
          <p:cNvSpPr/>
          <p:nvPr/>
        </p:nvSpPr>
        <p:spPr bwMode="auto">
          <a:xfrm>
            <a:off x="7000875" y="2007731"/>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Kidney Failure</a:t>
            </a:r>
          </a:p>
        </p:txBody>
      </p:sp>
      <p:sp>
        <p:nvSpPr>
          <p:cNvPr id="7" name="Rectangle 6"/>
          <p:cNvSpPr/>
          <p:nvPr/>
        </p:nvSpPr>
        <p:spPr bwMode="auto">
          <a:xfrm>
            <a:off x="7000875" y="231298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Hospitalizations</a:t>
            </a:r>
          </a:p>
        </p:txBody>
      </p:sp>
      <p:sp>
        <p:nvSpPr>
          <p:cNvPr id="8" name="Rectangle 7"/>
          <p:cNvSpPr/>
          <p:nvPr/>
        </p:nvSpPr>
        <p:spPr bwMode="auto">
          <a:xfrm>
            <a:off x="7000875" y="2618237"/>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ER Visits</a:t>
            </a:r>
          </a:p>
        </p:txBody>
      </p:sp>
      <p:sp>
        <p:nvSpPr>
          <p:cNvPr id="9" name="Rectangle 8"/>
          <p:cNvSpPr/>
          <p:nvPr/>
        </p:nvSpPr>
        <p:spPr bwMode="auto">
          <a:xfrm>
            <a:off x="7010400" y="354991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Inability to Work</a:t>
            </a:r>
          </a:p>
        </p:txBody>
      </p:sp>
      <p:sp>
        <p:nvSpPr>
          <p:cNvPr id="10" name="Rectangle 9"/>
          <p:cNvSpPr/>
          <p:nvPr/>
        </p:nvSpPr>
        <p:spPr bwMode="auto">
          <a:xfrm>
            <a:off x="7010400" y="3855165"/>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Low Productivity</a:t>
            </a:r>
          </a:p>
        </p:txBody>
      </p:sp>
      <p:sp>
        <p:nvSpPr>
          <p:cNvPr id="11" name="Rectangle 10"/>
          <p:cNvSpPr/>
          <p:nvPr/>
        </p:nvSpPr>
        <p:spPr bwMode="auto">
          <a:xfrm>
            <a:off x="7029450" y="46296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Quality of Life</a:t>
            </a:r>
          </a:p>
        </p:txBody>
      </p:sp>
      <p:sp>
        <p:nvSpPr>
          <p:cNvPr id="12" name="Rectangle 11"/>
          <p:cNvSpPr/>
          <p:nvPr/>
        </p:nvSpPr>
        <p:spPr bwMode="auto">
          <a:xfrm>
            <a:off x="7029450" y="49344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Low Cost of Care</a:t>
            </a:r>
          </a:p>
        </p:txBody>
      </p:sp>
      <p:sp>
        <p:nvSpPr>
          <p:cNvPr id="13" name="Rectangle 12"/>
          <p:cNvSpPr/>
          <p:nvPr/>
        </p:nvSpPr>
        <p:spPr bwMode="auto">
          <a:xfrm>
            <a:off x="7029450" y="52392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Productivity</a:t>
            </a:r>
          </a:p>
        </p:txBody>
      </p:sp>
      <p:sp>
        <p:nvSpPr>
          <p:cNvPr id="14" name="Rectangle 13"/>
          <p:cNvSpPr/>
          <p:nvPr/>
        </p:nvSpPr>
        <p:spPr bwMode="auto">
          <a:xfrm>
            <a:off x="6934200" y="1642196"/>
            <a:ext cx="1981200" cy="2514600"/>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6934200" y="4553483"/>
            <a:ext cx="1981200" cy="990601"/>
          </a:xfrm>
          <a:prstGeom prst="rect">
            <a:avLst/>
          </a:prstGeom>
          <a:noFill/>
          <a:ln w="254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153669" y="2560634"/>
            <a:ext cx="989331" cy="2334764"/>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Healthy</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Children</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and</a:t>
            </a:r>
            <a:r>
              <a:rPr lang="en-US" b="1" dirty="0" smtClean="0">
                <a:latin typeface="Arial" charset="0"/>
                <a:cs typeface="Arial" charset="0"/>
              </a:rPr>
              <a:t/>
            </a:r>
            <a:br>
              <a:rPr lang="en-US" b="1" dirty="0" smtClean="0">
                <a:latin typeface="Arial" charset="0"/>
                <a:cs typeface="Arial" charset="0"/>
              </a:rPr>
            </a:br>
            <a:r>
              <a:rPr lang="en-US" b="1" dirty="0" smtClean="0">
                <a:latin typeface="Arial" charset="0"/>
                <a:cs typeface="Arial" charset="0"/>
              </a:rPr>
              <a:t>Adults</a:t>
            </a:r>
            <a:endParaRPr kumimoji="0" lang="en-US" b="1" i="0" u="none" strike="noStrike" cap="none" normalizeH="0" baseline="0" dirty="0" smtClean="0">
              <a:ln>
                <a:noFill/>
              </a:ln>
              <a:effectLst/>
              <a:latin typeface="Arial" charset="0"/>
              <a:cs typeface="Arial" charset="0"/>
            </a:endParaRPr>
          </a:p>
        </p:txBody>
      </p:sp>
      <p:sp>
        <p:nvSpPr>
          <p:cNvPr id="19" name="Rectangle 18"/>
          <p:cNvSpPr/>
          <p:nvPr/>
        </p:nvSpPr>
        <p:spPr bwMode="auto">
          <a:xfrm>
            <a:off x="3038097" y="2242704"/>
            <a:ext cx="1015393" cy="1313583"/>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charset="0"/>
                <a:cs typeface="Arial" charset="0"/>
              </a:rPr>
              <a:t>Obesity,</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High</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Blood</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Pressure</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Smoking</a:t>
            </a:r>
          </a:p>
        </p:txBody>
      </p:sp>
      <p:sp>
        <p:nvSpPr>
          <p:cNvPr id="20" name="Rectangle 19"/>
          <p:cNvSpPr/>
          <p:nvPr/>
        </p:nvSpPr>
        <p:spPr bwMode="auto">
          <a:xfrm>
            <a:off x="3031360" y="4506124"/>
            <a:ext cx="1022130" cy="1085317"/>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Healthy</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Weight,</a:t>
            </a:r>
          </a:p>
          <a:p>
            <a:pPr marL="0" marR="0" indent="0" algn="ctr" defTabSz="914400" rtl="0" eaLnBrk="1" fontAlgn="base" latinLnBrk="0" hangingPunct="1">
              <a:lnSpc>
                <a:spcPts val="1600"/>
              </a:lnSpc>
              <a:spcBef>
                <a:spcPct val="0"/>
              </a:spcBef>
              <a:spcAft>
                <a:spcPct val="0"/>
              </a:spcAft>
              <a:buClrTx/>
              <a:buSzTx/>
              <a:buFontTx/>
              <a:buNone/>
              <a:tabLst/>
            </a:pPr>
            <a:r>
              <a:rPr lang="en-US" b="1" dirty="0" smtClean="0">
                <a:solidFill>
                  <a:srgbClr val="008000"/>
                </a:solidFill>
                <a:latin typeface="Arial" charset="0"/>
                <a:cs typeface="Arial" charset="0"/>
              </a:rPr>
              <a:t>Low BP</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No</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Smoking</a:t>
            </a:r>
            <a:endParaRPr kumimoji="0" lang="en-US" b="1" i="0" u="none" strike="noStrike" cap="none" normalizeH="0" baseline="0" dirty="0" smtClean="0">
              <a:ln>
                <a:noFill/>
              </a:ln>
              <a:solidFill>
                <a:srgbClr val="008000"/>
              </a:solidFill>
              <a:effectLst/>
              <a:latin typeface="Arial" charset="0"/>
              <a:cs typeface="Arial" charset="0"/>
            </a:endParaRPr>
          </a:p>
        </p:txBody>
      </p:sp>
      <p:cxnSp>
        <p:nvCxnSpPr>
          <p:cNvPr id="27" name="Elbow Connector 26"/>
          <p:cNvCxnSpPr>
            <a:endCxn id="15" idx="1"/>
          </p:cNvCxnSpPr>
          <p:nvPr/>
        </p:nvCxnSpPr>
        <p:spPr bwMode="auto">
          <a:xfrm>
            <a:off x="5512895" y="2899496"/>
            <a:ext cx="1421305" cy="2149288"/>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23" name="Straight Arrow Connector 22"/>
          <p:cNvCxnSpPr>
            <a:endCxn id="14" idx="1"/>
          </p:cNvCxnSpPr>
          <p:nvPr/>
        </p:nvCxnSpPr>
        <p:spPr bwMode="auto">
          <a:xfrm>
            <a:off x="5512895" y="2899496"/>
            <a:ext cx="1421305"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28" name="Rectangle 27"/>
          <p:cNvSpPr/>
          <p:nvPr/>
        </p:nvSpPr>
        <p:spPr bwMode="auto">
          <a:xfrm>
            <a:off x="5675264" y="2464019"/>
            <a:ext cx="1096566" cy="837296"/>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00FF"/>
                </a:solidFill>
                <a:effectLst/>
                <a:latin typeface="Arial" charset="0"/>
                <a:cs typeface="Arial" charset="0"/>
              </a:rPr>
              <a:t>PCP+</a:t>
            </a:r>
            <a:br>
              <a:rPr kumimoji="0" lang="en-US" b="1" i="0" u="none" strike="noStrike" cap="none" normalizeH="0" baseline="0" dirty="0" smtClean="0">
                <a:ln>
                  <a:noFill/>
                </a:ln>
                <a:solidFill>
                  <a:srgbClr val="0000FF"/>
                </a:solidFill>
                <a:effectLst/>
                <a:latin typeface="Arial" charset="0"/>
                <a:cs typeface="Arial" charset="0"/>
              </a:rPr>
            </a:br>
            <a:r>
              <a:rPr kumimoji="0" lang="en-US" b="1" i="0" u="none" strike="noStrike" cap="none" normalizeH="0" baseline="0" dirty="0" smtClean="0">
                <a:ln>
                  <a:noFill/>
                </a:ln>
                <a:solidFill>
                  <a:srgbClr val="0000FF"/>
                </a:solidFill>
                <a:effectLst/>
                <a:latin typeface="Arial" charset="0"/>
                <a:cs typeface="Arial" charset="0"/>
              </a:rPr>
              <a:t>Specialist</a:t>
            </a:r>
          </a:p>
        </p:txBody>
      </p:sp>
      <p:sp>
        <p:nvSpPr>
          <p:cNvPr id="29" name="Down Arrow 28"/>
          <p:cNvSpPr/>
          <p:nvPr/>
        </p:nvSpPr>
        <p:spPr bwMode="auto">
          <a:xfrm>
            <a:off x="7620000" y="4156796"/>
            <a:ext cx="533400" cy="396687"/>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3" name="Straight Arrow Connector 32"/>
          <p:cNvCxnSpPr>
            <a:stCxn id="19" idx="3"/>
          </p:cNvCxnSpPr>
          <p:nvPr/>
        </p:nvCxnSpPr>
        <p:spPr bwMode="auto">
          <a:xfrm>
            <a:off x="4053490" y="2899496"/>
            <a:ext cx="362839"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38" name="Elbow Connector 37"/>
          <p:cNvCxnSpPr>
            <a:stCxn id="18" idx="3"/>
            <a:endCxn id="20" idx="1"/>
          </p:cNvCxnSpPr>
          <p:nvPr/>
        </p:nvCxnSpPr>
        <p:spPr bwMode="auto">
          <a:xfrm>
            <a:off x="1143000" y="3728016"/>
            <a:ext cx="1888360" cy="1320767"/>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37" name="Elbow Connector 36"/>
          <p:cNvCxnSpPr>
            <a:stCxn id="18" idx="3"/>
          </p:cNvCxnSpPr>
          <p:nvPr/>
        </p:nvCxnSpPr>
        <p:spPr bwMode="auto">
          <a:xfrm flipV="1">
            <a:off x="1143000" y="2899496"/>
            <a:ext cx="1895097" cy="828520"/>
          </a:xfrm>
          <a:prstGeom prst="bentConnector3">
            <a:avLst/>
          </a:prstGeom>
          <a:solidFill>
            <a:schemeClr val="accent1"/>
          </a:solidFill>
          <a:ln w="22225" cap="flat" cmpd="sng" algn="ctr">
            <a:solidFill>
              <a:srgbClr val="FF0000"/>
            </a:solidFill>
            <a:prstDash val="solid"/>
            <a:round/>
            <a:headEnd type="none" w="med" len="med"/>
            <a:tailEnd type="triangle"/>
          </a:ln>
          <a:effectLst/>
        </p:spPr>
      </p:cxnSp>
      <p:sp>
        <p:nvSpPr>
          <p:cNvPr id="30" name="Rectangle 29"/>
          <p:cNvSpPr/>
          <p:nvPr/>
        </p:nvSpPr>
        <p:spPr bwMode="auto">
          <a:xfrm>
            <a:off x="1351728" y="2552486"/>
            <a:ext cx="1524000" cy="442528"/>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Pediatrician</a:t>
            </a:r>
          </a:p>
        </p:txBody>
      </p:sp>
      <p:sp>
        <p:nvSpPr>
          <p:cNvPr id="31" name="Rectangle 30"/>
          <p:cNvSpPr/>
          <p:nvPr/>
        </p:nvSpPr>
        <p:spPr bwMode="auto">
          <a:xfrm>
            <a:off x="1353372" y="3071069"/>
            <a:ext cx="1524000" cy="309937"/>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Adult PCP</a:t>
            </a:r>
          </a:p>
        </p:txBody>
      </p:sp>
      <p:sp>
        <p:nvSpPr>
          <p:cNvPr id="32" name="Rectangle 31"/>
          <p:cNvSpPr/>
          <p:nvPr/>
        </p:nvSpPr>
        <p:spPr bwMode="auto">
          <a:xfrm>
            <a:off x="1342203" y="3457061"/>
            <a:ext cx="1524000" cy="617965"/>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Cardiology,</a:t>
            </a:r>
            <a:br>
              <a:rPr kumimoji="0" lang="en-US" sz="1600" b="1" i="0" u="none" strike="noStrike" cap="none" normalizeH="0" baseline="0" dirty="0" smtClean="0">
                <a:ln>
                  <a:noFill/>
                </a:ln>
                <a:solidFill>
                  <a:srgbClr val="0000FF"/>
                </a:solidFill>
                <a:effectLst/>
                <a:latin typeface="Arial" charset="0"/>
                <a:cs typeface="Arial" charset="0"/>
              </a:rPr>
            </a:br>
            <a:r>
              <a:rPr kumimoji="0" lang="en-US" sz="1600" b="1" i="0" u="none" strike="noStrike" cap="none" normalizeH="0" baseline="0" dirty="0" smtClean="0">
                <a:ln>
                  <a:noFill/>
                </a:ln>
                <a:solidFill>
                  <a:srgbClr val="0000FF"/>
                </a:solidFill>
                <a:effectLst/>
                <a:latin typeface="Arial" charset="0"/>
                <a:cs typeface="Arial" charset="0"/>
              </a:rPr>
              <a:t>Endocrinology</a:t>
            </a:r>
            <a:br>
              <a:rPr kumimoji="0" lang="en-US" sz="1600" b="1" i="0" u="none" strike="noStrike" cap="none" normalizeH="0" baseline="0" dirty="0" smtClean="0">
                <a:ln>
                  <a:noFill/>
                </a:ln>
                <a:solidFill>
                  <a:srgbClr val="0000FF"/>
                </a:solidFill>
                <a:effectLst/>
                <a:latin typeface="Arial" charset="0"/>
                <a:cs typeface="Arial" charset="0"/>
              </a:rPr>
            </a:br>
            <a:r>
              <a:rPr kumimoji="0" lang="en-US" sz="1600" b="1" i="0" u="none" strike="noStrike" cap="none" normalizeH="0" baseline="0" dirty="0" smtClean="0">
                <a:ln>
                  <a:noFill/>
                </a:ln>
                <a:solidFill>
                  <a:srgbClr val="0000FF"/>
                </a:solidFill>
                <a:effectLst/>
                <a:latin typeface="Arial" charset="0"/>
                <a:cs typeface="Arial" charset="0"/>
              </a:rPr>
              <a:t>Pulmonology</a:t>
            </a:r>
          </a:p>
        </p:txBody>
      </p:sp>
      <p:cxnSp>
        <p:nvCxnSpPr>
          <p:cNvPr id="42" name="Straight Arrow Connector 41"/>
          <p:cNvCxnSpPr>
            <a:stCxn id="20" idx="3"/>
            <a:endCxn id="15" idx="1"/>
          </p:cNvCxnSpPr>
          <p:nvPr/>
        </p:nvCxnSpPr>
        <p:spPr bwMode="auto">
          <a:xfrm>
            <a:off x="4053490" y="5048783"/>
            <a:ext cx="2880710" cy="1"/>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
        <p:nvSpPr>
          <p:cNvPr id="34" name="Rectangle 33"/>
          <p:cNvSpPr/>
          <p:nvPr/>
        </p:nvSpPr>
        <p:spPr bwMode="auto">
          <a:xfrm>
            <a:off x="1342203" y="4178084"/>
            <a:ext cx="1524000" cy="725462"/>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Healthy</a:t>
            </a:r>
            <a:r>
              <a:rPr kumimoji="0" lang="en-US" sz="1600" b="1" i="0" u="none" strike="noStrike" cap="none" normalizeH="0" dirty="0" smtClean="0">
                <a:ln>
                  <a:noFill/>
                </a:ln>
                <a:solidFill>
                  <a:srgbClr val="0000FF"/>
                </a:solidFill>
                <a:effectLst/>
                <a:latin typeface="Arial" charset="0"/>
                <a:cs typeface="Arial" charset="0"/>
              </a:rPr>
              <a:t> Foods</a:t>
            </a:r>
            <a:br>
              <a:rPr kumimoji="0" lang="en-US" sz="1600" b="1" i="0" u="none" strike="noStrike" cap="none" normalizeH="0" dirty="0" smtClean="0">
                <a:ln>
                  <a:noFill/>
                </a:ln>
                <a:solidFill>
                  <a:srgbClr val="0000FF"/>
                </a:solidFill>
                <a:effectLst/>
                <a:latin typeface="Arial" charset="0"/>
                <a:cs typeface="Arial" charset="0"/>
              </a:rPr>
            </a:br>
            <a:r>
              <a:rPr kumimoji="0" lang="en-US" sz="1600" b="1" i="0" u="none" strike="noStrike" cap="none" normalizeH="0" dirty="0" smtClean="0">
                <a:ln>
                  <a:noFill/>
                </a:ln>
                <a:solidFill>
                  <a:srgbClr val="0000FF"/>
                </a:solidFill>
                <a:effectLst/>
                <a:latin typeface="Arial" charset="0"/>
                <a:cs typeface="Arial" charset="0"/>
              </a:rPr>
              <a:t>and Walkable</a:t>
            </a:r>
            <a:br>
              <a:rPr kumimoji="0" lang="en-US" sz="1600" b="1" i="0" u="none" strike="noStrike" cap="none" normalizeH="0" dirty="0" smtClean="0">
                <a:ln>
                  <a:noFill/>
                </a:ln>
                <a:solidFill>
                  <a:srgbClr val="0000FF"/>
                </a:solidFill>
                <a:effectLst/>
                <a:latin typeface="Arial" charset="0"/>
                <a:cs typeface="Arial" charset="0"/>
              </a:rPr>
            </a:br>
            <a:r>
              <a:rPr kumimoji="0" lang="en-US" sz="1600" b="1" i="0" u="none" strike="noStrike" cap="none" normalizeH="0" dirty="0" smtClean="0">
                <a:ln>
                  <a:noFill/>
                </a:ln>
                <a:solidFill>
                  <a:srgbClr val="0000FF"/>
                </a:solidFill>
                <a:effectLst/>
                <a:latin typeface="Arial" charset="0"/>
                <a:cs typeface="Arial" charset="0"/>
              </a:rPr>
              <a:t>Communities</a:t>
            </a:r>
            <a:endParaRPr kumimoji="0" lang="en-US" sz="1600" b="1" i="0" u="none" strike="noStrike" cap="none" normalizeH="0" baseline="0" dirty="0" smtClean="0">
              <a:ln>
                <a:noFill/>
              </a:ln>
              <a:solidFill>
                <a:srgbClr val="0000FF"/>
              </a:solidFill>
              <a:effectLst/>
              <a:latin typeface="Arial" charset="0"/>
              <a:cs typeface="Arial" charset="0"/>
            </a:endParaRPr>
          </a:p>
        </p:txBody>
      </p:sp>
      <p:sp>
        <p:nvSpPr>
          <p:cNvPr id="39" name="Rectangle 38"/>
          <p:cNvSpPr/>
          <p:nvPr/>
        </p:nvSpPr>
        <p:spPr bwMode="auto">
          <a:xfrm>
            <a:off x="4434497" y="4592180"/>
            <a:ext cx="1096566" cy="837296"/>
          </a:xfrm>
          <a:prstGeom prst="rect">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Patient </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w/o Chronic</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Disease</a:t>
            </a:r>
          </a:p>
        </p:txBody>
      </p:sp>
      <p:sp>
        <p:nvSpPr>
          <p:cNvPr id="40" name="Rectangle 39"/>
          <p:cNvSpPr/>
          <p:nvPr/>
        </p:nvSpPr>
        <p:spPr bwMode="auto">
          <a:xfrm>
            <a:off x="4416329" y="2480848"/>
            <a:ext cx="1096566" cy="837296"/>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Chronic</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Disease</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Patient</a:t>
            </a:r>
          </a:p>
        </p:txBody>
      </p:sp>
      <p:sp>
        <p:nvSpPr>
          <p:cNvPr id="35" name="Rectangle 34"/>
          <p:cNvSpPr/>
          <p:nvPr/>
        </p:nvSpPr>
        <p:spPr bwMode="auto">
          <a:xfrm>
            <a:off x="1295400" y="1524000"/>
            <a:ext cx="7769225" cy="4114800"/>
          </a:xfrm>
          <a:prstGeom prst="rect">
            <a:avLst/>
          </a:prstGeom>
          <a:noFill/>
          <a:ln w="317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6" name="TextBox 35"/>
          <p:cNvSpPr txBox="1"/>
          <p:nvPr/>
        </p:nvSpPr>
        <p:spPr>
          <a:xfrm>
            <a:off x="1320602" y="1576179"/>
            <a:ext cx="4902945" cy="461665"/>
          </a:xfrm>
          <a:prstGeom prst="rect">
            <a:avLst/>
          </a:prstGeom>
          <a:noFill/>
        </p:spPr>
        <p:txBody>
          <a:bodyPr wrap="none" rtlCol="0">
            <a:spAutoFit/>
          </a:bodyPr>
          <a:lstStyle/>
          <a:p>
            <a:r>
              <a:rPr lang="en-US" sz="2400" b="1" dirty="0" smtClean="0">
                <a:solidFill>
                  <a:srgbClr val="7030A0"/>
                </a:solidFill>
              </a:rPr>
              <a:t>True Population-Based Payment</a:t>
            </a:r>
            <a:endParaRPr lang="en-US" sz="2400" b="1" dirty="0">
              <a:solidFill>
                <a:srgbClr val="7030A0"/>
              </a:solidFill>
            </a:endParaRPr>
          </a:p>
        </p:txBody>
      </p:sp>
    </p:spTree>
    <p:extLst>
      <p:ext uri="{BB962C8B-B14F-4D97-AF65-F5344CB8AC3E}">
        <p14:creationId xmlns:p14="http://schemas.microsoft.com/office/powerpoint/2010/main" val="334268756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Insurance/</a:t>
            </a:r>
            <a:r>
              <a:rPr lang="en-US" dirty="0" err="1"/>
              <a:t>Pmt</a:t>
            </a:r>
            <a:r>
              <a:rPr lang="en-US" dirty="0"/>
              <a:t> Contracts</a:t>
            </a:r>
            <a:br>
              <a:rPr lang="en-US" dirty="0"/>
            </a:br>
            <a:r>
              <a:rPr lang="en-US" dirty="0"/>
              <a:t>Penalize Long-Term Prevention</a:t>
            </a:r>
          </a:p>
        </p:txBody>
      </p:sp>
      <p:sp>
        <p:nvSpPr>
          <p:cNvPr id="3" name="Rectangle 2"/>
          <p:cNvSpPr/>
          <p:nvPr/>
        </p:nvSpPr>
        <p:spPr bwMode="auto">
          <a:xfrm>
            <a:off x="6998494" y="3222283"/>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Premature Death</a:t>
            </a:r>
          </a:p>
        </p:txBody>
      </p:sp>
      <p:sp>
        <p:nvSpPr>
          <p:cNvPr id="4" name="Rectangle 3"/>
          <p:cNvSpPr/>
          <p:nvPr/>
        </p:nvSpPr>
        <p:spPr bwMode="auto">
          <a:xfrm>
            <a:off x="7000875" y="1712829"/>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Amputations</a:t>
            </a:r>
          </a:p>
        </p:txBody>
      </p:sp>
      <p:sp>
        <p:nvSpPr>
          <p:cNvPr id="5" name="Rectangle 4"/>
          <p:cNvSpPr/>
          <p:nvPr/>
        </p:nvSpPr>
        <p:spPr bwMode="auto">
          <a:xfrm>
            <a:off x="7000875" y="2920260"/>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Blindness</a:t>
            </a:r>
          </a:p>
        </p:txBody>
      </p:sp>
      <p:sp>
        <p:nvSpPr>
          <p:cNvPr id="6" name="Rectangle 5"/>
          <p:cNvSpPr/>
          <p:nvPr/>
        </p:nvSpPr>
        <p:spPr bwMode="auto">
          <a:xfrm>
            <a:off x="7000875" y="2007731"/>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Kidney Failure</a:t>
            </a:r>
          </a:p>
        </p:txBody>
      </p:sp>
      <p:sp>
        <p:nvSpPr>
          <p:cNvPr id="7" name="Rectangle 6"/>
          <p:cNvSpPr/>
          <p:nvPr/>
        </p:nvSpPr>
        <p:spPr bwMode="auto">
          <a:xfrm>
            <a:off x="7000875" y="231298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Hospitalizations</a:t>
            </a:r>
          </a:p>
        </p:txBody>
      </p:sp>
      <p:sp>
        <p:nvSpPr>
          <p:cNvPr id="8" name="Rectangle 7"/>
          <p:cNvSpPr/>
          <p:nvPr/>
        </p:nvSpPr>
        <p:spPr bwMode="auto">
          <a:xfrm>
            <a:off x="7000875" y="2618237"/>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ER Visits</a:t>
            </a:r>
          </a:p>
        </p:txBody>
      </p:sp>
      <p:sp>
        <p:nvSpPr>
          <p:cNvPr id="9" name="Rectangle 8"/>
          <p:cNvSpPr/>
          <p:nvPr/>
        </p:nvSpPr>
        <p:spPr bwMode="auto">
          <a:xfrm>
            <a:off x="7010400" y="3549914"/>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Inability to Work</a:t>
            </a:r>
          </a:p>
        </p:txBody>
      </p:sp>
      <p:sp>
        <p:nvSpPr>
          <p:cNvPr id="10" name="Rectangle 9"/>
          <p:cNvSpPr/>
          <p:nvPr/>
        </p:nvSpPr>
        <p:spPr bwMode="auto">
          <a:xfrm>
            <a:off x="7010400" y="3855165"/>
            <a:ext cx="1828800" cy="22860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3300"/>
                </a:solidFill>
                <a:effectLst/>
                <a:latin typeface="Arial" charset="0"/>
                <a:cs typeface="Arial" charset="0"/>
              </a:rPr>
              <a:t>Low Productivity</a:t>
            </a:r>
          </a:p>
        </p:txBody>
      </p:sp>
      <p:sp>
        <p:nvSpPr>
          <p:cNvPr id="11" name="Rectangle 10"/>
          <p:cNvSpPr/>
          <p:nvPr/>
        </p:nvSpPr>
        <p:spPr bwMode="auto">
          <a:xfrm>
            <a:off x="7029450" y="46296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Quality of Life</a:t>
            </a:r>
          </a:p>
        </p:txBody>
      </p:sp>
      <p:sp>
        <p:nvSpPr>
          <p:cNvPr id="12" name="Rectangle 11"/>
          <p:cNvSpPr/>
          <p:nvPr/>
        </p:nvSpPr>
        <p:spPr bwMode="auto">
          <a:xfrm>
            <a:off x="7029450" y="49344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Low Cost of Care</a:t>
            </a:r>
          </a:p>
        </p:txBody>
      </p:sp>
      <p:sp>
        <p:nvSpPr>
          <p:cNvPr id="13" name="Rectangle 12"/>
          <p:cNvSpPr/>
          <p:nvPr/>
        </p:nvSpPr>
        <p:spPr bwMode="auto">
          <a:xfrm>
            <a:off x="7029450" y="5239284"/>
            <a:ext cx="1828800" cy="228600"/>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Productivity</a:t>
            </a:r>
          </a:p>
        </p:txBody>
      </p:sp>
      <p:sp>
        <p:nvSpPr>
          <p:cNvPr id="14" name="Rectangle 13"/>
          <p:cNvSpPr/>
          <p:nvPr/>
        </p:nvSpPr>
        <p:spPr bwMode="auto">
          <a:xfrm>
            <a:off x="6934200" y="1642196"/>
            <a:ext cx="1981200" cy="2514600"/>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ectangle 14"/>
          <p:cNvSpPr/>
          <p:nvPr/>
        </p:nvSpPr>
        <p:spPr bwMode="auto">
          <a:xfrm>
            <a:off x="6934200" y="4553483"/>
            <a:ext cx="1981200" cy="990601"/>
          </a:xfrm>
          <a:prstGeom prst="rect">
            <a:avLst/>
          </a:prstGeom>
          <a:noFill/>
          <a:ln w="254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153669" y="2560634"/>
            <a:ext cx="989331" cy="2334764"/>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Healthy</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Children</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and</a:t>
            </a:r>
            <a:r>
              <a:rPr lang="en-US" b="1" dirty="0" smtClean="0">
                <a:latin typeface="Arial" charset="0"/>
                <a:cs typeface="Arial" charset="0"/>
              </a:rPr>
              <a:t/>
            </a:r>
            <a:br>
              <a:rPr lang="en-US" b="1" dirty="0" smtClean="0">
                <a:latin typeface="Arial" charset="0"/>
                <a:cs typeface="Arial" charset="0"/>
              </a:rPr>
            </a:br>
            <a:r>
              <a:rPr lang="en-US" b="1" dirty="0" smtClean="0">
                <a:latin typeface="Arial" charset="0"/>
                <a:cs typeface="Arial" charset="0"/>
              </a:rPr>
              <a:t>Adults</a:t>
            </a:r>
            <a:endParaRPr kumimoji="0" lang="en-US" b="1" i="0" u="none" strike="noStrike" cap="none" normalizeH="0" baseline="0" dirty="0" smtClean="0">
              <a:ln>
                <a:noFill/>
              </a:ln>
              <a:effectLst/>
              <a:latin typeface="Arial" charset="0"/>
              <a:cs typeface="Arial" charset="0"/>
            </a:endParaRPr>
          </a:p>
        </p:txBody>
      </p:sp>
      <p:sp>
        <p:nvSpPr>
          <p:cNvPr id="19" name="Rectangle 18"/>
          <p:cNvSpPr/>
          <p:nvPr/>
        </p:nvSpPr>
        <p:spPr bwMode="auto">
          <a:xfrm>
            <a:off x="3038097" y="2242704"/>
            <a:ext cx="1015393" cy="1313583"/>
          </a:xfrm>
          <a:prstGeom prst="rect">
            <a:avLst/>
          </a:prstGeom>
          <a:noFill/>
          <a:ln w="952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charset="0"/>
                <a:cs typeface="Arial" charset="0"/>
              </a:rPr>
              <a:t>Obesity,</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High</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Blood</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Pressure</a:t>
            </a:r>
            <a:br>
              <a:rPr kumimoji="0" lang="en-US" b="1" i="0" u="none" strike="noStrike" cap="none" normalizeH="0" baseline="0" dirty="0" smtClean="0">
                <a:ln>
                  <a:noFill/>
                </a:ln>
                <a:solidFill>
                  <a:srgbClr val="FF0000"/>
                </a:solidFill>
                <a:effectLst/>
                <a:latin typeface="Arial" charset="0"/>
                <a:cs typeface="Arial" charset="0"/>
              </a:rPr>
            </a:br>
            <a:r>
              <a:rPr kumimoji="0" lang="en-US" b="1" i="0" u="none" strike="noStrike" cap="none" normalizeH="0" baseline="0" dirty="0" smtClean="0">
                <a:ln>
                  <a:noFill/>
                </a:ln>
                <a:solidFill>
                  <a:srgbClr val="FF0000"/>
                </a:solidFill>
                <a:effectLst/>
                <a:latin typeface="Arial" charset="0"/>
                <a:cs typeface="Arial" charset="0"/>
              </a:rPr>
              <a:t>Smoking</a:t>
            </a:r>
          </a:p>
        </p:txBody>
      </p:sp>
      <p:sp>
        <p:nvSpPr>
          <p:cNvPr id="20" name="Rectangle 19"/>
          <p:cNvSpPr/>
          <p:nvPr/>
        </p:nvSpPr>
        <p:spPr bwMode="auto">
          <a:xfrm>
            <a:off x="3031360" y="4506124"/>
            <a:ext cx="1022130" cy="1085317"/>
          </a:xfrm>
          <a:prstGeom prst="rect">
            <a:avLst/>
          </a:prstGeom>
          <a:no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Healthy</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Weight,</a:t>
            </a:r>
          </a:p>
          <a:p>
            <a:pPr marL="0" marR="0" indent="0" algn="ctr" defTabSz="914400" rtl="0" eaLnBrk="1" fontAlgn="base" latinLnBrk="0" hangingPunct="1">
              <a:lnSpc>
                <a:spcPts val="1600"/>
              </a:lnSpc>
              <a:spcBef>
                <a:spcPct val="0"/>
              </a:spcBef>
              <a:spcAft>
                <a:spcPct val="0"/>
              </a:spcAft>
              <a:buClrTx/>
              <a:buSzTx/>
              <a:buFontTx/>
              <a:buNone/>
              <a:tabLst/>
            </a:pPr>
            <a:r>
              <a:rPr lang="en-US" b="1" dirty="0" smtClean="0">
                <a:solidFill>
                  <a:srgbClr val="008000"/>
                </a:solidFill>
                <a:latin typeface="Arial" charset="0"/>
                <a:cs typeface="Arial" charset="0"/>
              </a:rPr>
              <a:t>Low BP</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No</a:t>
            </a:r>
            <a:br>
              <a:rPr lang="en-US" b="1" dirty="0" smtClean="0">
                <a:solidFill>
                  <a:srgbClr val="008000"/>
                </a:solidFill>
                <a:latin typeface="Arial" charset="0"/>
                <a:cs typeface="Arial" charset="0"/>
              </a:rPr>
            </a:br>
            <a:r>
              <a:rPr lang="en-US" b="1" dirty="0" smtClean="0">
                <a:solidFill>
                  <a:srgbClr val="008000"/>
                </a:solidFill>
                <a:latin typeface="Arial" charset="0"/>
                <a:cs typeface="Arial" charset="0"/>
              </a:rPr>
              <a:t>Smoking</a:t>
            </a:r>
            <a:endParaRPr kumimoji="0" lang="en-US" b="1" i="0" u="none" strike="noStrike" cap="none" normalizeH="0" baseline="0" dirty="0" smtClean="0">
              <a:ln>
                <a:noFill/>
              </a:ln>
              <a:solidFill>
                <a:srgbClr val="008000"/>
              </a:solidFill>
              <a:effectLst/>
              <a:latin typeface="Arial" charset="0"/>
              <a:cs typeface="Arial" charset="0"/>
            </a:endParaRPr>
          </a:p>
        </p:txBody>
      </p:sp>
      <p:cxnSp>
        <p:nvCxnSpPr>
          <p:cNvPr id="27" name="Elbow Connector 26"/>
          <p:cNvCxnSpPr>
            <a:endCxn id="15" idx="1"/>
          </p:cNvCxnSpPr>
          <p:nvPr/>
        </p:nvCxnSpPr>
        <p:spPr bwMode="auto">
          <a:xfrm>
            <a:off x="5512895" y="2899496"/>
            <a:ext cx="1421305" cy="2149288"/>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23" name="Straight Arrow Connector 22"/>
          <p:cNvCxnSpPr>
            <a:endCxn id="14" idx="1"/>
          </p:cNvCxnSpPr>
          <p:nvPr/>
        </p:nvCxnSpPr>
        <p:spPr bwMode="auto">
          <a:xfrm>
            <a:off x="5512895" y="2899496"/>
            <a:ext cx="1421305"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28" name="Rectangle 27"/>
          <p:cNvSpPr/>
          <p:nvPr/>
        </p:nvSpPr>
        <p:spPr bwMode="auto">
          <a:xfrm>
            <a:off x="5675264" y="2464019"/>
            <a:ext cx="1096566" cy="837296"/>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00FF"/>
                </a:solidFill>
                <a:effectLst/>
                <a:latin typeface="Arial" charset="0"/>
                <a:cs typeface="Arial" charset="0"/>
              </a:rPr>
              <a:t>PCP+</a:t>
            </a:r>
            <a:br>
              <a:rPr kumimoji="0" lang="en-US" b="1" i="0" u="none" strike="noStrike" cap="none" normalizeH="0" baseline="0" dirty="0" smtClean="0">
                <a:ln>
                  <a:noFill/>
                </a:ln>
                <a:solidFill>
                  <a:srgbClr val="0000FF"/>
                </a:solidFill>
                <a:effectLst/>
                <a:latin typeface="Arial" charset="0"/>
                <a:cs typeface="Arial" charset="0"/>
              </a:rPr>
            </a:br>
            <a:r>
              <a:rPr kumimoji="0" lang="en-US" b="1" i="0" u="none" strike="noStrike" cap="none" normalizeH="0" baseline="0" dirty="0" smtClean="0">
                <a:ln>
                  <a:noFill/>
                </a:ln>
                <a:solidFill>
                  <a:srgbClr val="0000FF"/>
                </a:solidFill>
                <a:effectLst/>
                <a:latin typeface="Arial" charset="0"/>
                <a:cs typeface="Arial" charset="0"/>
              </a:rPr>
              <a:t>Specialist</a:t>
            </a:r>
          </a:p>
        </p:txBody>
      </p:sp>
      <p:sp>
        <p:nvSpPr>
          <p:cNvPr id="29" name="Down Arrow 28"/>
          <p:cNvSpPr/>
          <p:nvPr/>
        </p:nvSpPr>
        <p:spPr bwMode="auto">
          <a:xfrm>
            <a:off x="7620000" y="4156796"/>
            <a:ext cx="533400" cy="396687"/>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3" name="Straight Arrow Connector 32"/>
          <p:cNvCxnSpPr>
            <a:stCxn id="19" idx="3"/>
          </p:cNvCxnSpPr>
          <p:nvPr/>
        </p:nvCxnSpPr>
        <p:spPr bwMode="auto">
          <a:xfrm>
            <a:off x="4053490" y="2899496"/>
            <a:ext cx="362839" cy="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38" name="Elbow Connector 37"/>
          <p:cNvCxnSpPr>
            <a:stCxn id="18" idx="3"/>
            <a:endCxn id="20" idx="1"/>
          </p:cNvCxnSpPr>
          <p:nvPr/>
        </p:nvCxnSpPr>
        <p:spPr bwMode="auto">
          <a:xfrm>
            <a:off x="1143000" y="3728016"/>
            <a:ext cx="1888360" cy="1320767"/>
          </a:xfrm>
          <a:prstGeom prst="bentConnector3">
            <a:avLst/>
          </a:prstGeom>
          <a:solidFill>
            <a:schemeClr val="accent1"/>
          </a:solidFill>
          <a:ln w="22225" cap="flat" cmpd="sng" algn="ctr">
            <a:solidFill>
              <a:srgbClr val="008000"/>
            </a:solidFill>
            <a:prstDash val="solid"/>
            <a:round/>
            <a:headEnd type="none" w="med" len="med"/>
            <a:tailEnd type="triangle"/>
          </a:ln>
          <a:effectLst/>
        </p:spPr>
      </p:cxnSp>
      <p:cxnSp>
        <p:nvCxnSpPr>
          <p:cNvPr id="37" name="Elbow Connector 36"/>
          <p:cNvCxnSpPr>
            <a:stCxn id="18" idx="3"/>
          </p:cNvCxnSpPr>
          <p:nvPr/>
        </p:nvCxnSpPr>
        <p:spPr bwMode="auto">
          <a:xfrm flipV="1">
            <a:off x="1143000" y="2899496"/>
            <a:ext cx="1895097" cy="828520"/>
          </a:xfrm>
          <a:prstGeom prst="bentConnector3">
            <a:avLst/>
          </a:prstGeom>
          <a:solidFill>
            <a:schemeClr val="accent1"/>
          </a:solidFill>
          <a:ln w="22225" cap="flat" cmpd="sng" algn="ctr">
            <a:solidFill>
              <a:srgbClr val="FF0000"/>
            </a:solidFill>
            <a:prstDash val="solid"/>
            <a:round/>
            <a:headEnd type="none" w="med" len="med"/>
            <a:tailEnd type="triangle"/>
          </a:ln>
          <a:effectLst/>
        </p:spPr>
      </p:cxnSp>
      <p:sp>
        <p:nvSpPr>
          <p:cNvPr id="30" name="Rectangle 29"/>
          <p:cNvSpPr/>
          <p:nvPr/>
        </p:nvSpPr>
        <p:spPr bwMode="auto">
          <a:xfrm>
            <a:off x="1351728" y="2552486"/>
            <a:ext cx="1524000" cy="442528"/>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Pediatrician</a:t>
            </a:r>
          </a:p>
        </p:txBody>
      </p:sp>
      <p:sp>
        <p:nvSpPr>
          <p:cNvPr id="31" name="Rectangle 30"/>
          <p:cNvSpPr/>
          <p:nvPr/>
        </p:nvSpPr>
        <p:spPr bwMode="auto">
          <a:xfrm>
            <a:off x="1353372" y="3071069"/>
            <a:ext cx="1524000" cy="309937"/>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Adult PCP</a:t>
            </a:r>
          </a:p>
        </p:txBody>
      </p:sp>
      <p:sp>
        <p:nvSpPr>
          <p:cNvPr id="32" name="Rectangle 31"/>
          <p:cNvSpPr/>
          <p:nvPr/>
        </p:nvSpPr>
        <p:spPr bwMode="auto">
          <a:xfrm>
            <a:off x="1342203" y="3457061"/>
            <a:ext cx="1524000" cy="617965"/>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Cardiology,</a:t>
            </a:r>
            <a:br>
              <a:rPr kumimoji="0" lang="en-US" sz="1600" b="1" i="0" u="none" strike="noStrike" cap="none" normalizeH="0" baseline="0" dirty="0" smtClean="0">
                <a:ln>
                  <a:noFill/>
                </a:ln>
                <a:solidFill>
                  <a:srgbClr val="0000FF"/>
                </a:solidFill>
                <a:effectLst/>
                <a:latin typeface="Arial" charset="0"/>
                <a:cs typeface="Arial" charset="0"/>
              </a:rPr>
            </a:br>
            <a:r>
              <a:rPr kumimoji="0" lang="en-US" sz="1600" b="1" i="0" u="none" strike="noStrike" cap="none" normalizeH="0" baseline="0" dirty="0" smtClean="0">
                <a:ln>
                  <a:noFill/>
                </a:ln>
                <a:solidFill>
                  <a:srgbClr val="0000FF"/>
                </a:solidFill>
                <a:effectLst/>
                <a:latin typeface="Arial" charset="0"/>
                <a:cs typeface="Arial" charset="0"/>
              </a:rPr>
              <a:t>Endocrinology</a:t>
            </a:r>
            <a:br>
              <a:rPr kumimoji="0" lang="en-US" sz="1600" b="1" i="0" u="none" strike="noStrike" cap="none" normalizeH="0" baseline="0" dirty="0" smtClean="0">
                <a:ln>
                  <a:noFill/>
                </a:ln>
                <a:solidFill>
                  <a:srgbClr val="0000FF"/>
                </a:solidFill>
                <a:effectLst/>
                <a:latin typeface="Arial" charset="0"/>
                <a:cs typeface="Arial" charset="0"/>
              </a:rPr>
            </a:br>
            <a:r>
              <a:rPr kumimoji="0" lang="en-US" sz="1600" b="1" i="0" u="none" strike="noStrike" cap="none" normalizeH="0" baseline="0" dirty="0" smtClean="0">
                <a:ln>
                  <a:noFill/>
                </a:ln>
                <a:solidFill>
                  <a:srgbClr val="0000FF"/>
                </a:solidFill>
                <a:effectLst/>
                <a:latin typeface="Arial" charset="0"/>
                <a:cs typeface="Arial" charset="0"/>
              </a:rPr>
              <a:t>Pulmonology</a:t>
            </a:r>
          </a:p>
        </p:txBody>
      </p:sp>
      <p:cxnSp>
        <p:nvCxnSpPr>
          <p:cNvPr id="42" name="Straight Arrow Connector 41"/>
          <p:cNvCxnSpPr>
            <a:stCxn id="20" idx="3"/>
            <a:endCxn id="15" idx="1"/>
          </p:cNvCxnSpPr>
          <p:nvPr/>
        </p:nvCxnSpPr>
        <p:spPr bwMode="auto">
          <a:xfrm>
            <a:off x="4053490" y="5048783"/>
            <a:ext cx="2880710" cy="1"/>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
        <p:nvSpPr>
          <p:cNvPr id="34" name="Rectangle 33"/>
          <p:cNvSpPr/>
          <p:nvPr/>
        </p:nvSpPr>
        <p:spPr bwMode="auto">
          <a:xfrm>
            <a:off x="1342203" y="4178084"/>
            <a:ext cx="1524000" cy="725462"/>
          </a:xfrm>
          <a:prstGeom prst="rect">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rPr>
              <a:t>Healthy</a:t>
            </a:r>
            <a:r>
              <a:rPr kumimoji="0" lang="en-US" sz="1600" b="1" i="0" u="none" strike="noStrike" cap="none" normalizeH="0" dirty="0" smtClean="0">
                <a:ln>
                  <a:noFill/>
                </a:ln>
                <a:solidFill>
                  <a:srgbClr val="0000FF"/>
                </a:solidFill>
                <a:effectLst/>
                <a:latin typeface="Arial" charset="0"/>
                <a:cs typeface="Arial" charset="0"/>
              </a:rPr>
              <a:t> Foods</a:t>
            </a:r>
            <a:br>
              <a:rPr kumimoji="0" lang="en-US" sz="1600" b="1" i="0" u="none" strike="noStrike" cap="none" normalizeH="0" dirty="0" smtClean="0">
                <a:ln>
                  <a:noFill/>
                </a:ln>
                <a:solidFill>
                  <a:srgbClr val="0000FF"/>
                </a:solidFill>
                <a:effectLst/>
                <a:latin typeface="Arial" charset="0"/>
                <a:cs typeface="Arial" charset="0"/>
              </a:rPr>
            </a:br>
            <a:r>
              <a:rPr kumimoji="0" lang="en-US" sz="1600" b="1" i="0" u="none" strike="noStrike" cap="none" normalizeH="0" dirty="0" smtClean="0">
                <a:ln>
                  <a:noFill/>
                </a:ln>
                <a:solidFill>
                  <a:srgbClr val="0000FF"/>
                </a:solidFill>
                <a:effectLst/>
                <a:latin typeface="Arial" charset="0"/>
                <a:cs typeface="Arial" charset="0"/>
              </a:rPr>
              <a:t>and Walkable</a:t>
            </a:r>
            <a:br>
              <a:rPr kumimoji="0" lang="en-US" sz="1600" b="1" i="0" u="none" strike="noStrike" cap="none" normalizeH="0" dirty="0" smtClean="0">
                <a:ln>
                  <a:noFill/>
                </a:ln>
                <a:solidFill>
                  <a:srgbClr val="0000FF"/>
                </a:solidFill>
                <a:effectLst/>
                <a:latin typeface="Arial" charset="0"/>
                <a:cs typeface="Arial" charset="0"/>
              </a:rPr>
            </a:br>
            <a:r>
              <a:rPr kumimoji="0" lang="en-US" sz="1600" b="1" i="0" u="none" strike="noStrike" cap="none" normalizeH="0" dirty="0" smtClean="0">
                <a:ln>
                  <a:noFill/>
                </a:ln>
                <a:solidFill>
                  <a:srgbClr val="0000FF"/>
                </a:solidFill>
                <a:effectLst/>
                <a:latin typeface="Arial" charset="0"/>
                <a:cs typeface="Arial" charset="0"/>
              </a:rPr>
              <a:t>Communities</a:t>
            </a:r>
            <a:endParaRPr kumimoji="0" lang="en-US" sz="1600" b="1" i="0" u="none" strike="noStrike" cap="none" normalizeH="0" baseline="0" dirty="0" smtClean="0">
              <a:ln>
                <a:noFill/>
              </a:ln>
              <a:solidFill>
                <a:srgbClr val="0000FF"/>
              </a:solidFill>
              <a:effectLst/>
              <a:latin typeface="Arial" charset="0"/>
              <a:cs typeface="Arial" charset="0"/>
            </a:endParaRPr>
          </a:p>
        </p:txBody>
      </p:sp>
      <p:sp>
        <p:nvSpPr>
          <p:cNvPr id="39" name="Rectangle 38"/>
          <p:cNvSpPr/>
          <p:nvPr/>
        </p:nvSpPr>
        <p:spPr bwMode="auto">
          <a:xfrm>
            <a:off x="4434497" y="4592180"/>
            <a:ext cx="1096566" cy="837296"/>
          </a:xfrm>
          <a:prstGeom prst="rect">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solidFill>
                  <a:srgbClr val="008000"/>
                </a:solidFill>
                <a:effectLst/>
                <a:latin typeface="Arial" charset="0"/>
                <a:cs typeface="Arial" charset="0"/>
              </a:rPr>
              <a:t>Patient </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w/o Chronic</a:t>
            </a:r>
            <a:br>
              <a:rPr kumimoji="0" lang="en-US" b="1" i="0" u="none" strike="noStrike" cap="none" normalizeH="0" baseline="0" dirty="0" smtClean="0">
                <a:ln>
                  <a:noFill/>
                </a:ln>
                <a:solidFill>
                  <a:srgbClr val="008000"/>
                </a:solidFill>
                <a:effectLst/>
                <a:latin typeface="Arial" charset="0"/>
                <a:cs typeface="Arial" charset="0"/>
              </a:rPr>
            </a:br>
            <a:r>
              <a:rPr kumimoji="0" lang="en-US" b="1" i="0" u="none" strike="noStrike" cap="none" normalizeH="0" baseline="0" dirty="0" smtClean="0">
                <a:ln>
                  <a:noFill/>
                </a:ln>
                <a:solidFill>
                  <a:srgbClr val="008000"/>
                </a:solidFill>
                <a:effectLst/>
                <a:latin typeface="Arial" charset="0"/>
                <a:cs typeface="Arial" charset="0"/>
              </a:rPr>
              <a:t>Disease</a:t>
            </a:r>
          </a:p>
        </p:txBody>
      </p:sp>
      <p:sp>
        <p:nvSpPr>
          <p:cNvPr id="40" name="Rectangle 39"/>
          <p:cNvSpPr/>
          <p:nvPr/>
        </p:nvSpPr>
        <p:spPr bwMode="auto">
          <a:xfrm>
            <a:off x="4416329" y="2480848"/>
            <a:ext cx="1096566" cy="837296"/>
          </a:xfrm>
          <a:prstGeom prst="rect">
            <a:avLst/>
          </a:prstGeom>
          <a:noFill/>
          <a:ln w="9525" cap="flat" cmpd="sng" algn="ctr">
            <a:solidFill>
              <a:schemeClr val="tx1"/>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b="1" i="0" u="none" strike="noStrike" cap="none" normalizeH="0" baseline="0" dirty="0" smtClean="0">
                <a:ln>
                  <a:noFill/>
                </a:ln>
                <a:effectLst/>
                <a:latin typeface="Arial" charset="0"/>
                <a:cs typeface="Arial" charset="0"/>
              </a:rPr>
              <a:t>Chronic</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Disease</a:t>
            </a:r>
            <a:br>
              <a:rPr kumimoji="0" lang="en-US" b="1" i="0" u="none" strike="noStrike" cap="none" normalizeH="0" baseline="0" dirty="0" smtClean="0">
                <a:ln>
                  <a:noFill/>
                </a:ln>
                <a:effectLst/>
                <a:latin typeface="Arial" charset="0"/>
                <a:cs typeface="Arial" charset="0"/>
              </a:rPr>
            </a:br>
            <a:r>
              <a:rPr kumimoji="0" lang="en-US" b="1" i="0" u="none" strike="noStrike" cap="none" normalizeH="0" baseline="0" dirty="0" smtClean="0">
                <a:ln>
                  <a:noFill/>
                </a:ln>
                <a:effectLst/>
                <a:latin typeface="Arial" charset="0"/>
                <a:cs typeface="Arial" charset="0"/>
              </a:rPr>
              <a:t>Patient</a:t>
            </a:r>
          </a:p>
        </p:txBody>
      </p:sp>
      <p:sp>
        <p:nvSpPr>
          <p:cNvPr id="35" name="Rectangle 34"/>
          <p:cNvSpPr/>
          <p:nvPr/>
        </p:nvSpPr>
        <p:spPr bwMode="auto">
          <a:xfrm>
            <a:off x="1295400" y="1524000"/>
            <a:ext cx="7769225" cy="4114800"/>
          </a:xfrm>
          <a:prstGeom prst="rect">
            <a:avLst/>
          </a:prstGeom>
          <a:noFill/>
          <a:ln w="317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1" name="TextBox 40"/>
          <p:cNvSpPr txBox="1"/>
          <p:nvPr/>
        </p:nvSpPr>
        <p:spPr>
          <a:xfrm>
            <a:off x="3631042" y="5895659"/>
            <a:ext cx="3108543" cy="683520"/>
          </a:xfrm>
          <a:prstGeom prst="rect">
            <a:avLst/>
          </a:prstGeom>
          <a:noFill/>
        </p:spPr>
        <p:txBody>
          <a:bodyPr wrap="none" rtlCol="0">
            <a:spAutoFit/>
          </a:bodyPr>
          <a:lstStyle/>
          <a:p>
            <a:pPr>
              <a:lnSpc>
                <a:spcPts val="2400"/>
              </a:lnSpc>
            </a:pPr>
            <a:r>
              <a:rPr lang="en-US" b="1" dirty="0" smtClean="0"/>
              <a:t>MANY YEARS FOR</a:t>
            </a:r>
            <a:br>
              <a:rPr lang="en-US" b="1" dirty="0" smtClean="0"/>
            </a:br>
            <a:r>
              <a:rPr lang="en-US" b="1" dirty="0" smtClean="0"/>
              <a:t>RETURN ON INVESTMENT</a:t>
            </a:r>
            <a:endParaRPr lang="en-US" b="1" dirty="0"/>
          </a:p>
        </p:txBody>
      </p:sp>
      <p:cxnSp>
        <p:nvCxnSpPr>
          <p:cNvPr id="43" name="Straight Connector 42"/>
          <p:cNvCxnSpPr/>
          <p:nvPr/>
        </p:nvCxnSpPr>
        <p:spPr bwMode="auto">
          <a:xfrm>
            <a:off x="1322766" y="6248400"/>
            <a:ext cx="759263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Arrow Connector 43"/>
          <p:cNvCxnSpPr/>
          <p:nvPr/>
        </p:nvCxnSpPr>
        <p:spPr bwMode="auto">
          <a:xfrm>
            <a:off x="1322766" y="5791200"/>
            <a:ext cx="0" cy="83820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45" name="TextBox 44"/>
          <p:cNvSpPr txBox="1"/>
          <p:nvPr/>
        </p:nvSpPr>
        <p:spPr>
          <a:xfrm>
            <a:off x="657859" y="5987534"/>
            <a:ext cx="569388" cy="369332"/>
          </a:xfrm>
          <a:prstGeom prst="rect">
            <a:avLst/>
          </a:prstGeom>
          <a:noFill/>
        </p:spPr>
        <p:txBody>
          <a:bodyPr wrap="none" rtlCol="0">
            <a:spAutoFit/>
          </a:bodyPr>
          <a:lstStyle/>
          <a:p>
            <a:r>
              <a:rPr lang="en-US" dirty="0" smtClean="0"/>
              <a:t>$$$</a:t>
            </a:r>
            <a:endParaRPr lang="en-US" dirty="0"/>
          </a:p>
        </p:txBody>
      </p:sp>
      <p:sp>
        <p:nvSpPr>
          <p:cNvPr id="46" name="Rectangle 45"/>
          <p:cNvSpPr/>
          <p:nvPr/>
        </p:nvSpPr>
        <p:spPr bwMode="auto">
          <a:xfrm>
            <a:off x="1447799" y="5900213"/>
            <a:ext cx="2057401" cy="348187"/>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INVESTMENT</a:t>
            </a:r>
          </a:p>
        </p:txBody>
      </p:sp>
      <p:sp>
        <p:nvSpPr>
          <p:cNvPr id="47" name="Rectangle 46"/>
          <p:cNvSpPr/>
          <p:nvPr/>
        </p:nvSpPr>
        <p:spPr bwMode="auto">
          <a:xfrm>
            <a:off x="6934200" y="6261977"/>
            <a:ext cx="1981200" cy="348187"/>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SAVINGS</a:t>
            </a:r>
          </a:p>
        </p:txBody>
      </p:sp>
      <p:cxnSp>
        <p:nvCxnSpPr>
          <p:cNvPr id="48" name="Straight Arrow Connector 47"/>
          <p:cNvCxnSpPr/>
          <p:nvPr/>
        </p:nvCxnSpPr>
        <p:spPr bwMode="auto">
          <a:xfrm>
            <a:off x="3505200" y="6242110"/>
            <a:ext cx="3463336" cy="6290"/>
          </a:xfrm>
          <a:prstGeom prst="straightConnector1">
            <a:avLst/>
          </a:prstGeom>
          <a:solidFill>
            <a:schemeClr val="accent1"/>
          </a:solidFill>
          <a:ln w="50800" cap="flat" cmpd="sng" algn="ctr">
            <a:solidFill>
              <a:schemeClr val="tx1"/>
            </a:solidFill>
            <a:prstDash val="solid"/>
            <a:round/>
            <a:headEnd type="triangle"/>
            <a:tailEnd type="triangle"/>
          </a:ln>
          <a:effectLst/>
        </p:spPr>
      </p:cxnSp>
      <p:sp>
        <p:nvSpPr>
          <p:cNvPr id="49" name="TextBox 48"/>
          <p:cNvSpPr txBox="1"/>
          <p:nvPr/>
        </p:nvSpPr>
        <p:spPr>
          <a:xfrm>
            <a:off x="1320602" y="1576179"/>
            <a:ext cx="4902945" cy="461665"/>
          </a:xfrm>
          <a:prstGeom prst="rect">
            <a:avLst/>
          </a:prstGeom>
          <a:noFill/>
        </p:spPr>
        <p:txBody>
          <a:bodyPr wrap="none" rtlCol="0">
            <a:spAutoFit/>
          </a:bodyPr>
          <a:lstStyle/>
          <a:p>
            <a:r>
              <a:rPr lang="en-US" sz="2400" b="1" dirty="0" smtClean="0">
                <a:solidFill>
                  <a:srgbClr val="7030A0"/>
                </a:solidFill>
              </a:rPr>
              <a:t>True Population-Based Payment</a:t>
            </a:r>
            <a:endParaRPr lang="en-US" sz="2400" b="1" dirty="0">
              <a:solidFill>
                <a:srgbClr val="7030A0"/>
              </a:solidFill>
            </a:endParaRPr>
          </a:p>
        </p:txBody>
      </p:sp>
    </p:spTree>
    <p:extLst>
      <p:ext uri="{BB962C8B-B14F-4D97-AF65-F5344CB8AC3E}">
        <p14:creationId xmlns:p14="http://schemas.microsoft.com/office/powerpoint/2010/main" val="320443505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Hypothetical Prevention Initiative</a:t>
            </a:r>
            <a:br>
              <a:rPr lang="en-US" dirty="0" smtClean="0"/>
            </a:br>
            <a:r>
              <a:rPr lang="en-US" dirty="0" smtClean="0"/>
              <a:t>That Saves Money in Long Run</a:t>
            </a:r>
            <a:endParaRPr lang="en-US" dirty="0"/>
          </a:p>
        </p:txBody>
      </p:sp>
      <p:graphicFrame>
        <p:nvGraphicFramePr>
          <p:cNvPr id="4" name="Content Placeholder 3"/>
          <p:cNvGraphicFramePr>
            <a:graphicFrameLocks noGrp="1"/>
          </p:cNvGraphicFramePr>
          <p:nvPr>
            <p:ph idx="1"/>
          </p:nvPr>
        </p:nvGraphicFramePr>
        <p:xfrm>
          <a:off x="71438" y="1600200"/>
          <a:ext cx="8816020" cy="192024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455991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Short-Run Spending</a:t>
            </a:r>
            <a:br>
              <a:rPr lang="en-US" dirty="0" smtClean="0"/>
            </a:br>
            <a:r>
              <a:rPr lang="en-US" dirty="0" smtClean="0"/>
              <a:t>Will Deter Many Payers</a:t>
            </a:r>
            <a:endParaRPr lang="en-US" dirty="0"/>
          </a:p>
        </p:txBody>
      </p:sp>
      <p:graphicFrame>
        <p:nvGraphicFramePr>
          <p:cNvPr id="4" name="Content Placeholder 3"/>
          <p:cNvGraphicFramePr>
            <a:graphicFrameLocks noGrp="1"/>
          </p:cNvGraphicFramePr>
          <p:nvPr>
            <p:ph idx="1"/>
          </p:nvPr>
        </p:nvGraphicFramePr>
        <p:xfrm>
          <a:off x="71438" y="1600200"/>
          <a:ext cx="8816020" cy="320040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New PMPY Spending</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$5,200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$5,100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$4,600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$23,900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 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+4%</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-8%</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ounded Rectangle 2"/>
          <p:cNvSpPr/>
          <p:nvPr/>
        </p:nvSpPr>
        <p:spPr bwMode="auto">
          <a:xfrm>
            <a:off x="2590800" y="3657600"/>
            <a:ext cx="2057400" cy="137160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6029896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Short-Run Spending</a:t>
            </a:r>
            <a:br>
              <a:rPr lang="en-US" dirty="0" smtClean="0"/>
            </a:br>
            <a:r>
              <a:rPr lang="en-US" dirty="0" smtClean="0"/>
              <a:t>Will Deter Many Payers</a:t>
            </a:r>
            <a:endParaRPr lang="en-US" dirty="0"/>
          </a:p>
        </p:txBody>
      </p:sp>
      <p:graphicFrame>
        <p:nvGraphicFramePr>
          <p:cNvPr id="4" name="Content Placeholder 3"/>
          <p:cNvGraphicFramePr>
            <a:graphicFrameLocks noGrp="1"/>
          </p:cNvGraphicFramePr>
          <p:nvPr>
            <p:ph idx="1"/>
          </p:nvPr>
        </p:nvGraphicFramePr>
        <p:xfrm>
          <a:off x="71438" y="1600200"/>
          <a:ext cx="8816020" cy="320040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New PMPY Spending</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$5,200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$5,100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$4,600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$23,900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 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+4%</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-8%</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ounded Rectangle 2"/>
          <p:cNvSpPr/>
          <p:nvPr/>
        </p:nvSpPr>
        <p:spPr bwMode="auto">
          <a:xfrm>
            <a:off x="2590800" y="3657600"/>
            <a:ext cx="2057400" cy="1371600"/>
          </a:xfrm>
          <a:prstGeom prst="round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9696044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Create a Portfolio With Short-Run &amp; Long-Run Savings</a:t>
            </a:r>
            <a:endParaRPr lang="en-US" dirty="0"/>
          </a:p>
        </p:txBody>
      </p:sp>
      <p:graphicFrame>
        <p:nvGraphicFramePr>
          <p:cNvPr id="4" name="Content Placeholder 3"/>
          <p:cNvGraphicFramePr>
            <a:graphicFrameLocks noGrp="1"/>
          </p:cNvGraphicFramePr>
          <p:nvPr>
            <p:ph idx="1"/>
          </p:nvPr>
        </p:nvGraphicFramePr>
        <p:xfrm>
          <a:off x="71438" y="1600200"/>
          <a:ext cx="8816020" cy="320040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1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1</a:t>
                      </a:r>
                      <a:r>
                        <a:rPr lang="en-US" b="0" baseline="0" dirty="0" smtClean="0">
                          <a:solidFill>
                            <a:schemeClr val="tx1"/>
                          </a:solidFill>
                        </a:rPr>
                        <a:t>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1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2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2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($3,500)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2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38109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Portfolio Reduces Spending From the Beginning</a:t>
            </a:r>
            <a:endParaRPr lang="en-US" dirty="0"/>
          </a:p>
        </p:txBody>
      </p:sp>
      <p:graphicFrame>
        <p:nvGraphicFramePr>
          <p:cNvPr id="4" name="Content Placeholder 3"/>
          <p:cNvGraphicFramePr>
            <a:graphicFrameLocks noGrp="1"/>
          </p:cNvGraphicFramePr>
          <p:nvPr>
            <p:ph idx="1"/>
          </p:nvPr>
        </p:nvGraphicFramePr>
        <p:xfrm>
          <a:off x="71438" y="1600200"/>
          <a:ext cx="8816020" cy="448056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1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1</a:t>
                      </a:r>
                      <a:r>
                        <a:rPr lang="en-US" b="0" baseline="0" dirty="0" smtClean="0">
                          <a:solidFill>
                            <a:schemeClr val="tx1"/>
                          </a:solidFill>
                        </a:rPr>
                        <a:t>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1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2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$2,500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2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($700)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($3,500)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2 Net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New PMPY Spending</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$4,900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$4,800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$4,400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$3,800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$22,900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 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-24%</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-8%</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600235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 Commit to Multi-Year Population-Based Payment</a:t>
            </a:r>
            <a:endParaRPr lang="en-US" dirty="0"/>
          </a:p>
        </p:txBody>
      </p:sp>
      <p:graphicFrame>
        <p:nvGraphicFramePr>
          <p:cNvPr id="4" name="Content Placeholder 3"/>
          <p:cNvGraphicFramePr>
            <a:graphicFrameLocks noGrp="1"/>
          </p:cNvGraphicFramePr>
          <p:nvPr>
            <p:ph idx="1"/>
          </p:nvPr>
        </p:nvGraphicFramePr>
        <p:xfrm>
          <a:off x="71438" y="1600200"/>
          <a:ext cx="8816020" cy="192024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rgbClr val="0033CC"/>
                          </a:solidFill>
                        </a:rPr>
                        <a:t>New PMPY Payment</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$5,000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$4,950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$4,900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$4,850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$4,800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$24,300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Savings</a:t>
                      </a:r>
                      <a:r>
                        <a:rPr lang="en-US" b="0" baseline="0" dirty="0" smtClean="0">
                          <a:solidFill>
                            <a:schemeClr val="tx1"/>
                          </a:solidFill>
                        </a:rPr>
                        <a:t> for Purchaser</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$50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$150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$500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 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-3%</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57330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 Commit to Multi-Year Population-Based Payment</a:t>
            </a:r>
            <a:endParaRPr lang="en-US" dirty="0"/>
          </a:p>
        </p:txBody>
      </p:sp>
      <p:graphicFrame>
        <p:nvGraphicFramePr>
          <p:cNvPr id="4" name="Content Placeholder 3"/>
          <p:cNvGraphicFramePr>
            <a:graphicFrameLocks noGrp="1"/>
          </p:cNvGraphicFramePr>
          <p:nvPr>
            <p:ph idx="1"/>
          </p:nvPr>
        </p:nvGraphicFramePr>
        <p:xfrm>
          <a:off x="71438" y="1600200"/>
          <a:ext cx="8816020" cy="4160520"/>
        </p:xfrm>
        <a:graphic>
          <a:graphicData uri="http://schemas.openxmlformats.org/drawingml/2006/table">
            <a:tbl>
              <a:tblPr firstRow="1" bandRow="1">
                <a:tableStyleId>{F5AB1C69-6EDB-4FF4-983F-18BD219EF322}</a:tableStyleId>
              </a:tblPr>
              <a:tblGrid>
                <a:gridCol w="2519362"/>
                <a:gridCol w="987552"/>
                <a:gridCol w="987552"/>
                <a:gridCol w="987552"/>
                <a:gridCol w="987552"/>
                <a:gridCol w="987552"/>
                <a:gridCol w="1358898"/>
              </a:tblGrid>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2</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3</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4</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Year 5</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en-US" b="1" dirty="0" smtClean="0">
                          <a:solidFill>
                            <a:schemeClr val="tx1"/>
                          </a:solidFill>
                        </a:rPr>
                        <a:t>Cumulative</a:t>
                      </a:r>
                      <a:endParaRPr lang="en-US" b="1"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PMPY</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rgbClr val="0033CC"/>
                          </a:solidFill>
                        </a:rPr>
                        <a:t>New PMPY Payment</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$5,000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$4,950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$4,900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$4,850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$4,800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$24,300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Savings</a:t>
                      </a:r>
                      <a:r>
                        <a:rPr lang="en-US" b="0" baseline="0" dirty="0" smtClean="0">
                          <a:solidFill>
                            <a:schemeClr val="tx1"/>
                          </a:solidFill>
                        </a:rPr>
                        <a:t> for Purchaser</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$50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$150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$500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 Change</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-3%</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-4%</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rgbClr val="0033CC"/>
                          </a:solidFill>
                        </a:rPr>
                        <a:t>New PMPY Payment</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$5,000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$4,950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$4,900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$4,850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$4,800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33CC"/>
                          </a:solidFill>
                        </a:rPr>
                        <a:t>$24,300</a:t>
                      </a:r>
                      <a:endParaRPr lang="en-US" b="0" dirty="0">
                        <a:solidFill>
                          <a:srgbClr val="0033CC"/>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Baseline Spending</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$25,000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 Cost</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Intervention</a:t>
                      </a:r>
                      <a:r>
                        <a:rPr lang="en-US" b="0" baseline="0" dirty="0" smtClean="0">
                          <a:solidFill>
                            <a:schemeClr val="tx1"/>
                          </a:solidFill>
                        </a:rPr>
                        <a:t> Savings</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chemeClr val="tx1"/>
                          </a:solidFill>
                        </a:rPr>
                        <a:t>$0</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($1,200)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($2,100)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0040">
                <a:tc>
                  <a:txBody>
                    <a:bodyPr/>
                    <a:lstStyle/>
                    <a:p>
                      <a:pPr>
                        <a:lnSpc>
                          <a:spcPts val="1600"/>
                        </a:lnSpc>
                      </a:pPr>
                      <a:r>
                        <a:rPr lang="en-US" b="0" dirty="0" smtClean="0">
                          <a:solidFill>
                            <a:schemeClr val="tx1"/>
                          </a:solidFill>
                        </a:rPr>
                        <a:t>Provider Margin</a:t>
                      </a: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($150)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($100)</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$250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$800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$600</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nSpc>
                          <a:spcPts val="1600"/>
                        </a:lnSpc>
                      </a:pPr>
                      <a:endParaRPr lang="en-US" b="0" dirty="0">
                        <a:solidFill>
                          <a:schemeClr val="tx1"/>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-4%</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-3%</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FF0000"/>
                          </a:solidFill>
                        </a:rPr>
                        <a:t>-2%</a:t>
                      </a:r>
                      <a:endParaRPr lang="en-US" b="0" dirty="0">
                        <a:solidFill>
                          <a:srgbClr val="FF0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+5%</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+16.7%</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600"/>
                        </a:lnSpc>
                      </a:pPr>
                      <a:r>
                        <a:rPr lang="en-US" b="0" dirty="0" smtClean="0">
                          <a:solidFill>
                            <a:srgbClr val="008000"/>
                          </a:solidFill>
                        </a:rPr>
                        <a:t>2.5%</a:t>
                      </a:r>
                      <a:endParaRPr lang="en-US" b="0" dirty="0">
                        <a:solidFill>
                          <a:srgbClr val="008000"/>
                        </a:solidFill>
                      </a:endParaRPr>
                    </a:p>
                  </a:txBody>
                  <a:tcPr marL="45720" marR="45720" marT="91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492459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smtClean="0"/>
              <a:t>What’s the Patient’s </a:t>
            </a:r>
            <a:br>
              <a:rPr lang="en-US" dirty="0" smtClean="0"/>
            </a:br>
            <a:r>
              <a:rPr lang="en-US" dirty="0" smtClean="0"/>
              <a:t>Role and Accountability?</a:t>
            </a:r>
          </a:p>
        </p:txBody>
      </p:sp>
      <p:sp>
        <p:nvSpPr>
          <p:cNvPr id="114691" name="Rounded Rectangle 2"/>
          <p:cNvSpPr>
            <a:spLocks noChangeArrowheads="1"/>
          </p:cNvSpPr>
          <p:nvPr/>
        </p:nvSpPr>
        <p:spPr bwMode="auto">
          <a:xfrm>
            <a:off x="5029200" y="5257800"/>
            <a:ext cx="1981200" cy="914400"/>
          </a:xfrm>
          <a:prstGeom prst="roundRect">
            <a:avLst>
              <a:gd name="adj" fmla="val 16667"/>
            </a:avLst>
          </a:prstGeom>
          <a:noFill/>
          <a:ln w="25400" algn="ctr">
            <a:solidFill>
              <a:schemeClr val="tx1"/>
            </a:solidFill>
            <a:round/>
            <a:headEnd/>
            <a:tailEnd/>
          </a:ln>
        </p:spPr>
        <p:txBody>
          <a:bodyPr lIns="0" tIns="0" rIns="0" bIns="0" anchor="ctr"/>
          <a:lstStyle/>
          <a:p>
            <a:pPr algn="ctr"/>
            <a:r>
              <a:rPr lang="en-US" sz="2800"/>
              <a:t>Provider</a:t>
            </a:r>
          </a:p>
        </p:txBody>
      </p:sp>
      <p:sp>
        <p:nvSpPr>
          <p:cNvPr id="114692" name="Rounded Rectangle 3"/>
          <p:cNvSpPr>
            <a:spLocks noChangeArrowheads="1"/>
          </p:cNvSpPr>
          <p:nvPr/>
        </p:nvSpPr>
        <p:spPr bwMode="auto">
          <a:xfrm>
            <a:off x="2057400" y="5257800"/>
            <a:ext cx="1981200" cy="914400"/>
          </a:xfrm>
          <a:prstGeom prst="roundRect">
            <a:avLst>
              <a:gd name="adj" fmla="val 16667"/>
            </a:avLst>
          </a:prstGeom>
          <a:noFill/>
          <a:ln w="25400" algn="ctr">
            <a:solidFill>
              <a:schemeClr val="tx1"/>
            </a:solidFill>
            <a:round/>
            <a:headEnd/>
            <a:tailEnd/>
          </a:ln>
        </p:spPr>
        <p:txBody>
          <a:bodyPr lIns="0" tIns="0" rIns="0" bIns="0" anchor="ctr"/>
          <a:lstStyle/>
          <a:p>
            <a:pPr algn="ctr"/>
            <a:r>
              <a:rPr lang="en-US" sz="2800"/>
              <a:t>Patient</a:t>
            </a:r>
          </a:p>
        </p:txBody>
      </p:sp>
      <p:cxnSp>
        <p:nvCxnSpPr>
          <p:cNvPr id="114693" name="Straight Arrow Connector 5"/>
          <p:cNvCxnSpPr>
            <a:cxnSpLocks noChangeShapeType="1"/>
            <a:stCxn id="114692" idx="3"/>
            <a:endCxn id="114691" idx="1"/>
          </p:cNvCxnSpPr>
          <p:nvPr/>
        </p:nvCxnSpPr>
        <p:spPr bwMode="auto">
          <a:xfrm>
            <a:off x="4038600" y="5715000"/>
            <a:ext cx="990600" cy="1588"/>
          </a:xfrm>
          <a:prstGeom prst="straightConnector1">
            <a:avLst/>
          </a:prstGeom>
          <a:noFill/>
          <a:ln w="25400" algn="ctr">
            <a:solidFill>
              <a:schemeClr val="tx1"/>
            </a:solidFill>
            <a:round/>
            <a:headEnd type="arrow" w="med" len="med"/>
            <a:tailEnd type="arrow" w="med" len="med"/>
          </a:ln>
        </p:spPr>
      </p:cxnSp>
      <p:sp>
        <p:nvSpPr>
          <p:cNvPr id="114694" name="Rectangle 6"/>
          <p:cNvSpPr>
            <a:spLocks noChangeArrowheads="1"/>
          </p:cNvSpPr>
          <p:nvPr/>
        </p:nvSpPr>
        <p:spPr bwMode="auto">
          <a:xfrm>
            <a:off x="5105400" y="3581400"/>
            <a:ext cx="1828800" cy="914400"/>
          </a:xfrm>
          <a:prstGeom prst="rect">
            <a:avLst/>
          </a:prstGeom>
          <a:noFill/>
          <a:ln w="25400" algn="ctr">
            <a:solidFill>
              <a:srgbClr val="008000"/>
            </a:solidFill>
            <a:round/>
            <a:headEnd/>
            <a:tailEnd/>
          </a:ln>
        </p:spPr>
        <p:txBody>
          <a:bodyPr lIns="0" tIns="0" rIns="0" bIns="0" anchor="ctr"/>
          <a:lstStyle/>
          <a:p>
            <a:pPr algn="ctr"/>
            <a:r>
              <a:rPr lang="en-US" sz="2400">
                <a:solidFill>
                  <a:srgbClr val="008000"/>
                </a:solidFill>
              </a:rPr>
              <a:t>Payment System</a:t>
            </a:r>
          </a:p>
        </p:txBody>
      </p:sp>
      <p:sp>
        <p:nvSpPr>
          <p:cNvPr id="114697" name="Down Arrow 10"/>
          <p:cNvSpPr>
            <a:spLocks noChangeArrowheads="1"/>
          </p:cNvSpPr>
          <p:nvPr/>
        </p:nvSpPr>
        <p:spPr bwMode="auto">
          <a:xfrm>
            <a:off x="5638800" y="4495800"/>
            <a:ext cx="762000" cy="762000"/>
          </a:xfrm>
          <a:prstGeom prst="downArrow">
            <a:avLst>
              <a:gd name="adj1" fmla="val 50000"/>
              <a:gd name="adj2" fmla="val 50000"/>
            </a:avLst>
          </a:prstGeom>
          <a:solidFill>
            <a:srgbClr val="008000"/>
          </a:solidFill>
          <a:ln w="9525" algn="ctr">
            <a:solidFill>
              <a:srgbClr val="008000"/>
            </a:solidFill>
            <a:round/>
            <a:headEnd/>
            <a:tailEnd/>
          </a:ln>
        </p:spPr>
        <p:txBody>
          <a:bodyPr/>
          <a:lstStyle/>
          <a:p>
            <a:pPr algn="ctr"/>
            <a:endParaRPr lang="en-US"/>
          </a:p>
        </p:txBody>
      </p:sp>
      <p:sp>
        <p:nvSpPr>
          <p:cNvPr id="21" name="TextBox 20"/>
          <p:cNvSpPr txBox="1"/>
          <p:nvPr/>
        </p:nvSpPr>
        <p:spPr>
          <a:xfrm>
            <a:off x="7029450" y="3505200"/>
            <a:ext cx="2038350" cy="2770188"/>
          </a:xfrm>
          <a:prstGeom prst="rect">
            <a:avLst/>
          </a:prstGeom>
          <a:noFill/>
        </p:spPr>
        <p:txBody>
          <a:bodyPr lIns="0" tIns="0" rIns="0" bIns="0">
            <a:spAutoFit/>
          </a:bodyPr>
          <a:lstStyle/>
          <a:p>
            <a:pPr algn="ctr">
              <a:defRPr/>
            </a:pPr>
            <a:r>
              <a:rPr lang="en-US" sz="2000" b="1" dirty="0">
                <a:solidFill>
                  <a:srgbClr val="008000"/>
                </a:solidFill>
                <a:latin typeface="Arial" charset="0"/>
                <a:cs typeface="Arial" charset="0"/>
              </a:rPr>
              <a:t>Ability and </a:t>
            </a:r>
            <a:br>
              <a:rPr lang="en-US" sz="2000" b="1" dirty="0">
                <a:solidFill>
                  <a:srgbClr val="008000"/>
                </a:solidFill>
                <a:latin typeface="Arial" charset="0"/>
                <a:cs typeface="Arial" charset="0"/>
              </a:rPr>
            </a:br>
            <a:r>
              <a:rPr lang="en-US" sz="2000" b="1" dirty="0">
                <a:solidFill>
                  <a:srgbClr val="008000"/>
                </a:solidFill>
                <a:latin typeface="Arial" charset="0"/>
                <a:cs typeface="Arial" charset="0"/>
              </a:rPr>
              <a:t>Incentives to:</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Keep patients well</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Avoid unneeded </a:t>
            </a:r>
            <a:br>
              <a:rPr lang="en-US" dirty="0">
                <a:solidFill>
                  <a:srgbClr val="008000"/>
                </a:solidFill>
                <a:latin typeface="Arial" charset="0"/>
                <a:cs typeface="Arial" charset="0"/>
              </a:rPr>
            </a:br>
            <a:r>
              <a:rPr lang="en-US" dirty="0">
                <a:solidFill>
                  <a:srgbClr val="008000"/>
                </a:solidFill>
                <a:latin typeface="Arial" charset="0"/>
                <a:cs typeface="Arial" charset="0"/>
              </a:rPr>
              <a:t>services</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Deliver services efficiently</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Coordinate services with other providers</a:t>
            </a:r>
          </a:p>
        </p:txBody>
      </p:sp>
    </p:spTree>
    <p:extLst>
      <p:ext uri="{BB962C8B-B14F-4D97-AF65-F5344CB8AC3E}">
        <p14:creationId xmlns:p14="http://schemas.microsoft.com/office/powerpoint/2010/main" val="3480115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5-17% of Hospital Admissions</a:t>
            </a:r>
            <a:br>
              <a:rPr lang="en-US" smtClean="0"/>
            </a:br>
            <a:r>
              <a:rPr lang="en-US" smtClean="0"/>
              <a:t>Are Potentially Preventable</a:t>
            </a:r>
          </a:p>
        </p:txBody>
      </p:sp>
      <p:pic>
        <p:nvPicPr>
          <p:cNvPr id="22531" name="Picture 2"/>
          <p:cNvPicPr>
            <a:picLocks noChangeAspect="1" noChangeArrowheads="1"/>
          </p:cNvPicPr>
          <p:nvPr/>
        </p:nvPicPr>
        <p:blipFill>
          <a:blip r:embed="rId2" cstate="print"/>
          <a:srcRect/>
          <a:stretch>
            <a:fillRect/>
          </a:stretch>
        </p:blipFill>
        <p:spPr bwMode="auto">
          <a:xfrm>
            <a:off x="1066800" y="1524000"/>
            <a:ext cx="6964363" cy="5059363"/>
          </a:xfrm>
          <a:prstGeom prst="rect">
            <a:avLst/>
          </a:prstGeom>
          <a:noFill/>
          <a:ln w="9525">
            <a:noFill/>
            <a:miter lim="800000"/>
            <a:headEnd/>
            <a:tailEnd/>
          </a:ln>
        </p:spPr>
      </p:pic>
      <p:sp>
        <p:nvSpPr>
          <p:cNvPr id="22532" name="TextBox 3"/>
          <p:cNvSpPr txBox="1">
            <a:spLocks noChangeArrowheads="1"/>
          </p:cNvSpPr>
          <p:nvPr/>
        </p:nvSpPr>
        <p:spPr bwMode="auto">
          <a:xfrm>
            <a:off x="85725" y="5667375"/>
            <a:ext cx="979488" cy="554038"/>
          </a:xfrm>
          <a:prstGeom prst="rect">
            <a:avLst/>
          </a:prstGeom>
          <a:noFill/>
          <a:ln w="9525">
            <a:noFill/>
            <a:miter lim="800000"/>
            <a:headEnd/>
            <a:tailEnd/>
          </a:ln>
        </p:spPr>
        <p:txBody>
          <a:bodyPr>
            <a:spAutoFit/>
          </a:bodyPr>
          <a:lstStyle/>
          <a:p>
            <a:r>
              <a:rPr lang="en-US" sz="1000"/>
              <a:t>Source:</a:t>
            </a:r>
            <a:br>
              <a:rPr lang="en-US" sz="1000"/>
            </a:br>
            <a:r>
              <a:rPr lang="en-US" sz="1000"/>
              <a:t>AHRQ</a:t>
            </a:r>
            <a:br>
              <a:rPr lang="en-US" sz="1000"/>
            </a:br>
            <a:r>
              <a:rPr lang="en-US" sz="1000"/>
              <a:t>HCUP</a:t>
            </a:r>
          </a:p>
        </p:txBody>
      </p:sp>
    </p:spTree>
    <p:extLst>
      <p:ext uri="{BB962C8B-B14F-4D97-AF65-F5344CB8AC3E}">
        <p14:creationId xmlns:p14="http://schemas.microsoft.com/office/powerpoint/2010/main" val="89559785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Benefit Design Changes Are</a:t>
            </a:r>
            <a:br>
              <a:rPr lang="en-US" smtClean="0"/>
            </a:br>
            <a:r>
              <a:rPr lang="en-US" smtClean="0"/>
              <a:t>Also Critical to Success</a:t>
            </a:r>
          </a:p>
        </p:txBody>
      </p:sp>
      <p:sp>
        <p:nvSpPr>
          <p:cNvPr id="114691" name="Rounded Rectangle 2"/>
          <p:cNvSpPr>
            <a:spLocks noChangeArrowheads="1"/>
          </p:cNvSpPr>
          <p:nvPr/>
        </p:nvSpPr>
        <p:spPr bwMode="auto">
          <a:xfrm>
            <a:off x="5029200" y="5257800"/>
            <a:ext cx="1981200" cy="914400"/>
          </a:xfrm>
          <a:prstGeom prst="roundRect">
            <a:avLst>
              <a:gd name="adj" fmla="val 16667"/>
            </a:avLst>
          </a:prstGeom>
          <a:noFill/>
          <a:ln w="25400" algn="ctr">
            <a:solidFill>
              <a:schemeClr val="tx1"/>
            </a:solidFill>
            <a:round/>
            <a:headEnd/>
            <a:tailEnd/>
          </a:ln>
        </p:spPr>
        <p:txBody>
          <a:bodyPr lIns="0" tIns="0" rIns="0" bIns="0" anchor="ctr"/>
          <a:lstStyle/>
          <a:p>
            <a:pPr algn="ctr"/>
            <a:r>
              <a:rPr lang="en-US" sz="2800"/>
              <a:t>Provider</a:t>
            </a:r>
          </a:p>
        </p:txBody>
      </p:sp>
      <p:sp>
        <p:nvSpPr>
          <p:cNvPr id="114692" name="Rounded Rectangle 3"/>
          <p:cNvSpPr>
            <a:spLocks noChangeArrowheads="1"/>
          </p:cNvSpPr>
          <p:nvPr/>
        </p:nvSpPr>
        <p:spPr bwMode="auto">
          <a:xfrm>
            <a:off x="2057400" y="5257800"/>
            <a:ext cx="1981200" cy="914400"/>
          </a:xfrm>
          <a:prstGeom prst="roundRect">
            <a:avLst>
              <a:gd name="adj" fmla="val 16667"/>
            </a:avLst>
          </a:prstGeom>
          <a:noFill/>
          <a:ln w="25400" algn="ctr">
            <a:solidFill>
              <a:schemeClr val="tx1"/>
            </a:solidFill>
            <a:round/>
            <a:headEnd/>
            <a:tailEnd/>
          </a:ln>
        </p:spPr>
        <p:txBody>
          <a:bodyPr lIns="0" tIns="0" rIns="0" bIns="0" anchor="ctr"/>
          <a:lstStyle/>
          <a:p>
            <a:pPr algn="ctr"/>
            <a:r>
              <a:rPr lang="en-US" sz="2800"/>
              <a:t>Patient</a:t>
            </a:r>
          </a:p>
        </p:txBody>
      </p:sp>
      <p:cxnSp>
        <p:nvCxnSpPr>
          <p:cNvPr id="114693" name="Straight Arrow Connector 5"/>
          <p:cNvCxnSpPr>
            <a:cxnSpLocks noChangeShapeType="1"/>
            <a:stCxn id="114692" idx="3"/>
            <a:endCxn id="114691" idx="1"/>
          </p:cNvCxnSpPr>
          <p:nvPr/>
        </p:nvCxnSpPr>
        <p:spPr bwMode="auto">
          <a:xfrm>
            <a:off x="4038600" y="5715000"/>
            <a:ext cx="990600" cy="1588"/>
          </a:xfrm>
          <a:prstGeom prst="straightConnector1">
            <a:avLst/>
          </a:prstGeom>
          <a:noFill/>
          <a:ln w="25400" algn="ctr">
            <a:solidFill>
              <a:schemeClr val="tx1"/>
            </a:solidFill>
            <a:round/>
            <a:headEnd type="arrow" w="med" len="med"/>
            <a:tailEnd type="arrow" w="med" len="med"/>
          </a:ln>
        </p:spPr>
      </p:cxnSp>
      <p:sp>
        <p:nvSpPr>
          <p:cNvPr id="114694" name="Rectangle 6"/>
          <p:cNvSpPr>
            <a:spLocks noChangeArrowheads="1"/>
          </p:cNvSpPr>
          <p:nvPr/>
        </p:nvSpPr>
        <p:spPr bwMode="auto">
          <a:xfrm>
            <a:off x="5105400" y="3581400"/>
            <a:ext cx="1828800" cy="914400"/>
          </a:xfrm>
          <a:prstGeom prst="rect">
            <a:avLst/>
          </a:prstGeom>
          <a:noFill/>
          <a:ln w="25400" algn="ctr">
            <a:solidFill>
              <a:srgbClr val="008000"/>
            </a:solidFill>
            <a:round/>
            <a:headEnd/>
            <a:tailEnd/>
          </a:ln>
        </p:spPr>
        <p:txBody>
          <a:bodyPr lIns="0" tIns="0" rIns="0" bIns="0" anchor="ctr"/>
          <a:lstStyle/>
          <a:p>
            <a:pPr algn="ctr"/>
            <a:r>
              <a:rPr lang="en-US" sz="2400">
                <a:solidFill>
                  <a:srgbClr val="008000"/>
                </a:solidFill>
              </a:rPr>
              <a:t>Payment System</a:t>
            </a:r>
          </a:p>
        </p:txBody>
      </p:sp>
      <p:sp>
        <p:nvSpPr>
          <p:cNvPr id="114695" name="Rectangle 7"/>
          <p:cNvSpPr>
            <a:spLocks noChangeArrowheads="1"/>
          </p:cNvSpPr>
          <p:nvPr/>
        </p:nvSpPr>
        <p:spPr bwMode="auto">
          <a:xfrm>
            <a:off x="2133600" y="3581400"/>
            <a:ext cx="1828800" cy="914400"/>
          </a:xfrm>
          <a:prstGeom prst="rect">
            <a:avLst/>
          </a:prstGeom>
          <a:noFill/>
          <a:ln w="25400" algn="ctr">
            <a:solidFill>
              <a:srgbClr val="FF3300"/>
            </a:solidFill>
            <a:round/>
            <a:headEnd/>
            <a:tailEnd/>
          </a:ln>
        </p:spPr>
        <p:txBody>
          <a:bodyPr lIns="0" tIns="0" rIns="0" bIns="0" anchor="ctr"/>
          <a:lstStyle/>
          <a:p>
            <a:pPr algn="ctr"/>
            <a:r>
              <a:rPr lang="en-US" sz="2400">
                <a:solidFill>
                  <a:srgbClr val="FF3300"/>
                </a:solidFill>
              </a:rPr>
              <a:t>Benefit Design</a:t>
            </a:r>
          </a:p>
        </p:txBody>
      </p:sp>
      <p:sp>
        <p:nvSpPr>
          <p:cNvPr id="114696" name="Down Arrow 9"/>
          <p:cNvSpPr>
            <a:spLocks noChangeArrowheads="1"/>
          </p:cNvSpPr>
          <p:nvPr/>
        </p:nvSpPr>
        <p:spPr bwMode="auto">
          <a:xfrm>
            <a:off x="2667000" y="4495800"/>
            <a:ext cx="762000" cy="762000"/>
          </a:xfrm>
          <a:prstGeom prst="downArrow">
            <a:avLst>
              <a:gd name="adj1" fmla="val 50000"/>
              <a:gd name="adj2" fmla="val 50000"/>
            </a:avLst>
          </a:prstGeom>
          <a:solidFill>
            <a:srgbClr val="FF3300"/>
          </a:solidFill>
          <a:ln w="9525" algn="ctr">
            <a:solidFill>
              <a:srgbClr val="FF3300"/>
            </a:solidFill>
            <a:round/>
            <a:headEnd/>
            <a:tailEnd/>
          </a:ln>
        </p:spPr>
        <p:txBody>
          <a:bodyPr/>
          <a:lstStyle/>
          <a:p>
            <a:pPr algn="ctr"/>
            <a:endParaRPr lang="en-US"/>
          </a:p>
        </p:txBody>
      </p:sp>
      <p:sp>
        <p:nvSpPr>
          <p:cNvPr id="114697" name="Down Arrow 10"/>
          <p:cNvSpPr>
            <a:spLocks noChangeArrowheads="1"/>
          </p:cNvSpPr>
          <p:nvPr/>
        </p:nvSpPr>
        <p:spPr bwMode="auto">
          <a:xfrm>
            <a:off x="5638800" y="4495800"/>
            <a:ext cx="762000" cy="762000"/>
          </a:xfrm>
          <a:prstGeom prst="downArrow">
            <a:avLst>
              <a:gd name="adj1" fmla="val 50000"/>
              <a:gd name="adj2" fmla="val 50000"/>
            </a:avLst>
          </a:prstGeom>
          <a:solidFill>
            <a:srgbClr val="008000"/>
          </a:solidFill>
          <a:ln w="9525" algn="ctr">
            <a:solidFill>
              <a:srgbClr val="008000"/>
            </a:solidFill>
            <a:round/>
            <a:headEnd/>
            <a:tailEnd/>
          </a:ln>
        </p:spPr>
        <p:txBody>
          <a:bodyPr/>
          <a:lstStyle/>
          <a:p>
            <a:pPr algn="ctr"/>
            <a:endParaRPr lang="en-US"/>
          </a:p>
        </p:txBody>
      </p:sp>
      <p:sp>
        <p:nvSpPr>
          <p:cNvPr id="21" name="TextBox 20"/>
          <p:cNvSpPr txBox="1"/>
          <p:nvPr/>
        </p:nvSpPr>
        <p:spPr>
          <a:xfrm>
            <a:off x="7029450" y="3505200"/>
            <a:ext cx="2038350" cy="2770188"/>
          </a:xfrm>
          <a:prstGeom prst="rect">
            <a:avLst/>
          </a:prstGeom>
          <a:noFill/>
        </p:spPr>
        <p:txBody>
          <a:bodyPr lIns="0" tIns="0" rIns="0" bIns="0">
            <a:spAutoFit/>
          </a:bodyPr>
          <a:lstStyle/>
          <a:p>
            <a:pPr algn="ctr">
              <a:defRPr/>
            </a:pPr>
            <a:r>
              <a:rPr lang="en-US" sz="2000" b="1" dirty="0">
                <a:solidFill>
                  <a:srgbClr val="008000"/>
                </a:solidFill>
                <a:latin typeface="Arial" charset="0"/>
                <a:cs typeface="Arial" charset="0"/>
              </a:rPr>
              <a:t>Ability and </a:t>
            </a:r>
            <a:br>
              <a:rPr lang="en-US" sz="2000" b="1" dirty="0">
                <a:solidFill>
                  <a:srgbClr val="008000"/>
                </a:solidFill>
                <a:latin typeface="Arial" charset="0"/>
                <a:cs typeface="Arial" charset="0"/>
              </a:rPr>
            </a:br>
            <a:r>
              <a:rPr lang="en-US" sz="2000" b="1" dirty="0">
                <a:solidFill>
                  <a:srgbClr val="008000"/>
                </a:solidFill>
                <a:latin typeface="Arial" charset="0"/>
                <a:cs typeface="Arial" charset="0"/>
              </a:rPr>
              <a:t>Incentives to:</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Keep patients well</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Avoid unneeded </a:t>
            </a:r>
            <a:br>
              <a:rPr lang="en-US" dirty="0">
                <a:solidFill>
                  <a:srgbClr val="008000"/>
                </a:solidFill>
                <a:latin typeface="Arial" charset="0"/>
                <a:cs typeface="Arial" charset="0"/>
              </a:rPr>
            </a:br>
            <a:r>
              <a:rPr lang="en-US" dirty="0">
                <a:solidFill>
                  <a:srgbClr val="008000"/>
                </a:solidFill>
                <a:latin typeface="Arial" charset="0"/>
                <a:cs typeface="Arial" charset="0"/>
              </a:rPr>
              <a:t>services</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Deliver services efficiently</a:t>
            </a:r>
          </a:p>
          <a:p>
            <a:pPr marL="114300" indent="-114300">
              <a:lnSpc>
                <a:spcPts val="1800"/>
              </a:lnSpc>
              <a:spcBef>
                <a:spcPts val="600"/>
              </a:spcBef>
              <a:buFont typeface="Arial" pitchFamily="34" charset="0"/>
              <a:buChar char="•"/>
              <a:defRPr/>
            </a:pPr>
            <a:r>
              <a:rPr lang="en-US" dirty="0">
                <a:solidFill>
                  <a:srgbClr val="008000"/>
                </a:solidFill>
                <a:latin typeface="Arial" charset="0"/>
                <a:cs typeface="Arial" charset="0"/>
              </a:rPr>
              <a:t>Coordinate services with other providers</a:t>
            </a:r>
          </a:p>
        </p:txBody>
      </p:sp>
      <p:sp>
        <p:nvSpPr>
          <p:cNvPr id="22" name="TextBox 21"/>
          <p:cNvSpPr txBox="1"/>
          <p:nvPr/>
        </p:nvSpPr>
        <p:spPr>
          <a:xfrm>
            <a:off x="38100" y="3438527"/>
            <a:ext cx="2038350" cy="3000375"/>
          </a:xfrm>
          <a:prstGeom prst="rect">
            <a:avLst/>
          </a:prstGeom>
          <a:noFill/>
        </p:spPr>
        <p:txBody>
          <a:bodyPr lIns="0" tIns="0" rIns="0" bIns="0">
            <a:spAutoFit/>
          </a:bodyPr>
          <a:lstStyle/>
          <a:p>
            <a:pPr algn="ctr">
              <a:defRPr/>
            </a:pPr>
            <a:r>
              <a:rPr lang="en-US" sz="2000" b="1" dirty="0">
                <a:solidFill>
                  <a:srgbClr val="FF3300"/>
                </a:solidFill>
                <a:latin typeface="Arial" charset="0"/>
                <a:cs typeface="Arial" charset="0"/>
              </a:rPr>
              <a:t>Ability and</a:t>
            </a:r>
            <a:br>
              <a:rPr lang="en-US" sz="2000" b="1" dirty="0">
                <a:solidFill>
                  <a:srgbClr val="FF3300"/>
                </a:solidFill>
                <a:latin typeface="Arial" charset="0"/>
                <a:cs typeface="Arial" charset="0"/>
              </a:rPr>
            </a:br>
            <a:r>
              <a:rPr lang="en-US" sz="2000" b="1" dirty="0">
                <a:solidFill>
                  <a:srgbClr val="FF3300"/>
                </a:solidFill>
                <a:latin typeface="Arial" charset="0"/>
                <a:cs typeface="Arial" charset="0"/>
              </a:rPr>
              <a:t>Incentives to:</a:t>
            </a:r>
          </a:p>
          <a:p>
            <a:pPr marL="114300" indent="-114300">
              <a:lnSpc>
                <a:spcPts val="1800"/>
              </a:lnSpc>
              <a:spcBef>
                <a:spcPts val="600"/>
              </a:spcBef>
              <a:buFont typeface="Arial" pitchFamily="34" charset="0"/>
              <a:buChar char="•"/>
              <a:defRPr/>
            </a:pPr>
            <a:r>
              <a:rPr lang="en-US" dirty="0">
                <a:solidFill>
                  <a:srgbClr val="FF3300"/>
                </a:solidFill>
                <a:latin typeface="Arial" charset="0"/>
                <a:cs typeface="Arial" charset="0"/>
              </a:rPr>
              <a:t>Improve health</a:t>
            </a:r>
          </a:p>
          <a:p>
            <a:pPr marL="114300" indent="-114300">
              <a:lnSpc>
                <a:spcPts val="1800"/>
              </a:lnSpc>
              <a:spcBef>
                <a:spcPts val="600"/>
              </a:spcBef>
              <a:buFont typeface="Arial" pitchFamily="34" charset="0"/>
              <a:buChar char="•"/>
              <a:defRPr/>
            </a:pPr>
            <a:r>
              <a:rPr lang="en-US" dirty="0">
                <a:solidFill>
                  <a:srgbClr val="FF3300"/>
                </a:solidFill>
                <a:latin typeface="Arial" charset="0"/>
                <a:cs typeface="Arial" charset="0"/>
              </a:rPr>
              <a:t>Take prescribed medications</a:t>
            </a:r>
          </a:p>
          <a:p>
            <a:pPr marL="114300" indent="-114300">
              <a:lnSpc>
                <a:spcPts val="1800"/>
              </a:lnSpc>
              <a:spcBef>
                <a:spcPts val="600"/>
              </a:spcBef>
              <a:buFont typeface="Arial" pitchFamily="34" charset="0"/>
              <a:buChar char="•"/>
              <a:defRPr/>
            </a:pPr>
            <a:r>
              <a:rPr lang="en-US" dirty="0">
                <a:solidFill>
                  <a:srgbClr val="FF3300"/>
                </a:solidFill>
                <a:latin typeface="Arial" charset="0"/>
                <a:cs typeface="Arial" charset="0"/>
              </a:rPr>
              <a:t>Allow a provider to coordinate care</a:t>
            </a:r>
          </a:p>
          <a:p>
            <a:pPr marL="114300" indent="-114300">
              <a:lnSpc>
                <a:spcPts val="1800"/>
              </a:lnSpc>
              <a:spcBef>
                <a:spcPts val="600"/>
              </a:spcBef>
              <a:buFont typeface="Arial" pitchFamily="34" charset="0"/>
              <a:buChar char="•"/>
              <a:defRPr/>
            </a:pPr>
            <a:r>
              <a:rPr lang="en-US" dirty="0">
                <a:solidFill>
                  <a:srgbClr val="FF3300"/>
                </a:solidFill>
                <a:latin typeface="Arial" charset="0"/>
                <a:cs typeface="Arial" charset="0"/>
              </a:rPr>
              <a:t>Choose the highest-value providers and services</a:t>
            </a:r>
          </a:p>
        </p:txBody>
      </p:sp>
    </p:spTree>
    <p:extLst>
      <p:ext uri="{BB962C8B-B14F-4D97-AF65-F5344CB8AC3E}">
        <p14:creationId xmlns:p14="http://schemas.microsoft.com/office/powerpoint/2010/main" val="27496839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smtClean="0"/>
              <a:t>Barriers In Current</a:t>
            </a:r>
            <a:br>
              <a:rPr lang="en-US" dirty="0" smtClean="0"/>
            </a:br>
            <a:r>
              <a:rPr lang="en-US" dirty="0" smtClean="0"/>
              <a:t>Benefit Designs</a:t>
            </a:r>
          </a:p>
        </p:txBody>
      </p:sp>
      <p:sp>
        <p:nvSpPr>
          <p:cNvPr id="96259" name="Content Placeholder 2"/>
          <p:cNvSpPr>
            <a:spLocks noGrp="1"/>
          </p:cNvSpPr>
          <p:nvPr>
            <p:ph idx="1"/>
          </p:nvPr>
        </p:nvSpPr>
        <p:spPr/>
        <p:txBody>
          <a:bodyPr/>
          <a:lstStyle/>
          <a:p>
            <a:r>
              <a:rPr lang="en-US" dirty="0" smtClean="0">
                <a:solidFill>
                  <a:srgbClr val="0000FF"/>
                </a:solidFill>
              </a:rPr>
              <a:t>Co-pays, co-insurance, and high deductibles discourage or prevent patients from using primary care, preventive treatments, and chronic disease maintenance medications</a:t>
            </a:r>
          </a:p>
        </p:txBody>
      </p:sp>
    </p:spTree>
    <p:extLst>
      <p:ext uri="{BB962C8B-B14F-4D97-AF65-F5344CB8AC3E}">
        <p14:creationId xmlns:p14="http://schemas.microsoft.com/office/powerpoint/2010/main" val="190678309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Example: No Coordination of</a:t>
            </a:r>
            <a:br>
              <a:rPr lang="en-US" dirty="0" smtClean="0"/>
            </a:br>
            <a:r>
              <a:rPr lang="en-US" dirty="0" smtClean="0"/>
              <a:t>Pharmacy &amp; Medical Benefits</a:t>
            </a:r>
          </a:p>
        </p:txBody>
      </p:sp>
      <p:sp>
        <p:nvSpPr>
          <p:cNvPr id="97283" name="Rectangle 2"/>
          <p:cNvSpPr>
            <a:spLocks noChangeArrowheads="1"/>
          </p:cNvSpPr>
          <p:nvPr/>
        </p:nvSpPr>
        <p:spPr bwMode="auto">
          <a:xfrm>
            <a:off x="5105400" y="3276600"/>
            <a:ext cx="3581400" cy="2590800"/>
          </a:xfrm>
          <a:prstGeom prst="rect">
            <a:avLst/>
          </a:prstGeom>
          <a:noFill/>
          <a:ln w="9525" algn="ctr">
            <a:solidFill>
              <a:schemeClr val="tx1"/>
            </a:solidFill>
            <a:round/>
            <a:headEnd/>
            <a:tailEnd/>
          </a:ln>
        </p:spPr>
        <p:txBody>
          <a:bodyPr/>
          <a:lstStyle/>
          <a:p>
            <a:pPr algn="ctr"/>
            <a:endParaRPr lang="en-US"/>
          </a:p>
        </p:txBody>
      </p:sp>
      <p:sp>
        <p:nvSpPr>
          <p:cNvPr id="97284" name="TextBox 3"/>
          <p:cNvSpPr txBox="1">
            <a:spLocks noChangeArrowheads="1"/>
          </p:cNvSpPr>
          <p:nvPr/>
        </p:nvSpPr>
        <p:spPr bwMode="auto">
          <a:xfrm>
            <a:off x="5410200" y="3962402"/>
            <a:ext cx="1219200" cy="646113"/>
          </a:xfrm>
          <a:prstGeom prst="rect">
            <a:avLst/>
          </a:prstGeom>
          <a:noFill/>
          <a:ln w="9525">
            <a:solidFill>
              <a:schemeClr val="tx1"/>
            </a:solidFill>
            <a:miter lim="800000"/>
            <a:headEnd/>
            <a:tailEnd/>
          </a:ln>
        </p:spPr>
        <p:txBody>
          <a:bodyPr>
            <a:spAutoFit/>
          </a:bodyPr>
          <a:lstStyle/>
          <a:p>
            <a:pPr algn="ctr"/>
            <a:r>
              <a:rPr lang="en-US"/>
              <a:t>Hospital Costs</a:t>
            </a:r>
          </a:p>
        </p:txBody>
      </p:sp>
      <p:sp>
        <p:nvSpPr>
          <p:cNvPr id="97285" name="TextBox 4"/>
          <p:cNvSpPr txBox="1">
            <a:spLocks noChangeArrowheads="1"/>
          </p:cNvSpPr>
          <p:nvPr/>
        </p:nvSpPr>
        <p:spPr bwMode="auto">
          <a:xfrm>
            <a:off x="7162800" y="3962402"/>
            <a:ext cx="1219200" cy="646113"/>
          </a:xfrm>
          <a:prstGeom prst="rect">
            <a:avLst/>
          </a:prstGeom>
          <a:noFill/>
          <a:ln w="9525">
            <a:solidFill>
              <a:schemeClr val="tx1"/>
            </a:solidFill>
            <a:miter lim="800000"/>
            <a:headEnd/>
            <a:tailEnd/>
          </a:ln>
        </p:spPr>
        <p:txBody>
          <a:bodyPr>
            <a:spAutoFit/>
          </a:bodyPr>
          <a:lstStyle/>
          <a:p>
            <a:pPr algn="ctr"/>
            <a:r>
              <a:rPr lang="en-US"/>
              <a:t>PhysicianCosts</a:t>
            </a:r>
          </a:p>
        </p:txBody>
      </p:sp>
      <p:sp>
        <p:nvSpPr>
          <p:cNvPr id="97286" name="TextBox 5"/>
          <p:cNvSpPr txBox="1">
            <a:spLocks noChangeArrowheads="1"/>
          </p:cNvSpPr>
          <p:nvPr/>
        </p:nvSpPr>
        <p:spPr bwMode="auto">
          <a:xfrm>
            <a:off x="6248400" y="4876802"/>
            <a:ext cx="1219200" cy="646113"/>
          </a:xfrm>
          <a:prstGeom prst="rect">
            <a:avLst/>
          </a:prstGeom>
          <a:noFill/>
          <a:ln w="9525">
            <a:solidFill>
              <a:schemeClr val="tx1"/>
            </a:solidFill>
            <a:miter lim="800000"/>
            <a:headEnd/>
            <a:tailEnd/>
          </a:ln>
        </p:spPr>
        <p:txBody>
          <a:bodyPr>
            <a:spAutoFit/>
          </a:bodyPr>
          <a:lstStyle/>
          <a:p>
            <a:pPr algn="ctr"/>
            <a:r>
              <a:rPr lang="en-US"/>
              <a:t>Other</a:t>
            </a:r>
            <a:br>
              <a:rPr lang="en-US"/>
            </a:br>
            <a:r>
              <a:rPr lang="en-US"/>
              <a:t>Services</a:t>
            </a:r>
          </a:p>
        </p:txBody>
      </p:sp>
      <p:sp>
        <p:nvSpPr>
          <p:cNvPr id="97287" name="TextBox 6"/>
          <p:cNvSpPr txBox="1">
            <a:spLocks noChangeArrowheads="1"/>
          </p:cNvSpPr>
          <p:nvPr/>
        </p:nvSpPr>
        <p:spPr bwMode="auto">
          <a:xfrm>
            <a:off x="5737227" y="3352800"/>
            <a:ext cx="2206625" cy="400050"/>
          </a:xfrm>
          <a:prstGeom prst="rect">
            <a:avLst/>
          </a:prstGeom>
          <a:noFill/>
          <a:ln w="9525">
            <a:noFill/>
            <a:miter lim="800000"/>
            <a:headEnd/>
            <a:tailEnd/>
          </a:ln>
        </p:spPr>
        <p:txBody>
          <a:bodyPr wrap="none">
            <a:spAutoFit/>
          </a:bodyPr>
          <a:lstStyle/>
          <a:p>
            <a:pPr algn="ctr"/>
            <a:r>
              <a:rPr lang="en-US" sz="2000" b="1"/>
              <a:t>Medical Benefits</a:t>
            </a:r>
          </a:p>
        </p:txBody>
      </p:sp>
      <p:sp>
        <p:nvSpPr>
          <p:cNvPr id="97288" name="Rectangle 7"/>
          <p:cNvSpPr>
            <a:spLocks noChangeArrowheads="1"/>
          </p:cNvSpPr>
          <p:nvPr/>
        </p:nvSpPr>
        <p:spPr bwMode="auto">
          <a:xfrm>
            <a:off x="533400" y="3276600"/>
            <a:ext cx="3581400" cy="2590800"/>
          </a:xfrm>
          <a:prstGeom prst="rect">
            <a:avLst/>
          </a:prstGeom>
          <a:noFill/>
          <a:ln w="9525" algn="ctr">
            <a:solidFill>
              <a:schemeClr val="tx1"/>
            </a:solidFill>
            <a:round/>
            <a:headEnd/>
            <a:tailEnd/>
          </a:ln>
        </p:spPr>
        <p:txBody>
          <a:bodyPr/>
          <a:lstStyle/>
          <a:p>
            <a:pPr algn="ctr"/>
            <a:endParaRPr lang="en-US"/>
          </a:p>
        </p:txBody>
      </p:sp>
      <p:sp>
        <p:nvSpPr>
          <p:cNvPr id="97289" name="TextBox 9"/>
          <p:cNvSpPr txBox="1">
            <a:spLocks noChangeArrowheads="1"/>
          </p:cNvSpPr>
          <p:nvPr/>
        </p:nvSpPr>
        <p:spPr bwMode="auto">
          <a:xfrm>
            <a:off x="1676400" y="3962402"/>
            <a:ext cx="1219200" cy="646113"/>
          </a:xfrm>
          <a:prstGeom prst="rect">
            <a:avLst/>
          </a:prstGeom>
          <a:noFill/>
          <a:ln w="9525">
            <a:solidFill>
              <a:schemeClr val="tx1"/>
            </a:solidFill>
            <a:miter lim="800000"/>
            <a:headEnd/>
            <a:tailEnd/>
          </a:ln>
        </p:spPr>
        <p:txBody>
          <a:bodyPr>
            <a:spAutoFit/>
          </a:bodyPr>
          <a:lstStyle/>
          <a:p>
            <a:pPr algn="ctr"/>
            <a:r>
              <a:rPr lang="en-US"/>
              <a:t>Drug</a:t>
            </a:r>
          </a:p>
          <a:p>
            <a:pPr algn="ctr"/>
            <a:r>
              <a:rPr lang="en-US"/>
              <a:t>Costs</a:t>
            </a:r>
          </a:p>
        </p:txBody>
      </p:sp>
      <p:sp>
        <p:nvSpPr>
          <p:cNvPr id="97290" name="TextBox 11"/>
          <p:cNvSpPr txBox="1">
            <a:spLocks noChangeArrowheads="1"/>
          </p:cNvSpPr>
          <p:nvPr/>
        </p:nvSpPr>
        <p:spPr bwMode="auto">
          <a:xfrm>
            <a:off x="1047752" y="3352800"/>
            <a:ext cx="2492375" cy="400050"/>
          </a:xfrm>
          <a:prstGeom prst="rect">
            <a:avLst/>
          </a:prstGeom>
          <a:noFill/>
          <a:ln w="9525">
            <a:noFill/>
            <a:miter lim="800000"/>
            <a:headEnd/>
            <a:tailEnd/>
          </a:ln>
        </p:spPr>
        <p:txBody>
          <a:bodyPr wrap="none">
            <a:spAutoFit/>
          </a:bodyPr>
          <a:lstStyle/>
          <a:p>
            <a:pPr algn="ctr"/>
            <a:r>
              <a:rPr lang="en-US" sz="2000" b="1"/>
              <a:t>Pharmacy Benefits</a:t>
            </a:r>
          </a:p>
        </p:txBody>
      </p:sp>
      <p:sp>
        <p:nvSpPr>
          <p:cNvPr id="97291" name="Down Arrow 12"/>
          <p:cNvSpPr>
            <a:spLocks noChangeArrowheads="1"/>
          </p:cNvSpPr>
          <p:nvPr/>
        </p:nvSpPr>
        <p:spPr bwMode="auto">
          <a:xfrm>
            <a:off x="1676400" y="2286000"/>
            <a:ext cx="1371600" cy="990600"/>
          </a:xfrm>
          <a:prstGeom prst="downArrow">
            <a:avLst>
              <a:gd name="adj1" fmla="val 50000"/>
              <a:gd name="adj2" fmla="val 50000"/>
            </a:avLst>
          </a:prstGeom>
          <a:solidFill>
            <a:srgbClr val="008000"/>
          </a:solidFill>
          <a:ln w="9525" algn="ctr">
            <a:solidFill>
              <a:schemeClr val="tx1"/>
            </a:solidFill>
            <a:round/>
            <a:headEnd/>
            <a:tailEnd/>
          </a:ln>
        </p:spPr>
        <p:txBody>
          <a:bodyPr/>
          <a:lstStyle/>
          <a:p>
            <a:pPr algn="ctr"/>
            <a:endParaRPr lang="en-US"/>
          </a:p>
        </p:txBody>
      </p:sp>
      <p:sp>
        <p:nvSpPr>
          <p:cNvPr id="97292" name="TextBox 13"/>
          <p:cNvSpPr txBox="1">
            <a:spLocks noChangeArrowheads="1"/>
          </p:cNvSpPr>
          <p:nvPr/>
        </p:nvSpPr>
        <p:spPr bwMode="auto">
          <a:xfrm>
            <a:off x="685800" y="1447802"/>
            <a:ext cx="3405188" cy="830263"/>
          </a:xfrm>
          <a:prstGeom prst="rect">
            <a:avLst/>
          </a:prstGeom>
          <a:noFill/>
          <a:ln w="9525">
            <a:noFill/>
            <a:miter lim="800000"/>
            <a:headEnd/>
            <a:tailEnd/>
          </a:ln>
        </p:spPr>
        <p:txBody>
          <a:bodyPr wrap="none">
            <a:spAutoFit/>
          </a:bodyPr>
          <a:lstStyle/>
          <a:p>
            <a:pPr algn="ctr"/>
            <a:r>
              <a:rPr lang="en-US" sz="2400">
                <a:solidFill>
                  <a:srgbClr val="008000"/>
                </a:solidFill>
              </a:rPr>
              <a:t>Single-minded focus on</a:t>
            </a:r>
          </a:p>
          <a:p>
            <a:pPr algn="ctr"/>
            <a:r>
              <a:rPr lang="en-US" sz="2400">
                <a:solidFill>
                  <a:srgbClr val="008000"/>
                </a:solidFill>
              </a:rPr>
              <a:t>reducing costs here...</a:t>
            </a:r>
          </a:p>
        </p:txBody>
      </p:sp>
      <p:sp>
        <p:nvSpPr>
          <p:cNvPr id="97293" name="Down Arrow 14"/>
          <p:cNvSpPr>
            <a:spLocks noChangeArrowheads="1"/>
          </p:cNvSpPr>
          <p:nvPr/>
        </p:nvSpPr>
        <p:spPr bwMode="auto">
          <a:xfrm rot="10800000">
            <a:off x="6172200" y="2286000"/>
            <a:ext cx="1371600" cy="990600"/>
          </a:xfrm>
          <a:prstGeom prst="downArrow">
            <a:avLst>
              <a:gd name="adj1" fmla="val 50000"/>
              <a:gd name="adj2" fmla="val 50000"/>
            </a:avLst>
          </a:prstGeom>
          <a:solidFill>
            <a:srgbClr val="FF3300"/>
          </a:solidFill>
          <a:ln w="9525" algn="ctr">
            <a:solidFill>
              <a:schemeClr val="tx1"/>
            </a:solidFill>
            <a:round/>
            <a:headEnd/>
            <a:tailEnd/>
          </a:ln>
        </p:spPr>
        <p:txBody>
          <a:bodyPr/>
          <a:lstStyle/>
          <a:p>
            <a:pPr algn="ctr"/>
            <a:endParaRPr lang="en-US"/>
          </a:p>
        </p:txBody>
      </p:sp>
      <p:sp>
        <p:nvSpPr>
          <p:cNvPr id="97294" name="TextBox 15"/>
          <p:cNvSpPr txBox="1">
            <a:spLocks noChangeArrowheads="1"/>
          </p:cNvSpPr>
          <p:nvPr/>
        </p:nvSpPr>
        <p:spPr bwMode="auto">
          <a:xfrm>
            <a:off x="4800600" y="1447802"/>
            <a:ext cx="4057650" cy="830263"/>
          </a:xfrm>
          <a:prstGeom prst="rect">
            <a:avLst/>
          </a:prstGeom>
          <a:noFill/>
          <a:ln w="9525">
            <a:noFill/>
            <a:miter lim="800000"/>
            <a:headEnd/>
            <a:tailEnd/>
          </a:ln>
        </p:spPr>
        <p:txBody>
          <a:bodyPr wrap="none">
            <a:spAutoFit/>
          </a:bodyPr>
          <a:lstStyle/>
          <a:p>
            <a:pPr algn="ctr"/>
            <a:r>
              <a:rPr lang="en-US" sz="2400" dirty="0">
                <a:solidFill>
                  <a:srgbClr val="FF3300"/>
                </a:solidFill>
              </a:rPr>
              <a:t>...often results in higher</a:t>
            </a:r>
            <a:br>
              <a:rPr lang="en-US" sz="2400" dirty="0">
                <a:solidFill>
                  <a:srgbClr val="FF3300"/>
                </a:solidFill>
              </a:rPr>
            </a:br>
            <a:r>
              <a:rPr lang="en-US" sz="2400" dirty="0">
                <a:solidFill>
                  <a:srgbClr val="FF3300"/>
                </a:solidFill>
              </a:rPr>
              <a:t>spending on hospitalizations</a:t>
            </a:r>
          </a:p>
        </p:txBody>
      </p:sp>
      <p:sp>
        <p:nvSpPr>
          <p:cNvPr id="97295" name="TextBox 14"/>
          <p:cNvSpPr txBox="1">
            <a:spLocks noChangeArrowheads="1"/>
          </p:cNvSpPr>
          <p:nvPr/>
        </p:nvSpPr>
        <p:spPr bwMode="auto">
          <a:xfrm>
            <a:off x="685800" y="4800602"/>
            <a:ext cx="3365500" cy="923925"/>
          </a:xfrm>
          <a:prstGeom prst="rect">
            <a:avLst/>
          </a:prstGeom>
          <a:noFill/>
          <a:ln w="9525">
            <a:noFill/>
            <a:miter lim="800000"/>
            <a:headEnd/>
            <a:tailEnd/>
          </a:ln>
        </p:spPr>
        <p:txBody>
          <a:bodyPr wrap="none">
            <a:spAutoFit/>
          </a:bodyPr>
          <a:lstStyle/>
          <a:p>
            <a:pPr marL="114300" indent="-114300">
              <a:buFont typeface="Arial" pitchFamily="34" charset="0"/>
              <a:buChar char="•"/>
            </a:pPr>
            <a:r>
              <a:rPr lang="en-US"/>
              <a:t>High copays for brand-names</a:t>
            </a:r>
            <a:br>
              <a:rPr lang="en-US"/>
            </a:br>
            <a:r>
              <a:rPr lang="en-US"/>
              <a:t>when no generic exists</a:t>
            </a:r>
          </a:p>
          <a:p>
            <a:pPr marL="114300" indent="-114300">
              <a:buFont typeface="Arial" pitchFamily="34" charset="0"/>
              <a:buChar char="•"/>
            </a:pPr>
            <a:r>
              <a:rPr lang="en-US"/>
              <a:t>Doughnut holes &amp; deductibles</a:t>
            </a:r>
          </a:p>
        </p:txBody>
      </p:sp>
      <p:sp>
        <p:nvSpPr>
          <p:cNvPr id="97296" name="TextBox 16"/>
          <p:cNvSpPr txBox="1">
            <a:spLocks noChangeArrowheads="1"/>
          </p:cNvSpPr>
          <p:nvPr/>
        </p:nvSpPr>
        <p:spPr bwMode="auto">
          <a:xfrm>
            <a:off x="263525" y="5875340"/>
            <a:ext cx="4083050" cy="784225"/>
          </a:xfrm>
          <a:prstGeom prst="rect">
            <a:avLst/>
          </a:prstGeom>
          <a:noFill/>
          <a:ln w="9525">
            <a:noFill/>
            <a:miter lim="800000"/>
            <a:headEnd/>
            <a:tailEnd/>
          </a:ln>
        </p:spPr>
        <p:txBody>
          <a:bodyPr wrap="none">
            <a:spAutoFit/>
          </a:bodyPr>
          <a:lstStyle/>
          <a:p>
            <a:pPr>
              <a:lnSpc>
                <a:spcPts val="1800"/>
              </a:lnSpc>
            </a:pPr>
            <a:r>
              <a:rPr lang="en-US" i="1">
                <a:solidFill>
                  <a:srgbClr val="0000FF"/>
                </a:solidFill>
              </a:rPr>
              <a:t>Principal treatment for most</a:t>
            </a:r>
            <a:br>
              <a:rPr lang="en-US" i="1">
                <a:solidFill>
                  <a:srgbClr val="0000FF"/>
                </a:solidFill>
              </a:rPr>
            </a:br>
            <a:r>
              <a:rPr lang="en-US" i="1">
                <a:solidFill>
                  <a:srgbClr val="0000FF"/>
                </a:solidFill>
              </a:rPr>
              <a:t>chronic diseases involves regular use </a:t>
            </a:r>
            <a:br>
              <a:rPr lang="en-US" i="1">
                <a:solidFill>
                  <a:srgbClr val="0000FF"/>
                </a:solidFill>
              </a:rPr>
            </a:br>
            <a:r>
              <a:rPr lang="en-US" i="1">
                <a:solidFill>
                  <a:srgbClr val="0000FF"/>
                </a:solidFill>
              </a:rPr>
              <a:t>of maintenance medication</a:t>
            </a:r>
          </a:p>
        </p:txBody>
      </p:sp>
    </p:spTree>
    <p:extLst>
      <p:ext uri="{BB962C8B-B14F-4D97-AF65-F5344CB8AC3E}">
        <p14:creationId xmlns:p14="http://schemas.microsoft.com/office/powerpoint/2010/main" val="62371495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smtClean="0"/>
              <a:t>Barriers In Current</a:t>
            </a:r>
            <a:br>
              <a:rPr lang="en-US" dirty="0" smtClean="0"/>
            </a:br>
            <a:r>
              <a:rPr lang="en-US" dirty="0" smtClean="0"/>
              <a:t>Benefit Designs</a:t>
            </a:r>
          </a:p>
        </p:txBody>
      </p:sp>
      <p:sp>
        <p:nvSpPr>
          <p:cNvPr id="96259" name="Content Placeholder 2"/>
          <p:cNvSpPr>
            <a:spLocks noGrp="1"/>
          </p:cNvSpPr>
          <p:nvPr>
            <p:ph idx="1"/>
          </p:nvPr>
        </p:nvSpPr>
        <p:spPr/>
        <p:txBody>
          <a:bodyPr/>
          <a:lstStyle/>
          <a:p>
            <a:r>
              <a:rPr lang="en-US" dirty="0" smtClean="0"/>
              <a:t>Co-pays, co-insurance, and high deductibles discourage or prevent patients from using primary care, preventive treatments, and chronic disease maintenance medications</a:t>
            </a:r>
          </a:p>
          <a:p>
            <a:r>
              <a:rPr lang="en-US" dirty="0" smtClean="0">
                <a:solidFill>
                  <a:srgbClr val="0000FF"/>
                </a:solidFill>
              </a:rPr>
              <a:t>Co-pays, co-insurance, and high deductibles provide little or no incentive for patients to choose the highest-value providers for expensive services</a:t>
            </a:r>
          </a:p>
        </p:txBody>
      </p:sp>
    </p:spTree>
    <p:extLst>
      <p:ext uri="{BB962C8B-B14F-4D97-AF65-F5344CB8AC3E}">
        <p14:creationId xmlns:p14="http://schemas.microsoft.com/office/powerpoint/2010/main" val="251482424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7" descr="boston-skyline.jpg"/>
          <p:cNvPicPr>
            <a:picLocks noChangeAspect="1"/>
          </p:cNvPicPr>
          <p:nvPr/>
        </p:nvPicPr>
        <p:blipFill>
          <a:blip r:embed="rId2" cstate="print"/>
          <a:srcRect l="5714" t="15237" r="2856" b="20000"/>
          <a:stretch>
            <a:fillRect/>
          </a:stretch>
        </p:blipFill>
        <p:spPr bwMode="auto">
          <a:xfrm>
            <a:off x="3429000" y="1524000"/>
            <a:ext cx="2438400" cy="1295400"/>
          </a:xfrm>
          <a:prstGeom prst="rect">
            <a:avLst/>
          </a:prstGeom>
          <a:noFill/>
          <a:ln w="9525">
            <a:noFill/>
            <a:miter lim="800000"/>
            <a:headEnd/>
            <a:tailEnd/>
          </a:ln>
        </p:spPr>
      </p:pic>
      <p:sp>
        <p:nvSpPr>
          <p:cNvPr id="122883" name="Title 1"/>
          <p:cNvSpPr>
            <a:spLocks noGrp="1"/>
          </p:cNvSpPr>
          <p:nvPr>
            <p:ph type="title"/>
          </p:nvPr>
        </p:nvSpPr>
        <p:spPr/>
        <p:txBody>
          <a:bodyPr/>
          <a:lstStyle/>
          <a:p>
            <a:r>
              <a:rPr lang="en-US" smtClean="0"/>
              <a:t>Airfare Choices </a:t>
            </a:r>
            <a:br>
              <a:rPr lang="en-US" smtClean="0"/>
            </a:br>
            <a:r>
              <a:rPr lang="en-US" smtClean="0"/>
              <a:t>from Boston to Cleveland</a:t>
            </a:r>
          </a:p>
        </p:txBody>
      </p:sp>
      <p:pic>
        <p:nvPicPr>
          <p:cNvPr id="122884" name="Picture 3" descr="cleveland.jpg"/>
          <p:cNvPicPr>
            <a:picLocks noChangeAspect="1"/>
          </p:cNvPicPr>
          <p:nvPr/>
        </p:nvPicPr>
        <p:blipFill>
          <a:blip r:embed="rId3" cstate="print"/>
          <a:srcRect t="4167" b="25000"/>
          <a:stretch>
            <a:fillRect/>
          </a:stretch>
        </p:blipFill>
        <p:spPr bwMode="auto">
          <a:xfrm>
            <a:off x="6324600" y="1524000"/>
            <a:ext cx="2438400" cy="1295400"/>
          </a:xfrm>
          <a:prstGeom prst="rect">
            <a:avLst/>
          </a:prstGeom>
          <a:noFill/>
          <a:ln w="9525">
            <a:noFill/>
            <a:miter lim="800000"/>
            <a:headEnd/>
            <a:tailEnd/>
          </a:ln>
        </p:spPr>
      </p:pic>
      <p:sp>
        <p:nvSpPr>
          <p:cNvPr id="122885" name="TextBox 4"/>
          <p:cNvSpPr txBox="1">
            <a:spLocks noChangeArrowheads="1"/>
          </p:cNvSpPr>
          <p:nvPr/>
        </p:nvSpPr>
        <p:spPr bwMode="auto">
          <a:xfrm>
            <a:off x="4953000" y="1524000"/>
            <a:ext cx="903288" cy="369888"/>
          </a:xfrm>
          <a:prstGeom prst="rect">
            <a:avLst/>
          </a:prstGeom>
          <a:noFill/>
          <a:ln w="9525">
            <a:noFill/>
            <a:miter lim="800000"/>
            <a:headEnd/>
            <a:tailEnd/>
          </a:ln>
        </p:spPr>
        <p:txBody>
          <a:bodyPr wrap="none">
            <a:spAutoFit/>
          </a:bodyPr>
          <a:lstStyle/>
          <a:p>
            <a:r>
              <a:rPr lang="en-US">
                <a:solidFill>
                  <a:schemeClr val="bg1"/>
                </a:solidFill>
              </a:rPr>
              <a:t>Boston</a:t>
            </a:r>
          </a:p>
        </p:txBody>
      </p:sp>
      <p:sp>
        <p:nvSpPr>
          <p:cNvPr id="122886" name="TextBox 5"/>
          <p:cNvSpPr txBox="1">
            <a:spLocks noChangeArrowheads="1"/>
          </p:cNvSpPr>
          <p:nvPr/>
        </p:nvSpPr>
        <p:spPr bwMode="auto">
          <a:xfrm>
            <a:off x="7543802" y="1524000"/>
            <a:ext cx="1211263" cy="369888"/>
          </a:xfrm>
          <a:prstGeom prst="rect">
            <a:avLst/>
          </a:prstGeom>
          <a:noFill/>
          <a:ln w="9525">
            <a:noFill/>
            <a:miter lim="800000"/>
            <a:headEnd/>
            <a:tailEnd/>
          </a:ln>
        </p:spPr>
        <p:txBody>
          <a:bodyPr wrap="none">
            <a:spAutoFit/>
          </a:bodyPr>
          <a:lstStyle/>
          <a:p>
            <a:pPr algn="r"/>
            <a:r>
              <a:rPr lang="en-US">
                <a:solidFill>
                  <a:schemeClr val="bg1"/>
                </a:solidFill>
              </a:rPr>
              <a:t>Cleveland</a:t>
            </a:r>
          </a:p>
        </p:txBody>
      </p:sp>
      <p:sp>
        <p:nvSpPr>
          <p:cNvPr id="122887" name="Right Arrow 6"/>
          <p:cNvSpPr>
            <a:spLocks noChangeArrowheads="1"/>
          </p:cNvSpPr>
          <p:nvPr/>
        </p:nvSpPr>
        <p:spPr bwMode="auto">
          <a:xfrm>
            <a:off x="5867400" y="1752600"/>
            <a:ext cx="457200" cy="838200"/>
          </a:xfrm>
          <a:prstGeom prst="rightArrow">
            <a:avLst>
              <a:gd name="adj1" fmla="val 50000"/>
              <a:gd name="adj2" fmla="val 50000"/>
            </a:avLst>
          </a:prstGeom>
          <a:solidFill>
            <a:srgbClr val="4063FA"/>
          </a:solidFill>
          <a:ln w="9525" algn="ctr">
            <a:solidFill>
              <a:srgbClr val="4063FA"/>
            </a:solidFill>
            <a:round/>
            <a:headEnd/>
            <a:tailEnd/>
          </a:ln>
        </p:spPr>
        <p:txBody>
          <a:bodyPr lIns="0" tIns="0" rIns="0" bIns="0" anchor="ctr"/>
          <a:lstStyle/>
          <a:p>
            <a:r>
              <a:rPr lang="en-US" sz="2800">
                <a:solidFill>
                  <a:schemeClr val="bg1"/>
                </a:solidFill>
              </a:rPr>
              <a:t>?</a:t>
            </a:r>
          </a:p>
        </p:txBody>
      </p:sp>
      <p:graphicFrame>
        <p:nvGraphicFramePr>
          <p:cNvPr id="17" name="Table 16"/>
          <p:cNvGraphicFramePr>
            <a:graphicFrameLocks noGrp="1"/>
          </p:cNvGraphicFramePr>
          <p:nvPr/>
        </p:nvGraphicFramePr>
        <p:xfrm>
          <a:off x="304800" y="2971800"/>
          <a:ext cx="8411144" cy="14325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endParaRPr lang="en-US" sz="2400" dirty="0">
                        <a:solidFill>
                          <a:schemeClr val="tx1"/>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err="1" smtClean="0">
                          <a:solidFill>
                            <a:schemeClr val="tx1"/>
                          </a:solidFill>
                        </a:rPr>
                        <a:t>USAirways</a:t>
                      </a:r>
                      <a:r>
                        <a:rPr lang="en-US" sz="2200" dirty="0" smtClean="0">
                          <a:solidFill>
                            <a:schemeClr val="tx1"/>
                          </a:solidFill>
                        </a:rPr>
                        <a:t/>
                      </a:r>
                      <a:br>
                        <a:rPr lang="en-US" sz="2200" dirty="0" smtClean="0">
                          <a:solidFill>
                            <a:schemeClr val="tx1"/>
                          </a:solidFill>
                        </a:rPr>
                      </a:br>
                      <a:r>
                        <a:rPr lang="en-US" sz="2200" dirty="0" smtClean="0">
                          <a:solidFill>
                            <a:schemeClr val="tx1"/>
                          </a:solidFill>
                        </a:rPr>
                        <a:t>1-Stop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$622</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p>
                    <a:p>
                      <a:pPr algn="ctr"/>
                      <a:r>
                        <a:rPr lang="en-US" sz="2200" dirty="0" smtClean="0">
                          <a:solidFill>
                            <a:schemeClr val="tx1"/>
                          </a:solidFill>
                        </a:rPr>
                        <a:t>Non-Stop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$1,107</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br>
                        <a:rPr lang="en-US" sz="2200" dirty="0" smtClean="0">
                          <a:solidFill>
                            <a:schemeClr val="tx1"/>
                          </a:solidFill>
                        </a:rPr>
                      </a:br>
                      <a:r>
                        <a:rPr lang="en-US" sz="2200" dirty="0" smtClean="0">
                          <a:solidFill>
                            <a:schemeClr val="tx1"/>
                          </a:solidFill>
                        </a:rPr>
                        <a:t>Non-Stop</a:t>
                      </a:r>
                    </a:p>
                    <a:p>
                      <a:pPr algn="ctr"/>
                      <a:r>
                        <a:rPr lang="en-US" sz="2200" dirty="0" smtClean="0">
                          <a:solidFill>
                            <a:schemeClr val="tx1"/>
                          </a:solidFill>
                        </a:rPr>
                        <a:t>First Class</a:t>
                      </a:r>
                      <a:br>
                        <a:rPr lang="en-US" sz="2200" dirty="0" smtClean="0">
                          <a:solidFill>
                            <a:schemeClr val="tx1"/>
                          </a:solidFill>
                        </a:rPr>
                      </a:br>
                      <a:r>
                        <a:rPr lang="en-US" sz="2200" dirty="0" smtClean="0">
                          <a:solidFill>
                            <a:schemeClr val="tx1"/>
                          </a:solidFill>
                        </a:rPr>
                        <a:t>$1,355</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2899" name="TextBox 18"/>
          <p:cNvSpPr txBox="1">
            <a:spLocks noChangeArrowheads="1"/>
          </p:cNvSpPr>
          <p:nvPr/>
        </p:nvSpPr>
        <p:spPr bwMode="auto">
          <a:xfrm>
            <a:off x="152402" y="6400800"/>
            <a:ext cx="2646363" cy="261938"/>
          </a:xfrm>
          <a:prstGeom prst="rect">
            <a:avLst/>
          </a:prstGeom>
          <a:noFill/>
          <a:ln w="9525">
            <a:noFill/>
            <a:miter lim="800000"/>
            <a:headEnd/>
            <a:tailEnd/>
          </a:ln>
        </p:spPr>
        <p:txBody>
          <a:bodyPr wrap="none">
            <a:spAutoFit/>
          </a:bodyPr>
          <a:lstStyle/>
          <a:p>
            <a:r>
              <a:rPr lang="en-US" sz="1100" i="1"/>
              <a:t>Airfares for July 6-7, 2011 as of 6/26/11</a:t>
            </a:r>
          </a:p>
        </p:txBody>
      </p:sp>
    </p:spTree>
    <p:extLst>
      <p:ext uri="{BB962C8B-B14F-4D97-AF65-F5344CB8AC3E}">
        <p14:creationId xmlns:p14="http://schemas.microsoft.com/office/powerpoint/2010/main" val="205892589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7" descr="boston-skyline.jpg"/>
          <p:cNvPicPr>
            <a:picLocks noChangeAspect="1"/>
          </p:cNvPicPr>
          <p:nvPr/>
        </p:nvPicPr>
        <p:blipFill>
          <a:blip r:embed="rId2" cstate="print"/>
          <a:srcRect l="5714" t="15237" r="2856" b="20000"/>
          <a:stretch>
            <a:fillRect/>
          </a:stretch>
        </p:blipFill>
        <p:spPr bwMode="auto">
          <a:xfrm>
            <a:off x="3429000" y="1524000"/>
            <a:ext cx="2438400" cy="1295400"/>
          </a:xfrm>
          <a:prstGeom prst="rect">
            <a:avLst/>
          </a:prstGeom>
          <a:noFill/>
          <a:ln w="9525">
            <a:noFill/>
            <a:miter lim="800000"/>
            <a:headEnd/>
            <a:tailEnd/>
          </a:ln>
        </p:spPr>
      </p:pic>
      <p:sp>
        <p:nvSpPr>
          <p:cNvPr id="123907" name="Title 1"/>
          <p:cNvSpPr>
            <a:spLocks noGrp="1"/>
          </p:cNvSpPr>
          <p:nvPr>
            <p:ph type="title"/>
          </p:nvPr>
        </p:nvSpPr>
        <p:spPr/>
        <p:txBody>
          <a:bodyPr/>
          <a:lstStyle/>
          <a:p>
            <a:r>
              <a:rPr lang="en-US" smtClean="0"/>
              <a:t>What If We Paid for Travel </a:t>
            </a:r>
            <a:br>
              <a:rPr lang="en-US" smtClean="0"/>
            </a:br>
            <a:r>
              <a:rPr lang="en-US" smtClean="0"/>
              <a:t>the Way We Pay for Healthcare?</a:t>
            </a:r>
          </a:p>
        </p:txBody>
      </p:sp>
      <p:pic>
        <p:nvPicPr>
          <p:cNvPr id="123908" name="Picture 3" descr="cleveland.jpg"/>
          <p:cNvPicPr>
            <a:picLocks noChangeAspect="1"/>
          </p:cNvPicPr>
          <p:nvPr/>
        </p:nvPicPr>
        <p:blipFill>
          <a:blip r:embed="rId3" cstate="print"/>
          <a:srcRect t="4167" b="25000"/>
          <a:stretch>
            <a:fillRect/>
          </a:stretch>
        </p:blipFill>
        <p:spPr bwMode="auto">
          <a:xfrm>
            <a:off x="6324600" y="1524000"/>
            <a:ext cx="2438400" cy="1295400"/>
          </a:xfrm>
          <a:prstGeom prst="rect">
            <a:avLst/>
          </a:prstGeom>
          <a:noFill/>
          <a:ln w="9525">
            <a:noFill/>
            <a:miter lim="800000"/>
            <a:headEnd/>
            <a:tailEnd/>
          </a:ln>
        </p:spPr>
      </p:pic>
      <p:sp>
        <p:nvSpPr>
          <p:cNvPr id="123909" name="TextBox 4"/>
          <p:cNvSpPr txBox="1">
            <a:spLocks noChangeArrowheads="1"/>
          </p:cNvSpPr>
          <p:nvPr/>
        </p:nvSpPr>
        <p:spPr bwMode="auto">
          <a:xfrm>
            <a:off x="4953000" y="1524000"/>
            <a:ext cx="903288" cy="369888"/>
          </a:xfrm>
          <a:prstGeom prst="rect">
            <a:avLst/>
          </a:prstGeom>
          <a:noFill/>
          <a:ln w="9525">
            <a:noFill/>
            <a:miter lim="800000"/>
            <a:headEnd/>
            <a:tailEnd/>
          </a:ln>
        </p:spPr>
        <p:txBody>
          <a:bodyPr wrap="none">
            <a:spAutoFit/>
          </a:bodyPr>
          <a:lstStyle/>
          <a:p>
            <a:r>
              <a:rPr lang="en-US">
                <a:solidFill>
                  <a:schemeClr val="bg1"/>
                </a:solidFill>
              </a:rPr>
              <a:t>Boston</a:t>
            </a:r>
          </a:p>
        </p:txBody>
      </p:sp>
      <p:sp>
        <p:nvSpPr>
          <p:cNvPr id="123910" name="TextBox 5"/>
          <p:cNvSpPr txBox="1">
            <a:spLocks noChangeArrowheads="1"/>
          </p:cNvSpPr>
          <p:nvPr/>
        </p:nvSpPr>
        <p:spPr bwMode="auto">
          <a:xfrm>
            <a:off x="7543802" y="1524000"/>
            <a:ext cx="1211263" cy="369888"/>
          </a:xfrm>
          <a:prstGeom prst="rect">
            <a:avLst/>
          </a:prstGeom>
          <a:noFill/>
          <a:ln w="9525">
            <a:noFill/>
            <a:miter lim="800000"/>
            <a:headEnd/>
            <a:tailEnd/>
          </a:ln>
        </p:spPr>
        <p:txBody>
          <a:bodyPr wrap="none">
            <a:spAutoFit/>
          </a:bodyPr>
          <a:lstStyle/>
          <a:p>
            <a:pPr algn="r"/>
            <a:r>
              <a:rPr lang="en-US">
                <a:solidFill>
                  <a:schemeClr val="bg1"/>
                </a:solidFill>
              </a:rPr>
              <a:t>Cleveland</a:t>
            </a:r>
          </a:p>
        </p:txBody>
      </p:sp>
      <p:sp>
        <p:nvSpPr>
          <p:cNvPr id="123911" name="Right Arrow 6"/>
          <p:cNvSpPr>
            <a:spLocks noChangeArrowheads="1"/>
          </p:cNvSpPr>
          <p:nvPr/>
        </p:nvSpPr>
        <p:spPr bwMode="auto">
          <a:xfrm>
            <a:off x="5867400" y="1752600"/>
            <a:ext cx="457200" cy="838200"/>
          </a:xfrm>
          <a:prstGeom prst="rightArrow">
            <a:avLst>
              <a:gd name="adj1" fmla="val 50000"/>
              <a:gd name="adj2" fmla="val 50000"/>
            </a:avLst>
          </a:prstGeom>
          <a:solidFill>
            <a:srgbClr val="4063FA"/>
          </a:solidFill>
          <a:ln w="9525" algn="ctr">
            <a:solidFill>
              <a:srgbClr val="4063FA"/>
            </a:solidFill>
            <a:round/>
            <a:headEnd/>
            <a:tailEnd/>
          </a:ln>
        </p:spPr>
        <p:txBody>
          <a:bodyPr lIns="0" tIns="0" rIns="0" bIns="0" anchor="ctr"/>
          <a:lstStyle/>
          <a:p>
            <a:r>
              <a:rPr lang="en-US" sz="2800">
                <a:solidFill>
                  <a:schemeClr val="bg1"/>
                </a:solidFill>
              </a:rPr>
              <a:t>?</a:t>
            </a:r>
          </a:p>
        </p:txBody>
      </p:sp>
      <p:graphicFrame>
        <p:nvGraphicFramePr>
          <p:cNvPr id="17" name="Table 16"/>
          <p:cNvGraphicFramePr>
            <a:graphicFrameLocks noGrp="1"/>
          </p:cNvGraphicFramePr>
          <p:nvPr/>
        </p:nvGraphicFramePr>
        <p:xfrm>
          <a:off x="304800" y="2971800"/>
          <a:ext cx="8411144" cy="14325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Travel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smtClean="0">
                          <a:solidFill>
                            <a:schemeClr val="tx1"/>
                          </a:solidFill>
                        </a:rPr>
                        <a:t>USAirways</a:t>
                      </a:r>
                      <a:r>
                        <a:rPr lang="en-US" sz="2200" dirty="0" smtClean="0">
                          <a:solidFill>
                            <a:schemeClr val="tx1"/>
                          </a:solidFill>
                        </a:rPr>
                        <a:t/>
                      </a:r>
                      <a:br>
                        <a:rPr lang="en-US" sz="2200" dirty="0" smtClean="0">
                          <a:solidFill>
                            <a:schemeClr val="tx1"/>
                          </a:solidFill>
                        </a:rPr>
                      </a:br>
                      <a:r>
                        <a:rPr lang="en-US" sz="2200" dirty="0" smtClean="0">
                          <a:solidFill>
                            <a:schemeClr val="tx1"/>
                          </a:solidFill>
                        </a:rPr>
                        <a:t>1-Stop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$622</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p>
                    <a:p>
                      <a:pPr algn="ctr"/>
                      <a:r>
                        <a:rPr lang="en-US" sz="2200" dirty="0" smtClean="0">
                          <a:solidFill>
                            <a:schemeClr val="tx1"/>
                          </a:solidFill>
                        </a:rPr>
                        <a:t>Non-Stop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$1,107</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br>
                        <a:rPr lang="en-US" sz="2200" dirty="0" smtClean="0">
                          <a:solidFill>
                            <a:schemeClr val="tx1"/>
                          </a:solidFill>
                        </a:rPr>
                      </a:br>
                      <a:r>
                        <a:rPr lang="en-US" sz="2200" dirty="0" smtClean="0">
                          <a:solidFill>
                            <a:schemeClr val="tx1"/>
                          </a:solidFill>
                        </a:rPr>
                        <a:t>Non-Stop</a:t>
                      </a:r>
                    </a:p>
                    <a:p>
                      <a:pPr algn="ctr"/>
                      <a:r>
                        <a:rPr lang="en-US" sz="2200" dirty="0" smtClean="0">
                          <a:solidFill>
                            <a:schemeClr val="tx1"/>
                          </a:solidFill>
                        </a:rPr>
                        <a:t>First Class</a:t>
                      </a:r>
                      <a:br>
                        <a:rPr lang="en-US" sz="2200" dirty="0" smtClean="0">
                          <a:solidFill>
                            <a:schemeClr val="tx1"/>
                          </a:solidFill>
                        </a:rPr>
                      </a:br>
                      <a:r>
                        <a:rPr lang="en-US" sz="2200" dirty="0" smtClean="0">
                          <a:solidFill>
                            <a:schemeClr val="tx1"/>
                          </a:solidFill>
                        </a:rPr>
                        <a:t>$1,355</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3924" name="TextBox 18"/>
          <p:cNvSpPr txBox="1">
            <a:spLocks noChangeArrowheads="1"/>
          </p:cNvSpPr>
          <p:nvPr/>
        </p:nvSpPr>
        <p:spPr bwMode="auto">
          <a:xfrm>
            <a:off x="152402" y="6400800"/>
            <a:ext cx="2646363" cy="261938"/>
          </a:xfrm>
          <a:prstGeom prst="rect">
            <a:avLst/>
          </a:prstGeom>
          <a:noFill/>
          <a:ln w="9525">
            <a:noFill/>
            <a:miter lim="800000"/>
            <a:headEnd/>
            <a:tailEnd/>
          </a:ln>
        </p:spPr>
        <p:txBody>
          <a:bodyPr wrap="none">
            <a:spAutoFit/>
          </a:bodyPr>
          <a:lstStyle/>
          <a:p>
            <a:r>
              <a:rPr lang="en-US" sz="1100" i="1"/>
              <a:t>Airfares for July 6-7, 2011 as of 6/26/11</a:t>
            </a:r>
          </a:p>
        </p:txBody>
      </p:sp>
    </p:spTree>
    <p:extLst>
      <p:ext uri="{BB962C8B-B14F-4D97-AF65-F5344CB8AC3E}">
        <p14:creationId xmlns:p14="http://schemas.microsoft.com/office/powerpoint/2010/main" val="18902074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7" descr="boston-skyline.jpg"/>
          <p:cNvPicPr>
            <a:picLocks noChangeAspect="1"/>
          </p:cNvPicPr>
          <p:nvPr/>
        </p:nvPicPr>
        <p:blipFill>
          <a:blip r:embed="rId2" cstate="print"/>
          <a:srcRect l="5714" t="15237" r="2856" b="20000"/>
          <a:stretch>
            <a:fillRect/>
          </a:stretch>
        </p:blipFill>
        <p:spPr bwMode="auto">
          <a:xfrm>
            <a:off x="3429000" y="1524000"/>
            <a:ext cx="2438400" cy="1295400"/>
          </a:xfrm>
          <a:prstGeom prst="rect">
            <a:avLst/>
          </a:prstGeom>
          <a:noFill/>
          <a:ln w="9525">
            <a:noFill/>
            <a:miter lim="800000"/>
            <a:headEnd/>
            <a:tailEnd/>
          </a:ln>
        </p:spPr>
      </p:pic>
      <p:sp>
        <p:nvSpPr>
          <p:cNvPr id="124931" name="Title 1"/>
          <p:cNvSpPr>
            <a:spLocks noGrp="1"/>
          </p:cNvSpPr>
          <p:nvPr>
            <p:ph type="title"/>
          </p:nvPr>
        </p:nvSpPr>
        <p:spPr/>
        <p:txBody>
          <a:bodyPr/>
          <a:lstStyle/>
          <a:p>
            <a:r>
              <a:rPr lang="en-US" smtClean="0"/>
              <a:t>Flat Copayments:</a:t>
            </a:r>
            <a:br>
              <a:rPr lang="en-US" smtClean="0"/>
            </a:br>
            <a:r>
              <a:rPr lang="en-US" smtClean="0"/>
              <a:t>First Class Fare Wins</a:t>
            </a:r>
          </a:p>
        </p:txBody>
      </p:sp>
      <p:pic>
        <p:nvPicPr>
          <p:cNvPr id="124932" name="Picture 3" descr="cleveland.jpg"/>
          <p:cNvPicPr>
            <a:picLocks noChangeAspect="1"/>
          </p:cNvPicPr>
          <p:nvPr/>
        </p:nvPicPr>
        <p:blipFill>
          <a:blip r:embed="rId3" cstate="print"/>
          <a:srcRect t="4167" b="25000"/>
          <a:stretch>
            <a:fillRect/>
          </a:stretch>
        </p:blipFill>
        <p:spPr bwMode="auto">
          <a:xfrm>
            <a:off x="6324600" y="1524000"/>
            <a:ext cx="2438400" cy="1295400"/>
          </a:xfrm>
          <a:prstGeom prst="rect">
            <a:avLst/>
          </a:prstGeom>
          <a:noFill/>
          <a:ln w="9525">
            <a:noFill/>
            <a:miter lim="800000"/>
            <a:headEnd/>
            <a:tailEnd/>
          </a:ln>
        </p:spPr>
      </p:pic>
      <p:sp>
        <p:nvSpPr>
          <p:cNvPr id="124933" name="TextBox 4"/>
          <p:cNvSpPr txBox="1">
            <a:spLocks noChangeArrowheads="1"/>
          </p:cNvSpPr>
          <p:nvPr/>
        </p:nvSpPr>
        <p:spPr bwMode="auto">
          <a:xfrm>
            <a:off x="4953000" y="1524000"/>
            <a:ext cx="903288" cy="369888"/>
          </a:xfrm>
          <a:prstGeom prst="rect">
            <a:avLst/>
          </a:prstGeom>
          <a:noFill/>
          <a:ln w="9525">
            <a:noFill/>
            <a:miter lim="800000"/>
            <a:headEnd/>
            <a:tailEnd/>
          </a:ln>
        </p:spPr>
        <p:txBody>
          <a:bodyPr wrap="none">
            <a:spAutoFit/>
          </a:bodyPr>
          <a:lstStyle/>
          <a:p>
            <a:r>
              <a:rPr lang="en-US">
                <a:solidFill>
                  <a:schemeClr val="bg1"/>
                </a:solidFill>
              </a:rPr>
              <a:t>Boston</a:t>
            </a:r>
          </a:p>
        </p:txBody>
      </p:sp>
      <p:sp>
        <p:nvSpPr>
          <p:cNvPr id="124934" name="TextBox 5"/>
          <p:cNvSpPr txBox="1">
            <a:spLocks noChangeArrowheads="1"/>
          </p:cNvSpPr>
          <p:nvPr/>
        </p:nvSpPr>
        <p:spPr bwMode="auto">
          <a:xfrm>
            <a:off x="7543802" y="1524000"/>
            <a:ext cx="1211263" cy="369888"/>
          </a:xfrm>
          <a:prstGeom prst="rect">
            <a:avLst/>
          </a:prstGeom>
          <a:noFill/>
          <a:ln w="9525">
            <a:noFill/>
            <a:miter lim="800000"/>
            <a:headEnd/>
            <a:tailEnd/>
          </a:ln>
        </p:spPr>
        <p:txBody>
          <a:bodyPr wrap="none">
            <a:spAutoFit/>
          </a:bodyPr>
          <a:lstStyle/>
          <a:p>
            <a:pPr algn="r"/>
            <a:r>
              <a:rPr lang="en-US">
                <a:solidFill>
                  <a:schemeClr val="bg1"/>
                </a:solidFill>
              </a:rPr>
              <a:t>Cleveland</a:t>
            </a:r>
          </a:p>
        </p:txBody>
      </p:sp>
      <p:sp>
        <p:nvSpPr>
          <p:cNvPr id="124935" name="Right Arrow 6"/>
          <p:cNvSpPr>
            <a:spLocks noChangeArrowheads="1"/>
          </p:cNvSpPr>
          <p:nvPr/>
        </p:nvSpPr>
        <p:spPr bwMode="auto">
          <a:xfrm>
            <a:off x="5867400" y="1752600"/>
            <a:ext cx="457200" cy="838200"/>
          </a:xfrm>
          <a:prstGeom prst="rightArrow">
            <a:avLst>
              <a:gd name="adj1" fmla="val 50000"/>
              <a:gd name="adj2" fmla="val 50000"/>
            </a:avLst>
          </a:prstGeom>
          <a:solidFill>
            <a:srgbClr val="4063FA"/>
          </a:solidFill>
          <a:ln w="9525" algn="ctr">
            <a:solidFill>
              <a:srgbClr val="4063FA"/>
            </a:solidFill>
            <a:round/>
            <a:headEnd/>
            <a:tailEnd/>
          </a:ln>
        </p:spPr>
        <p:txBody>
          <a:bodyPr lIns="0" tIns="0" rIns="0" bIns="0" anchor="ctr"/>
          <a:lstStyle/>
          <a:p>
            <a:r>
              <a:rPr lang="en-US" sz="2800">
                <a:solidFill>
                  <a:schemeClr val="bg1"/>
                </a:solidFill>
              </a:rPr>
              <a:t>?</a:t>
            </a:r>
          </a:p>
        </p:txBody>
      </p:sp>
      <p:graphicFrame>
        <p:nvGraphicFramePr>
          <p:cNvPr id="17" name="Table 16"/>
          <p:cNvGraphicFramePr>
            <a:graphicFrameLocks noGrp="1"/>
          </p:cNvGraphicFramePr>
          <p:nvPr/>
        </p:nvGraphicFramePr>
        <p:xfrm>
          <a:off x="304800" y="2971800"/>
          <a:ext cx="8411144" cy="18897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Travel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smtClean="0">
                          <a:solidFill>
                            <a:schemeClr val="tx1"/>
                          </a:solidFill>
                        </a:rPr>
                        <a:t>USAirways</a:t>
                      </a:r>
                      <a:r>
                        <a:rPr lang="en-US" sz="2200" dirty="0" smtClean="0">
                          <a:solidFill>
                            <a:schemeClr val="tx1"/>
                          </a:solidFill>
                        </a:rPr>
                        <a:t/>
                      </a:r>
                      <a:br>
                        <a:rPr lang="en-US" sz="2200" dirty="0" smtClean="0">
                          <a:solidFill>
                            <a:schemeClr val="tx1"/>
                          </a:solidFill>
                        </a:rPr>
                      </a:br>
                      <a:r>
                        <a:rPr lang="en-US" sz="2200" dirty="0" smtClean="0">
                          <a:solidFill>
                            <a:schemeClr val="tx1"/>
                          </a:solidFill>
                        </a:rPr>
                        <a:t>1-Stop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$622</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p>
                    <a:p>
                      <a:pPr algn="ctr"/>
                      <a:r>
                        <a:rPr lang="en-US" sz="2200" dirty="0" smtClean="0">
                          <a:solidFill>
                            <a:schemeClr val="tx1"/>
                          </a:solidFill>
                        </a:rPr>
                        <a:t>Non-Stop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$1,107</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br>
                        <a:rPr lang="en-US" sz="2200" dirty="0" smtClean="0">
                          <a:solidFill>
                            <a:schemeClr val="tx1"/>
                          </a:solidFill>
                        </a:rPr>
                      </a:br>
                      <a:r>
                        <a:rPr lang="en-US" sz="2200" dirty="0" smtClean="0">
                          <a:solidFill>
                            <a:schemeClr val="tx1"/>
                          </a:solidFill>
                        </a:rPr>
                        <a:t>Non-Stop</a:t>
                      </a:r>
                    </a:p>
                    <a:p>
                      <a:pPr algn="ctr"/>
                      <a:r>
                        <a:rPr lang="en-US" sz="2200" dirty="0" smtClean="0">
                          <a:solidFill>
                            <a:schemeClr val="tx1"/>
                          </a:solidFill>
                        </a:rPr>
                        <a:t>First Class</a:t>
                      </a:r>
                      <a:br>
                        <a:rPr lang="en-US" sz="2200" dirty="0" smtClean="0">
                          <a:solidFill>
                            <a:schemeClr val="tx1"/>
                          </a:solidFill>
                        </a:rPr>
                      </a:br>
                      <a:r>
                        <a:rPr lang="en-US" sz="2200" dirty="0" smtClean="0">
                          <a:solidFill>
                            <a:schemeClr val="tx1"/>
                          </a:solidFill>
                        </a:rPr>
                        <a:t>$1,355</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$100 Copayment: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4953" name="TextBox 18"/>
          <p:cNvSpPr txBox="1">
            <a:spLocks noChangeArrowheads="1"/>
          </p:cNvSpPr>
          <p:nvPr/>
        </p:nvSpPr>
        <p:spPr bwMode="auto">
          <a:xfrm>
            <a:off x="152402" y="6400800"/>
            <a:ext cx="2646363" cy="261938"/>
          </a:xfrm>
          <a:prstGeom prst="rect">
            <a:avLst/>
          </a:prstGeom>
          <a:noFill/>
          <a:ln w="9525">
            <a:noFill/>
            <a:miter lim="800000"/>
            <a:headEnd/>
            <a:tailEnd/>
          </a:ln>
        </p:spPr>
        <p:txBody>
          <a:bodyPr wrap="none">
            <a:spAutoFit/>
          </a:bodyPr>
          <a:lstStyle/>
          <a:p>
            <a:r>
              <a:rPr lang="en-US" sz="1100" i="1"/>
              <a:t>Airfares for July 6-7, 2011 as of 6/26/11</a:t>
            </a:r>
          </a:p>
        </p:txBody>
      </p:sp>
      <p:sp>
        <p:nvSpPr>
          <p:cNvPr id="124954" name="TextBox 24"/>
          <p:cNvSpPr txBox="1">
            <a:spLocks noChangeArrowheads="1"/>
          </p:cNvSpPr>
          <p:nvPr/>
        </p:nvSpPr>
        <p:spPr bwMode="auto">
          <a:xfrm>
            <a:off x="8613775" y="4276727"/>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Tree>
    <p:extLst>
      <p:ext uri="{BB962C8B-B14F-4D97-AF65-F5344CB8AC3E}">
        <p14:creationId xmlns:p14="http://schemas.microsoft.com/office/powerpoint/2010/main" val="2180823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7" descr="boston-skyline.jpg"/>
          <p:cNvPicPr>
            <a:picLocks noChangeAspect="1"/>
          </p:cNvPicPr>
          <p:nvPr/>
        </p:nvPicPr>
        <p:blipFill>
          <a:blip r:embed="rId2" cstate="print"/>
          <a:srcRect l="5714" t="15237" r="2856" b="20000"/>
          <a:stretch>
            <a:fillRect/>
          </a:stretch>
        </p:blipFill>
        <p:spPr bwMode="auto">
          <a:xfrm>
            <a:off x="3429000" y="1524000"/>
            <a:ext cx="2438400" cy="1295400"/>
          </a:xfrm>
          <a:prstGeom prst="rect">
            <a:avLst/>
          </a:prstGeom>
          <a:noFill/>
          <a:ln w="9525">
            <a:noFill/>
            <a:miter lim="800000"/>
            <a:headEnd/>
            <a:tailEnd/>
          </a:ln>
        </p:spPr>
      </p:pic>
      <p:sp>
        <p:nvSpPr>
          <p:cNvPr id="125955" name="Title 1"/>
          <p:cNvSpPr>
            <a:spLocks noGrp="1"/>
          </p:cNvSpPr>
          <p:nvPr>
            <p:ph type="title"/>
          </p:nvPr>
        </p:nvSpPr>
        <p:spPr/>
        <p:txBody>
          <a:bodyPr/>
          <a:lstStyle/>
          <a:p>
            <a:r>
              <a:rPr lang="en-US" smtClean="0"/>
              <a:t>Coinsurance:</a:t>
            </a:r>
            <a:br>
              <a:rPr lang="en-US" smtClean="0"/>
            </a:br>
            <a:r>
              <a:rPr lang="en-US" smtClean="0"/>
              <a:t>First Class Fare Probably Wins</a:t>
            </a:r>
          </a:p>
        </p:txBody>
      </p:sp>
      <p:pic>
        <p:nvPicPr>
          <p:cNvPr id="125956" name="Picture 3" descr="cleveland.jpg"/>
          <p:cNvPicPr>
            <a:picLocks noChangeAspect="1"/>
          </p:cNvPicPr>
          <p:nvPr/>
        </p:nvPicPr>
        <p:blipFill>
          <a:blip r:embed="rId3" cstate="print"/>
          <a:srcRect t="4167" b="25000"/>
          <a:stretch>
            <a:fillRect/>
          </a:stretch>
        </p:blipFill>
        <p:spPr bwMode="auto">
          <a:xfrm>
            <a:off x="6324600" y="1524000"/>
            <a:ext cx="2438400" cy="1295400"/>
          </a:xfrm>
          <a:prstGeom prst="rect">
            <a:avLst/>
          </a:prstGeom>
          <a:noFill/>
          <a:ln w="9525">
            <a:noFill/>
            <a:miter lim="800000"/>
            <a:headEnd/>
            <a:tailEnd/>
          </a:ln>
        </p:spPr>
      </p:pic>
      <p:sp>
        <p:nvSpPr>
          <p:cNvPr id="125957" name="TextBox 4"/>
          <p:cNvSpPr txBox="1">
            <a:spLocks noChangeArrowheads="1"/>
          </p:cNvSpPr>
          <p:nvPr/>
        </p:nvSpPr>
        <p:spPr bwMode="auto">
          <a:xfrm>
            <a:off x="4953000" y="1524000"/>
            <a:ext cx="903288" cy="369888"/>
          </a:xfrm>
          <a:prstGeom prst="rect">
            <a:avLst/>
          </a:prstGeom>
          <a:noFill/>
          <a:ln w="9525">
            <a:noFill/>
            <a:miter lim="800000"/>
            <a:headEnd/>
            <a:tailEnd/>
          </a:ln>
        </p:spPr>
        <p:txBody>
          <a:bodyPr wrap="none">
            <a:spAutoFit/>
          </a:bodyPr>
          <a:lstStyle/>
          <a:p>
            <a:r>
              <a:rPr lang="en-US">
                <a:solidFill>
                  <a:schemeClr val="bg1"/>
                </a:solidFill>
              </a:rPr>
              <a:t>Boston</a:t>
            </a:r>
          </a:p>
        </p:txBody>
      </p:sp>
      <p:sp>
        <p:nvSpPr>
          <p:cNvPr id="125958" name="TextBox 5"/>
          <p:cNvSpPr txBox="1">
            <a:spLocks noChangeArrowheads="1"/>
          </p:cNvSpPr>
          <p:nvPr/>
        </p:nvSpPr>
        <p:spPr bwMode="auto">
          <a:xfrm>
            <a:off x="7543802" y="1524000"/>
            <a:ext cx="1211263" cy="369888"/>
          </a:xfrm>
          <a:prstGeom prst="rect">
            <a:avLst/>
          </a:prstGeom>
          <a:noFill/>
          <a:ln w="9525">
            <a:noFill/>
            <a:miter lim="800000"/>
            <a:headEnd/>
            <a:tailEnd/>
          </a:ln>
        </p:spPr>
        <p:txBody>
          <a:bodyPr wrap="none">
            <a:spAutoFit/>
          </a:bodyPr>
          <a:lstStyle/>
          <a:p>
            <a:pPr algn="r"/>
            <a:r>
              <a:rPr lang="en-US">
                <a:solidFill>
                  <a:schemeClr val="bg1"/>
                </a:solidFill>
              </a:rPr>
              <a:t>Cleveland</a:t>
            </a:r>
          </a:p>
        </p:txBody>
      </p:sp>
      <p:sp>
        <p:nvSpPr>
          <p:cNvPr id="125959" name="Right Arrow 6"/>
          <p:cNvSpPr>
            <a:spLocks noChangeArrowheads="1"/>
          </p:cNvSpPr>
          <p:nvPr/>
        </p:nvSpPr>
        <p:spPr bwMode="auto">
          <a:xfrm>
            <a:off x="5867400" y="1752600"/>
            <a:ext cx="457200" cy="838200"/>
          </a:xfrm>
          <a:prstGeom prst="rightArrow">
            <a:avLst>
              <a:gd name="adj1" fmla="val 50000"/>
              <a:gd name="adj2" fmla="val 50000"/>
            </a:avLst>
          </a:prstGeom>
          <a:solidFill>
            <a:srgbClr val="4063FA"/>
          </a:solidFill>
          <a:ln w="9525" algn="ctr">
            <a:solidFill>
              <a:srgbClr val="4063FA"/>
            </a:solidFill>
            <a:round/>
            <a:headEnd/>
            <a:tailEnd/>
          </a:ln>
        </p:spPr>
        <p:txBody>
          <a:bodyPr lIns="0" tIns="0" rIns="0" bIns="0" anchor="ctr"/>
          <a:lstStyle/>
          <a:p>
            <a:r>
              <a:rPr lang="en-US" sz="2800">
                <a:solidFill>
                  <a:schemeClr val="bg1"/>
                </a:solidFill>
              </a:rPr>
              <a:t>?</a:t>
            </a:r>
          </a:p>
        </p:txBody>
      </p:sp>
      <p:graphicFrame>
        <p:nvGraphicFramePr>
          <p:cNvPr id="17" name="Table 16"/>
          <p:cNvGraphicFramePr>
            <a:graphicFrameLocks noGrp="1"/>
          </p:cNvGraphicFramePr>
          <p:nvPr/>
        </p:nvGraphicFramePr>
        <p:xfrm>
          <a:off x="304800" y="2971800"/>
          <a:ext cx="8411144" cy="23469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Travel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smtClean="0">
                          <a:solidFill>
                            <a:schemeClr val="tx1"/>
                          </a:solidFill>
                        </a:rPr>
                        <a:t>USAirways</a:t>
                      </a:r>
                      <a:r>
                        <a:rPr lang="en-US" sz="2200" dirty="0" smtClean="0">
                          <a:solidFill>
                            <a:schemeClr val="tx1"/>
                          </a:solidFill>
                        </a:rPr>
                        <a:t/>
                      </a:r>
                      <a:br>
                        <a:rPr lang="en-US" sz="2200" dirty="0" smtClean="0">
                          <a:solidFill>
                            <a:schemeClr val="tx1"/>
                          </a:solidFill>
                        </a:rPr>
                      </a:br>
                      <a:r>
                        <a:rPr lang="en-US" sz="2200" dirty="0" smtClean="0">
                          <a:solidFill>
                            <a:schemeClr val="tx1"/>
                          </a:solidFill>
                        </a:rPr>
                        <a:t>1-Stop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$622</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p>
                    <a:p>
                      <a:pPr algn="ctr"/>
                      <a:r>
                        <a:rPr lang="en-US" sz="2200" dirty="0" smtClean="0">
                          <a:solidFill>
                            <a:schemeClr val="tx1"/>
                          </a:solidFill>
                        </a:rPr>
                        <a:t>Non-Stop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$1,107</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br>
                        <a:rPr lang="en-US" sz="2200" dirty="0" smtClean="0">
                          <a:solidFill>
                            <a:schemeClr val="tx1"/>
                          </a:solidFill>
                        </a:rPr>
                      </a:br>
                      <a:r>
                        <a:rPr lang="en-US" sz="2200" dirty="0" smtClean="0">
                          <a:solidFill>
                            <a:schemeClr val="tx1"/>
                          </a:solidFill>
                        </a:rPr>
                        <a:t>Non-Stop</a:t>
                      </a:r>
                    </a:p>
                    <a:p>
                      <a:pPr algn="ctr"/>
                      <a:r>
                        <a:rPr lang="en-US" sz="2200" dirty="0" smtClean="0">
                          <a:solidFill>
                            <a:schemeClr val="tx1"/>
                          </a:solidFill>
                        </a:rPr>
                        <a:t>First Class</a:t>
                      </a:r>
                      <a:br>
                        <a:rPr lang="en-US" sz="2200" dirty="0" smtClean="0">
                          <a:solidFill>
                            <a:schemeClr val="tx1"/>
                          </a:solidFill>
                        </a:rPr>
                      </a:br>
                      <a:r>
                        <a:rPr lang="en-US" sz="2200" dirty="0" smtClean="0">
                          <a:solidFill>
                            <a:schemeClr val="tx1"/>
                          </a:solidFill>
                        </a:rPr>
                        <a:t>$1,355</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$100 Copayment: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 Coinsurance: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$62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$111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$136</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5982" name="TextBox 18"/>
          <p:cNvSpPr txBox="1">
            <a:spLocks noChangeArrowheads="1"/>
          </p:cNvSpPr>
          <p:nvPr/>
        </p:nvSpPr>
        <p:spPr bwMode="auto">
          <a:xfrm>
            <a:off x="152402" y="6400800"/>
            <a:ext cx="2646363" cy="261938"/>
          </a:xfrm>
          <a:prstGeom prst="rect">
            <a:avLst/>
          </a:prstGeom>
          <a:noFill/>
          <a:ln w="9525">
            <a:noFill/>
            <a:miter lim="800000"/>
            <a:headEnd/>
            <a:tailEnd/>
          </a:ln>
        </p:spPr>
        <p:txBody>
          <a:bodyPr wrap="none">
            <a:spAutoFit/>
          </a:bodyPr>
          <a:lstStyle/>
          <a:p>
            <a:r>
              <a:rPr lang="en-US" sz="1100" i="1"/>
              <a:t>Airfares for July 6-7, 2011 as of 6/26/11</a:t>
            </a:r>
          </a:p>
        </p:txBody>
      </p:sp>
      <p:sp>
        <p:nvSpPr>
          <p:cNvPr id="125983" name="TextBox 24"/>
          <p:cNvSpPr txBox="1">
            <a:spLocks noChangeArrowheads="1"/>
          </p:cNvSpPr>
          <p:nvPr/>
        </p:nvSpPr>
        <p:spPr bwMode="auto">
          <a:xfrm>
            <a:off x="8623300" y="4724402"/>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5984" name="TextBox 24"/>
          <p:cNvSpPr txBox="1">
            <a:spLocks noChangeArrowheads="1"/>
          </p:cNvSpPr>
          <p:nvPr/>
        </p:nvSpPr>
        <p:spPr bwMode="auto">
          <a:xfrm>
            <a:off x="8613775" y="4276727"/>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Tree>
    <p:extLst>
      <p:ext uri="{BB962C8B-B14F-4D97-AF65-F5344CB8AC3E}">
        <p14:creationId xmlns:p14="http://schemas.microsoft.com/office/powerpoint/2010/main" val="20225708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7" descr="boston-skyline.jpg"/>
          <p:cNvPicPr>
            <a:picLocks noChangeAspect="1"/>
          </p:cNvPicPr>
          <p:nvPr/>
        </p:nvPicPr>
        <p:blipFill>
          <a:blip r:embed="rId2" cstate="print"/>
          <a:srcRect l="5714" t="15237" r="2856" b="20000"/>
          <a:stretch>
            <a:fillRect/>
          </a:stretch>
        </p:blipFill>
        <p:spPr bwMode="auto">
          <a:xfrm>
            <a:off x="3429000" y="1524000"/>
            <a:ext cx="2438400" cy="1295400"/>
          </a:xfrm>
          <a:prstGeom prst="rect">
            <a:avLst/>
          </a:prstGeom>
          <a:noFill/>
          <a:ln w="9525">
            <a:noFill/>
            <a:miter lim="800000"/>
            <a:headEnd/>
            <a:tailEnd/>
          </a:ln>
        </p:spPr>
      </p:pic>
      <p:sp>
        <p:nvSpPr>
          <p:cNvPr id="126979" name="Title 1"/>
          <p:cNvSpPr>
            <a:spLocks noGrp="1"/>
          </p:cNvSpPr>
          <p:nvPr>
            <p:ph type="title"/>
          </p:nvPr>
        </p:nvSpPr>
        <p:spPr/>
        <p:txBody>
          <a:bodyPr/>
          <a:lstStyle/>
          <a:p>
            <a:r>
              <a:rPr lang="en-US" smtClean="0"/>
              <a:t>High Deductible:</a:t>
            </a:r>
            <a:br>
              <a:rPr lang="en-US" smtClean="0"/>
            </a:br>
            <a:r>
              <a:rPr lang="en-US" smtClean="0"/>
              <a:t>First Class Fare Wins</a:t>
            </a:r>
          </a:p>
        </p:txBody>
      </p:sp>
      <p:pic>
        <p:nvPicPr>
          <p:cNvPr id="126980" name="Picture 3" descr="cleveland.jpg"/>
          <p:cNvPicPr>
            <a:picLocks noChangeAspect="1"/>
          </p:cNvPicPr>
          <p:nvPr/>
        </p:nvPicPr>
        <p:blipFill>
          <a:blip r:embed="rId3" cstate="print"/>
          <a:srcRect t="4167" b="25000"/>
          <a:stretch>
            <a:fillRect/>
          </a:stretch>
        </p:blipFill>
        <p:spPr bwMode="auto">
          <a:xfrm>
            <a:off x="6324600" y="1524000"/>
            <a:ext cx="2438400" cy="1295400"/>
          </a:xfrm>
          <a:prstGeom prst="rect">
            <a:avLst/>
          </a:prstGeom>
          <a:noFill/>
          <a:ln w="9525">
            <a:noFill/>
            <a:miter lim="800000"/>
            <a:headEnd/>
            <a:tailEnd/>
          </a:ln>
        </p:spPr>
      </p:pic>
      <p:sp>
        <p:nvSpPr>
          <p:cNvPr id="126981" name="TextBox 4"/>
          <p:cNvSpPr txBox="1">
            <a:spLocks noChangeArrowheads="1"/>
          </p:cNvSpPr>
          <p:nvPr/>
        </p:nvSpPr>
        <p:spPr bwMode="auto">
          <a:xfrm>
            <a:off x="4953000" y="1524000"/>
            <a:ext cx="903288" cy="369888"/>
          </a:xfrm>
          <a:prstGeom prst="rect">
            <a:avLst/>
          </a:prstGeom>
          <a:noFill/>
          <a:ln w="9525">
            <a:noFill/>
            <a:miter lim="800000"/>
            <a:headEnd/>
            <a:tailEnd/>
          </a:ln>
        </p:spPr>
        <p:txBody>
          <a:bodyPr wrap="none">
            <a:spAutoFit/>
          </a:bodyPr>
          <a:lstStyle/>
          <a:p>
            <a:r>
              <a:rPr lang="en-US">
                <a:solidFill>
                  <a:schemeClr val="bg1"/>
                </a:solidFill>
              </a:rPr>
              <a:t>Boston</a:t>
            </a:r>
          </a:p>
        </p:txBody>
      </p:sp>
      <p:sp>
        <p:nvSpPr>
          <p:cNvPr id="126982" name="TextBox 5"/>
          <p:cNvSpPr txBox="1">
            <a:spLocks noChangeArrowheads="1"/>
          </p:cNvSpPr>
          <p:nvPr/>
        </p:nvSpPr>
        <p:spPr bwMode="auto">
          <a:xfrm>
            <a:off x="7543802" y="1524000"/>
            <a:ext cx="1211263" cy="369888"/>
          </a:xfrm>
          <a:prstGeom prst="rect">
            <a:avLst/>
          </a:prstGeom>
          <a:noFill/>
          <a:ln w="9525">
            <a:noFill/>
            <a:miter lim="800000"/>
            <a:headEnd/>
            <a:tailEnd/>
          </a:ln>
        </p:spPr>
        <p:txBody>
          <a:bodyPr wrap="none">
            <a:spAutoFit/>
          </a:bodyPr>
          <a:lstStyle/>
          <a:p>
            <a:pPr algn="r"/>
            <a:r>
              <a:rPr lang="en-US">
                <a:solidFill>
                  <a:schemeClr val="bg1"/>
                </a:solidFill>
              </a:rPr>
              <a:t>Cleveland</a:t>
            </a:r>
          </a:p>
        </p:txBody>
      </p:sp>
      <p:sp>
        <p:nvSpPr>
          <p:cNvPr id="126983" name="Right Arrow 6"/>
          <p:cNvSpPr>
            <a:spLocks noChangeArrowheads="1"/>
          </p:cNvSpPr>
          <p:nvPr/>
        </p:nvSpPr>
        <p:spPr bwMode="auto">
          <a:xfrm>
            <a:off x="5867400" y="1752600"/>
            <a:ext cx="457200" cy="838200"/>
          </a:xfrm>
          <a:prstGeom prst="rightArrow">
            <a:avLst>
              <a:gd name="adj1" fmla="val 50000"/>
              <a:gd name="adj2" fmla="val 50000"/>
            </a:avLst>
          </a:prstGeom>
          <a:solidFill>
            <a:srgbClr val="4063FA"/>
          </a:solidFill>
          <a:ln w="9525" algn="ctr">
            <a:solidFill>
              <a:srgbClr val="4063FA"/>
            </a:solidFill>
            <a:round/>
            <a:headEnd/>
            <a:tailEnd/>
          </a:ln>
        </p:spPr>
        <p:txBody>
          <a:bodyPr lIns="0" tIns="0" rIns="0" bIns="0" anchor="ctr"/>
          <a:lstStyle/>
          <a:p>
            <a:r>
              <a:rPr lang="en-US" sz="2800">
                <a:solidFill>
                  <a:schemeClr val="bg1"/>
                </a:solidFill>
              </a:rPr>
              <a:t>?</a:t>
            </a:r>
          </a:p>
        </p:txBody>
      </p:sp>
      <p:graphicFrame>
        <p:nvGraphicFramePr>
          <p:cNvPr id="17" name="Table 16"/>
          <p:cNvGraphicFramePr>
            <a:graphicFrameLocks noGrp="1"/>
          </p:cNvGraphicFramePr>
          <p:nvPr/>
        </p:nvGraphicFramePr>
        <p:xfrm>
          <a:off x="304800" y="2971800"/>
          <a:ext cx="8411144" cy="28041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Travel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smtClean="0">
                          <a:solidFill>
                            <a:schemeClr val="tx1"/>
                          </a:solidFill>
                        </a:rPr>
                        <a:t>USAirways</a:t>
                      </a:r>
                      <a:r>
                        <a:rPr lang="en-US" sz="2200" dirty="0" smtClean="0">
                          <a:solidFill>
                            <a:schemeClr val="tx1"/>
                          </a:solidFill>
                        </a:rPr>
                        <a:t/>
                      </a:r>
                      <a:br>
                        <a:rPr lang="en-US" sz="2200" dirty="0" smtClean="0">
                          <a:solidFill>
                            <a:schemeClr val="tx1"/>
                          </a:solidFill>
                        </a:rPr>
                      </a:br>
                      <a:r>
                        <a:rPr lang="en-US" sz="2200" dirty="0" smtClean="0">
                          <a:solidFill>
                            <a:schemeClr val="tx1"/>
                          </a:solidFill>
                        </a:rPr>
                        <a:t>1-Stop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$622</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p>
                    <a:p>
                      <a:pPr algn="ctr"/>
                      <a:r>
                        <a:rPr lang="en-US" sz="2200" dirty="0" smtClean="0">
                          <a:solidFill>
                            <a:schemeClr val="tx1"/>
                          </a:solidFill>
                        </a:rPr>
                        <a:t>Non-Stop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$1,107</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br>
                        <a:rPr lang="en-US" sz="2200" dirty="0" smtClean="0">
                          <a:solidFill>
                            <a:schemeClr val="tx1"/>
                          </a:solidFill>
                        </a:rPr>
                      </a:br>
                      <a:r>
                        <a:rPr lang="en-US" sz="2200" dirty="0" smtClean="0">
                          <a:solidFill>
                            <a:schemeClr val="tx1"/>
                          </a:solidFill>
                        </a:rPr>
                        <a:t>Non-Stop</a:t>
                      </a:r>
                    </a:p>
                    <a:p>
                      <a:pPr algn="ctr"/>
                      <a:r>
                        <a:rPr lang="en-US" sz="2200" dirty="0" smtClean="0">
                          <a:solidFill>
                            <a:schemeClr val="tx1"/>
                          </a:solidFill>
                        </a:rPr>
                        <a:t>First Class</a:t>
                      </a:r>
                      <a:br>
                        <a:rPr lang="en-US" sz="2200" dirty="0" smtClean="0">
                          <a:solidFill>
                            <a:schemeClr val="tx1"/>
                          </a:solidFill>
                        </a:rPr>
                      </a:br>
                      <a:r>
                        <a:rPr lang="en-US" sz="2200" dirty="0" smtClean="0">
                          <a:solidFill>
                            <a:schemeClr val="tx1"/>
                          </a:solidFill>
                        </a:rPr>
                        <a:t>$1,355</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$100 Copayment: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 Coinsurance: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$62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$111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$136</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$500</a:t>
                      </a:r>
                      <a:r>
                        <a:rPr lang="en-US" sz="2400" baseline="0" dirty="0" smtClean="0">
                          <a:solidFill>
                            <a:schemeClr val="tx1"/>
                          </a:solidFill>
                        </a:rPr>
                        <a:t> Deductible: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$500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7011" name="TextBox 18"/>
          <p:cNvSpPr txBox="1">
            <a:spLocks noChangeArrowheads="1"/>
          </p:cNvSpPr>
          <p:nvPr/>
        </p:nvSpPr>
        <p:spPr bwMode="auto">
          <a:xfrm>
            <a:off x="152402" y="6400800"/>
            <a:ext cx="2646363" cy="261938"/>
          </a:xfrm>
          <a:prstGeom prst="rect">
            <a:avLst/>
          </a:prstGeom>
          <a:noFill/>
          <a:ln w="9525">
            <a:noFill/>
            <a:miter lim="800000"/>
            <a:headEnd/>
            <a:tailEnd/>
          </a:ln>
        </p:spPr>
        <p:txBody>
          <a:bodyPr wrap="none">
            <a:spAutoFit/>
          </a:bodyPr>
          <a:lstStyle/>
          <a:p>
            <a:r>
              <a:rPr lang="en-US" sz="1100" i="1"/>
              <a:t>Airfares for July 6-7, 2011 as of 6/26/11</a:t>
            </a:r>
          </a:p>
        </p:txBody>
      </p:sp>
      <p:sp>
        <p:nvSpPr>
          <p:cNvPr id="127012" name="TextBox 24"/>
          <p:cNvSpPr txBox="1">
            <a:spLocks noChangeArrowheads="1"/>
          </p:cNvSpPr>
          <p:nvPr/>
        </p:nvSpPr>
        <p:spPr bwMode="auto">
          <a:xfrm>
            <a:off x="8613775" y="5162552"/>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7013" name="TextBox 24"/>
          <p:cNvSpPr txBox="1">
            <a:spLocks noChangeArrowheads="1"/>
          </p:cNvSpPr>
          <p:nvPr/>
        </p:nvSpPr>
        <p:spPr bwMode="auto">
          <a:xfrm>
            <a:off x="8623300" y="4724402"/>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7014" name="TextBox 24"/>
          <p:cNvSpPr txBox="1">
            <a:spLocks noChangeArrowheads="1"/>
          </p:cNvSpPr>
          <p:nvPr/>
        </p:nvSpPr>
        <p:spPr bwMode="auto">
          <a:xfrm>
            <a:off x="8613775" y="4276727"/>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Tree>
    <p:extLst>
      <p:ext uri="{BB962C8B-B14F-4D97-AF65-F5344CB8AC3E}">
        <p14:creationId xmlns:p14="http://schemas.microsoft.com/office/powerpoint/2010/main" val="8595345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7" descr="boston-skyline.jpg"/>
          <p:cNvPicPr>
            <a:picLocks noChangeAspect="1"/>
          </p:cNvPicPr>
          <p:nvPr/>
        </p:nvPicPr>
        <p:blipFill>
          <a:blip r:embed="rId2" cstate="print"/>
          <a:srcRect l="5714" t="15237" r="2856" b="20000"/>
          <a:stretch>
            <a:fillRect/>
          </a:stretch>
        </p:blipFill>
        <p:spPr bwMode="auto">
          <a:xfrm>
            <a:off x="3429000" y="1524000"/>
            <a:ext cx="2438400" cy="1295400"/>
          </a:xfrm>
          <a:prstGeom prst="rect">
            <a:avLst/>
          </a:prstGeom>
          <a:noFill/>
          <a:ln w="9525">
            <a:noFill/>
            <a:miter lim="800000"/>
            <a:headEnd/>
            <a:tailEnd/>
          </a:ln>
        </p:spPr>
      </p:pic>
      <p:sp>
        <p:nvSpPr>
          <p:cNvPr id="128003" name="Title 1"/>
          <p:cNvSpPr>
            <a:spLocks noGrp="1"/>
          </p:cNvSpPr>
          <p:nvPr>
            <p:ph type="title"/>
          </p:nvPr>
        </p:nvSpPr>
        <p:spPr/>
        <p:txBody>
          <a:bodyPr/>
          <a:lstStyle/>
          <a:p>
            <a:r>
              <a:rPr lang="en-US" smtClean="0"/>
              <a:t>Price Difference:</a:t>
            </a:r>
            <a:br>
              <a:rPr lang="en-US" smtClean="0"/>
            </a:br>
            <a:r>
              <a:rPr lang="en-US" smtClean="0"/>
              <a:t>Lowest Coach Fare Wins</a:t>
            </a:r>
          </a:p>
        </p:txBody>
      </p:sp>
      <p:pic>
        <p:nvPicPr>
          <p:cNvPr id="128004" name="Picture 3" descr="cleveland.jpg"/>
          <p:cNvPicPr>
            <a:picLocks noChangeAspect="1"/>
          </p:cNvPicPr>
          <p:nvPr/>
        </p:nvPicPr>
        <p:blipFill>
          <a:blip r:embed="rId3" cstate="print"/>
          <a:srcRect t="4167" b="25000"/>
          <a:stretch>
            <a:fillRect/>
          </a:stretch>
        </p:blipFill>
        <p:spPr bwMode="auto">
          <a:xfrm>
            <a:off x="6324600" y="1524000"/>
            <a:ext cx="2438400" cy="1295400"/>
          </a:xfrm>
          <a:prstGeom prst="rect">
            <a:avLst/>
          </a:prstGeom>
          <a:noFill/>
          <a:ln w="9525">
            <a:noFill/>
            <a:miter lim="800000"/>
            <a:headEnd/>
            <a:tailEnd/>
          </a:ln>
        </p:spPr>
      </p:pic>
      <p:sp>
        <p:nvSpPr>
          <p:cNvPr id="128005" name="TextBox 4"/>
          <p:cNvSpPr txBox="1">
            <a:spLocks noChangeArrowheads="1"/>
          </p:cNvSpPr>
          <p:nvPr/>
        </p:nvSpPr>
        <p:spPr bwMode="auto">
          <a:xfrm>
            <a:off x="4953000" y="1524000"/>
            <a:ext cx="903288" cy="369888"/>
          </a:xfrm>
          <a:prstGeom prst="rect">
            <a:avLst/>
          </a:prstGeom>
          <a:noFill/>
          <a:ln w="9525">
            <a:noFill/>
            <a:miter lim="800000"/>
            <a:headEnd/>
            <a:tailEnd/>
          </a:ln>
        </p:spPr>
        <p:txBody>
          <a:bodyPr wrap="none">
            <a:spAutoFit/>
          </a:bodyPr>
          <a:lstStyle/>
          <a:p>
            <a:r>
              <a:rPr lang="en-US">
                <a:solidFill>
                  <a:schemeClr val="bg1"/>
                </a:solidFill>
              </a:rPr>
              <a:t>Boston</a:t>
            </a:r>
          </a:p>
        </p:txBody>
      </p:sp>
      <p:sp>
        <p:nvSpPr>
          <p:cNvPr id="128006" name="TextBox 5"/>
          <p:cNvSpPr txBox="1">
            <a:spLocks noChangeArrowheads="1"/>
          </p:cNvSpPr>
          <p:nvPr/>
        </p:nvSpPr>
        <p:spPr bwMode="auto">
          <a:xfrm>
            <a:off x="7543802" y="1524000"/>
            <a:ext cx="1211263" cy="369888"/>
          </a:xfrm>
          <a:prstGeom prst="rect">
            <a:avLst/>
          </a:prstGeom>
          <a:noFill/>
          <a:ln w="9525">
            <a:noFill/>
            <a:miter lim="800000"/>
            <a:headEnd/>
            <a:tailEnd/>
          </a:ln>
        </p:spPr>
        <p:txBody>
          <a:bodyPr wrap="none">
            <a:spAutoFit/>
          </a:bodyPr>
          <a:lstStyle/>
          <a:p>
            <a:pPr algn="r"/>
            <a:r>
              <a:rPr lang="en-US">
                <a:solidFill>
                  <a:schemeClr val="bg1"/>
                </a:solidFill>
              </a:rPr>
              <a:t>Cleveland</a:t>
            </a:r>
          </a:p>
        </p:txBody>
      </p:sp>
      <p:sp>
        <p:nvSpPr>
          <p:cNvPr id="128007" name="Right Arrow 6"/>
          <p:cNvSpPr>
            <a:spLocks noChangeArrowheads="1"/>
          </p:cNvSpPr>
          <p:nvPr/>
        </p:nvSpPr>
        <p:spPr bwMode="auto">
          <a:xfrm>
            <a:off x="5867400" y="1752600"/>
            <a:ext cx="457200" cy="838200"/>
          </a:xfrm>
          <a:prstGeom prst="rightArrow">
            <a:avLst>
              <a:gd name="adj1" fmla="val 50000"/>
              <a:gd name="adj2" fmla="val 50000"/>
            </a:avLst>
          </a:prstGeom>
          <a:solidFill>
            <a:srgbClr val="4063FA"/>
          </a:solidFill>
          <a:ln w="9525" algn="ctr">
            <a:solidFill>
              <a:srgbClr val="4063FA"/>
            </a:solidFill>
            <a:round/>
            <a:headEnd/>
            <a:tailEnd/>
          </a:ln>
        </p:spPr>
        <p:txBody>
          <a:bodyPr lIns="0" tIns="0" rIns="0" bIns="0" anchor="ctr"/>
          <a:lstStyle/>
          <a:p>
            <a:r>
              <a:rPr lang="en-US" sz="2800">
                <a:solidFill>
                  <a:schemeClr val="bg1"/>
                </a:solidFill>
              </a:rPr>
              <a:t>?</a:t>
            </a:r>
          </a:p>
        </p:txBody>
      </p:sp>
      <p:graphicFrame>
        <p:nvGraphicFramePr>
          <p:cNvPr id="17" name="Table 16"/>
          <p:cNvGraphicFramePr>
            <a:graphicFrameLocks noGrp="1"/>
          </p:cNvGraphicFramePr>
          <p:nvPr/>
        </p:nvGraphicFramePr>
        <p:xfrm>
          <a:off x="304800" y="2971800"/>
          <a:ext cx="8411144" cy="32613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Travel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smtClean="0">
                          <a:solidFill>
                            <a:schemeClr val="tx1"/>
                          </a:solidFill>
                        </a:rPr>
                        <a:t>USAirways</a:t>
                      </a:r>
                      <a:r>
                        <a:rPr lang="en-US" sz="2200" dirty="0" smtClean="0">
                          <a:solidFill>
                            <a:schemeClr val="tx1"/>
                          </a:solidFill>
                        </a:rPr>
                        <a:t/>
                      </a:r>
                      <a:br>
                        <a:rPr lang="en-US" sz="2200" dirty="0" smtClean="0">
                          <a:solidFill>
                            <a:schemeClr val="tx1"/>
                          </a:solidFill>
                        </a:rPr>
                      </a:br>
                      <a:r>
                        <a:rPr lang="en-US" sz="2200" dirty="0" smtClean="0">
                          <a:solidFill>
                            <a:schemeClr val="tx1"/>
                          </a:solidFill>
                        </a:rPr>
                        <a:t>1-Stop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$622</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p>
                    <a:p>
                      <a:pPr algn="ctr"/>
                      <a:r>
                        <a:rPr lang="en-US" sz="2200" dirty="0" smtClean="0">
                          <a:solidFill>
                            <a:schemeClr val="tx1"/>
                          </a:solidFill>
                        </a:rPr>
                        <a:t>Non-Stop</a:t>
                      </a:r>
                      <a:br>
                        <a:rPr lang="en-US" sz="2200" dirty="0" smtClean="0">
                          <a:solidFill>
                            <a:schemeClr val="tx1"/>
                          </a:solidFill>
                        </a:rPr>
                      </a:br>
                      <a:r>
                        <a:rPr lang="en-US" sz="2200" dirty="0" smtClean="0">
                          <a:solidFill>
                            <a:schemeClr val="tx1"/>
                          </a:solidFill>
                        </a:rPr>
                        <a:t>Coach</a:t>
                      </a:r>
                      <a:br>
                        <a:rPr lang="en-US" sz="2200" dirty="0" smtClean="0">
                          <a:solidFill>
                            <a:schemeClr val="tx1"/>
                          </a:solidFill>
                        </a:rPr>
                      </a:br>
                      <a:r>
                        <a:rPr lang="en-US" sz="2200" dirty="0" smtClean="0">
                          <a:solidFill>
                            <a:schemeClr val="tx1"/>
                          </a:solidFill>
                        </a:rPr>
                        <a:t>$1,107</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United</a:t>
                      </a:r>
                      <a:br>
                        <a:rPr lang="en-US" sz="2200" dirty="0" smtClean="0">
                          <a:solidFill>
                            <a:schemeClr val="tx1"/>
                          </a:solidFill>
                        </a:rPr>
                      </a:br>
                      <a:r>
                        <a:rPr lang="en-US" sz="2200" dirty="0" smtClean="0">
                          <a:solidFill>
                            <a:schemeClr val="tx1"/>
                          </a:solidFill>
                        </a:rPr>
                        <a:t>Non-Stop</a:t>
                      </a:r>
                    </a:p>
                    <a:p>
                      <a:pPr algn="ctr"/>
                      <a:r>
                        <a:rPr lang="en-US" sz="2200" dirty="0" smtClean="0">
                          <a:solidFill>
                            <a:schemeClr val="tx1"/>
                          </a:solidFill>
                        </a:rPr>
                        <a:t>First Class</a:t>
                      </a:r>
                      <a:br>
                        <a:rPr lang="en-US" sz="2200" dirty="0" smtClean="0">
                          <a:solidFill>
                            <a:schemeClr val="tx1"/>
                          </a:solidFill>
                        </a:rPr>
                      </a:br>
                      <a:r>
                        <a:rPr lang="en-US" sz="2200" dirty="0" smtClean="0">
                          <a:solidFill>
                            <a:schemeClr val="tx1"/>
                          </a:solidFill>
                        </a:rPr>
                        <a:t>$1,355</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$100 Copayment: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 Coinsurance: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$62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$111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$136</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$500</a:t>
                      </a:r>
                      <a:r>
                        <a:rPr lang="en-US" sz="2400" baseline="0" dirty="0" smtClean="0">
                          <a:solidFill>
                            <a:schemeClr val="tx1"/>
                          </a:solidFill>
                        </a:rPr>
                        <a:t> Deductible: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$500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Lowest Coach Fare: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$485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$733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8040" name="TextBox 18"/>
          <p:cNvSpPr txBox="1">
            <a:spLocks noChangeArrowheads="1"/>
          </p:cNvSpPr>
          <p:nvPr/>
        </p:nvSpPr>
        <p:spPr bwMode="auto">
          <a:xfrm>
            <a:off x="152402" y="6400800"/>
            <a:ext cx="2646363" cy="261938"/>
          </a:xfrm>
          <a:prstGeom prst="rect">
            <a:avLst/>
          </a:prstGeom>
          <a:noFill/>
          <a:ln w="9525">
            <a:noFill/>
            <a:miter lim="800000"/>
            <a:headEnd/>
            <a:tailEnd/>
          </a:ln>
        </p:spPr>
        <p:txBody>
          <a:bodyPr wrap="none">
            <a:spAutoFit/>
          </a:bodyPr>
          <a:lstStyle/>
          <a:p>
            <a:r>
              <a:rPr lang="en-US" sz="1100" i="1"/>
              <a:t>Airfares for July 6-7, 2011 as of 6/26/11</a:t>
            </a:r>
          </a:p>
        </p:txBody>
      </p:sp>
      <p:sp>
        <p:nvSpPr>
          <p:cNvPr id="128041" name="TextBox 24"/>
          <p:cNvSpPr txBox="1">
            <a:spLocks noChangeArrowheads="1"/>
          </p:cNvSpPr>
          <p:nvPr/>
        </p:nvSpPr>
        <p:spPr bwMode="auto">
          <a:xfrm>
            <a:off x="8613775" y="5162552"/>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8042" name="TextBox 24"/>
          <p:cNvSpPr txBox="1">
            <a:spLocks noChangeArrowheads="1"/>
          </p:cNvSpPr>
          <p:nvPr/>
        </p:nvSpPr>
        <p:spPr bwMode="auto">
          <a:xfrm>
            <a:off x="8623300" y="4724402"/>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8043" name="TextBox 24"/>
          <p:cNvSpPr txBox="1">
            <a:spLocks noChangeArrowheads="1"/>
          </p:cNvSpPr>
          <p:nvPr/>
        </p:nvSpPr>
        <p:spPr bwMode="auto">
          <a:xfrm>
            <a:off x="8613775" y="4276727"/>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8044" name="TextBox 24"/>
          <p:cNvSpPr txBox="1">
            <a:spLocks noChangeArrowheads="1"/>
          </p:cNvSpPr>
          <p:nvPr/>
        </p:nvSpPr>
        <p:spPr bwMode="auto">
          <a:xfrm>
            <a:off x="5305425" y="5648327"/>
            <a:ext cx="444500" cy="676275"/>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Tree>
    <p:extLst>
      <p:ext uri="{BB962C8B-B14F-4D97-AF65-F5344CB8AC3E}">
        <p14:creationId xmlns:p14="http://schemas.microsoft.com/office/powerpoint/2010/main" val="138549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Millions of Preventable Events Harm Patients and Increase Costs</a:t>
            </a:r>
          </a:p>
        </p:txBody>
      </p:sp>
      <p:graphicFrame>
        <p:nvGraphicFramePr>
          <p:cNvPr id="4" name="Content Placeholder 3"/>
          <p:cNvGraphicFramePr>
            <a:graphicFrameLocks noGrp="1"/>
          </p:cNvGraphicFramePr>
          <p:nvPr>
            <p:ph idx="1"/>
          </p:nvPr>
        </p:nvGraphicFramePr>
        <p:xfrm>
          <a:off x="71438" y="1600200"/>
          <a:ext cx="8983664" cy="3870960"/>
        </p:xfrm>
        <a:graphic>
          <a:graphicData uri="http://schemas.openxmlformats.org/drawingml/2006/table">
            <a:tbl>
              <a:tblPr firstRow="1" bandRow="1">
                <a:tableStyleId>{F5AB1C69-6EDB-4FF4-983F-18BD219EF322}</a:tableStyleId>
              </a:tblPr>
              <a:tblGrid>
                <a:gridCol w="4119562"/>
                <a:gridCol w="1371600"/>
                <a:gridCol w="1246586"/>
                <a:gridCol w="2245916"/>
              </a:tblGrid>
              <a:tr h="370840">
                <a:tc>
                  <a:txBody>
                    <a:bodyPr/>
                    <a:lstStyle/>
                    <a:p>
                      <a:pPr algn="ctr"/>
                      <a:r>
                        <a:rPr lang="en-US" sz="2000" dirty="0" smtClean="0">
                          <a:solidFill>
                            <a:srgbClr val="FF3300"/>
                          </a:solidFill>
                        </a:rPr>
                        <a:t/>
                      </a:r>
                      <a:br>
                        <a:rPr lang="en-US" sz="2000" dirty="0" smtClean="0">
                          <a:solidFill>
                            <a:srgbClr val="FF3300"/>
                          </a:solidFill>
                        </a:rPr>
                      </a:br>
                      <a:r>
                        <a:rPr lang="en-US" sz="2000" dirty="0" smtClean="0">
                          <a:solidFill>
                            <a:srgbClr val="FF3300"/>
                          </a:solidFill>
                        </a:rPr>
                        <a:t>Medical</a:t>
                      </a:r>
                      <a:r>
                        <a:rPr lang="en-US" sz="2000" baseline="0" dirty="0" smtClean="0">
                          <a:solidFill>
                            <a:srgbClr val="FF3300"/>
                          </a:solidFill>
                        </a:rPr>
                        <a:t> Error</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smtClean="0">
                          <a:solidFill>
                            <a:srgbClr val="FF3300"/>
                          </a:solidFill>
                        </a:rPr>
                        <a:t># Errors</a:t>
                      </a:r>
                      <a:r>
                        <a:rPr lang="en-US" sz="2000" baseline="0" dirty="0" smtClean="0">
                          <a:solidFill>
                            <a:srgbClr val="FF3300"/>
                          </a:solidFill>
                        </a:rPr>
                        <a:t> (2008)</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smtClean="0">
                          <a:solidFill>
                            <a:srgbClr val="FF3300"/>
                          </a:solidFill>
                        </a:rPr>
                        <a:t>Cost Per Error</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smtClean="0">
                          <a:solidFill>
                            <a:srgbClr val="FF3300"/>
                          </a:solidFill>
                        </a:rPr>
                        <a:t/>
                      </a:r>
                      <a:br>
                        <a:rPr lang="en-US" sz="2000" dirty="0" smtClean="0">
                          <a:solidFill>
                            <a:srgbClr val="FF3300"/>
                          </a:solidFill>
                        </a:rPr>
                      </a:br>
                      <a:r>
                        <a:rPr lang="en-US" sz="2000" dirty="0" smtClean="0">
                          <a:solidFill>
                            <a:srgbClr val="FF3300"/>
                          </a:solidFill>
                        </a:rPr>
                        <a:t>Total U.S. Cost</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Pressure Ulcers</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374,964</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$10,288</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$3,857,629,632</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Postoperative Infection</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252,695</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$14,548</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$3,676,000,000</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Complications of Implanted</a:t>
                      </a:r>
                      <a:r>
                        <a:rPr lang="en-US" sz="2000" baseline="0" dirty="0" smtClean="0">
                          <a:solidFill>
                            <a:srgbClr val="FF3300"/>
                          </a:solidFill>
                        </a:rPr>
                        <a:t> Device</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60,380</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$18,771</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US" sz="2000" kern="1200" dirty="0" smtClean="0">
                          <a:solidFill>
                            <a:srgbClr val="FF3300"/>
                          </a:solidFill>
                          <a:latin typeface="+mn-lt"/>
                          <a:ea typeface="+mn-ea"/>
                          <a:cs typeface="+mn-cs"/>
                        </a:rPr>
                        <a:t>$1,133,392,980 </a:t>
                      </a:r>
                    </a:p>
                  </a:txBody>
                  <a:tcPr marL="9525" marR="857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Infection Following Injection</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8,855</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$78,083</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US" sz="2000" kern="1200" dirty="0" smtClean="0">
                          <a:solidFill>
                            <a:srgbClr val="FF3300"/>
                          </a:solidFill>
                          <a:latin typeface="+mn-lt"/>
                          <a:ea typeface="+mn-ea"/>
                          <a:cs typeface="+mn-cs"/>
                        </a:rPr>
                        <a:t>$691,424,965 </a:t>
                      </a:r>
                    </a:p>
                  </a:txBody>
                  <a:tcPr marL="9525" marR="857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err="1" smtClean="0">
                          <a:solidFill>
                            <a:srgbClr val="FF3300"/>
                          </a:solidFill>
                        </a:rPr>
                        <a:t>Pneumothorax</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25,559</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$24,132</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US" sz="2000" kern="1200" dirty="0" smtClean="0">
                          <a:solidFill>
                            <a:srgbClr val="FF3300"/>
                          </a:solidFill>
                          <a:latin typeface="+mn-lt"/>
                          <a:ea typeface="+mn-ea"/>
                          <a:cs typeface="+mn-cs"/>
                        </a:rPr>
                        <a:t>$616,789,788 </a:t>
                      </a:r>
                    </a:p>
                  </a:txBody>
                  <a:tcPr marL="9525" marR="857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Central Venous</a:t>
                      </a:r>
                      <a:r>
                        <a:rPr lang="en-US" sz="2000" baseline="0" dirty="0" smtClean="0">
                          <a:solidFill>
                            <a:srgbClr val="FF3300"/>
                          </a:solidFill>
                        </a:rPr>
                        <a:t> </a:t>
                      </a:r>
                      <a:r>
                        <a:rPr lang="en-US" sz="2000" dirty="0" smtClean="0">
                          <a:solidFill>
                            <a:srgbClr val="FF3300"/>
                          </a:solidFill>
                        </a:rPr>
                        <a:t>Catheter </a:t>
                      </a:r>
                      <a:r>
                        <a:rPr lang="en-US" sz="2000" baseline="0" dirty="0" smtClean="0">
                          <a:solidFill>
                            <a:srgbClr val="FF3300"/>
                          </a:solidFill>
                        </a:rPr>
                        <a:t>Infection</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7,062</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$83,365</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US" sz="2000" kern="1200" dirty="0" smtClean="0">
                          <a:solidFill>
                            <a:srgbClr val="FF3300"/>
                          </a:solidFill>
                          <a:latin typeface="+mn-lt"/>
                          <a:ea typeface="+mn-ea"/>
                          <a:cs typeface="+mn-cs"/>
                        </a:rPr>
                        <a:t>$588,723,630 </a:t>
                      </a:r>
                    </a:p>
                  </a:txBody>
                  <a:tcPr marL="9525" marR="857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Others</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773,808</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$11,640</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914400" rtl="0" eaLnBrk="1" fontAlgn="t" latinLnBrk="0" hangingPunct="1"/>
                      <a:r>
                        <a:rPr lang="en-US" sz="2000" kern="1200" dirty="0" smtClean="0">
                          <a:solidFill>
                            <a:srgbClr val="FF3300"/>
                          </a:solidFill>
                          <a:latin typeface="+mn-lt"/>
                          <a:ea typeface="+mn-ea"/>
                          <a:cs typeface="+mn-cs"/>
                        </a:rPr>
                        <a:t>$9,007,039,005 </a:t>
                      </a:r>
                    </a:p>
                  </a:txBody>
                  <a:tcPr marL="9525" marR="857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70840">
                <a:tc>
                  <a:txBody>
                    <a:bodyPr/>
                    <a:lstStyle/>
                    <a:p>
                      <a:pPr algn="r"/>
                      <a:r>
                        <a:rPr lang="en-US" sz="2000" dirty="0" smtClean="0">
                          <a:solidFill>
                            <a:srgbClr val="FF3300"/>
                          </a:solidFill>
                        </a:rPr>
                        <a:t>TOTAL</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1,503,323</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lang="en-US" sz="2000" dirty="0" smtClean="0">
                          <a:solidFill>
                            <a:srgbClr val="FF3300"/>
                          </a:solidFill>
                        </a:rPr>
                        <a:t>$13,019</a:t>
                      </a:r>
                      <a:endParaRPr lang="en-US" sz="2000" dirty="0">
                        <a:solidFill>
                          <a:srgbClr val="FF33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3300"/>
                          </a:solidFill>
                        </a:rPr>
                        <a:t>$19,571,000,000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23607" name="TextBox 4"/>
          <p:cNvSpPr txBox="1">
            <a:spLocks noChangeArrowheads="1"/>
          </p:cNvSpPr>
          <p:nvPr/>
        </p:nvSpPr>
        <p:spPr bwMode="auto">
          <a:xfrm>
            <a:off x="1371600" y="6172200"/>
            <a:ext cx="6478588" cy="261938"/>
          </a:xfrm>
          <a:prstGeom prst="rect">
            <a:avLst/>
          </a:prstGeom>
          <a:noFill/>
          <a:ln w="9525">
            <a:noFill/>
            <a:miter lim="800000"/>
            <a:headEnd/>
            <a:tailEnd/>
          </a:ln>
        </p:spPr>
        <p:txBody>
          <a:bodyPr wrap="none">
            <a:spAutoFit/>
          </a:bodyPr>
          <a:lstStyle/>
          <a:p>
            <a:r>
              <a:rPr lang="en-US" sz="1100"/>
              <a:t>Source: </a:t>
            </a:r>
            <a:r>
              <a:rPr lang="en-US" sz="1100" i="1"/>
              <a:t>The Economic Measurement of Medical Errors</a:t>
            </a:r>
            <a:r>
              <a:rPr lang="en-US" sz="1100"/>
              <a:t>, Milliman and the Society of Actuaries, 2010 </a:t>
            </a:r>
          </a:p>
        </p:txBody>
      </p:sp>
      <p:sp>
        <p:nvSpPr>
          <p:cNvPr id="23608" name="TextBox 4"/>
          <p:cNvSpPr txBox="1">
            <a:spLocks noChangeArrowheads="1"/>
          </p:cNvSpPr>
          <p:nvPr/>
        </p:nvSpPr>
        <p:spPr bwMode="auto">
          <a:xfrm>
            <a:off x="2570985" y="5562600"/>
            <a:ext cx="4741811" cy="461665"/>
          </a:xfrm>
          <a:prstGeom prst="rect">
            <a:avLst/>
          </a:prstGeom>
          <a:noFill/>
          <a:ln w="9525">
            <a:noFill/>
            <a:miter lim="800000"/>
            <a:headEnd/>
            <a:tailEnd/>
          </a:ln>
        </p:spPr>
        <p:txBody>
          <a:bodyPr wrap="none">
            <a:spAutoFit/>
          </a:bodyPr>
          <a:lstStyle/>
          <a:p>
            <a:r>
              <a:rPr lang="en-US" sz="2400" b="1" i="1" dirty="0">
                <a:solidFill>
                  <a:srgbClr val="FF0000"/>
                </a:solidFill>
              </a:rPr>
              <a:t>3 </a:t>
            </a:r>
            <a:r>
              <a:rPr lang="en-US" sz="2400" b="1" i="1" dirty="0" smtClean="0">
                <a:solidFill>
                  <a:srgbClr val="FF0000"/>
                </a:solidFill>
              </a:rPr>
              <a:t>Adverse Events </a:t>
            </a:r>
            <a:r>
              <a:rPr lang="en-US" sz="2400" b="1" i="1" dirty="0">
                <a:solidFill>
                  <a:srgbClr val="FF0000"/>
                </a:solidFill>
              </a:rPr>
              <a:t>Every Minute</a:t>
            </a:r>
          </a:p>
        </p:txBody>
      </p:sp>
    </p:spTree>
    <p:extLst>
      <p:ext uri="{BB962C8B-B14F-4D97-AF65-F5344CB8AC3E}">
        <p14:creationId xmlns:p14="http://schemas.microsoft.com/office/powerpoint/2010/main" val="94479336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Where Will You Get </a:t>
            </a:r>
            <a:br>
              <a:rPr lang="en-US" smtClean="0"/>
            </a:br>
            <a:r>
              <a:rPr lang="en-US" smtClean="0"/>
              <a:t>Your Knee Replaced?</a:t>
            </a:r>
          </a:p>
        </p:txBody>
      </p:sp>
      <p:graphicFrame>
        <p:nvGraphicFramePr>
          <p:cNvPr id="17" name="Table 16"/>
          <p:cNvGraphicFramePr>
            <a:graphicFrameLocks noGrp="1"/>
          </p:cNvGraphicFramePr>
          <p:nvPr>
            <p:extLst/>
          </p:nvPr>
        </p:nvGraphicFramePr>
        <p:xfrm>
          <a:off x="304800" y="2971800"/>
          <a:ext cx="8411144" cy="8229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bg1"/>
                          </a:solidFill>
                        </a:rPr>
                        <a:t>Consumer Share</a:t>
                      </a:r>
                      <a:br>
                        <a:rPr lang="en-US" sz="2400" dirty="0" smtClean="0">
                          <a:solidFill>
                            <a:schemeClr val="bg1"/>
                          </a:solidFill>
                        </a:rPr>
                      </a:br>
                      <a:r>
                        <a:rPr lang="en-US" sz="2400" dirty="0" smtClean="0">
                          <a:solidFill>
                            <a:schemeClr val="bg1"/>
                          </a:solidFill>
                        </a:rPr>
                        <a:t>of</a:t>
                      </a:r>
                      <a:r>
                        <a:rPr lang="en-US" sz="2400" baseline="0" dirty="0" smtClean="0">
                          <a:solidFill>
                            <a:schemeClr val="bg1"/>
                          </a:solidFill>
                        </a:rPr>
                        <a:t> Surgery Cost</a:t>
                      </a:r>
                      <a:endParaRPr lang="en-US" sz="24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rgbClr val="008000"/>
                          </a:solidFill>
                        </a:rPr>
                        <a:t>Price #1</a:t>
                      </a:r>
                      <a:br>
                        <a:rPr lang="en-US" sz="2200" dirty="0" smtClean="0">
                          <a:solidFill>
                            <a:srgbClr val="008000"/>
                          </a:solidFill>
                        </a:rPr>
                      </a:br>
                      <a:r>
                        <a:rPr lang="en-US" sz="2200" dirty="0" smtClean="0">
                          <a:solidFill>
                            <a:srgbClr val="008000"/>
                          </a:solidFill>
                        </a:rPr>
                        <a:t>$20,000</a:t>
                      </a:r>
                      <a:endParaRPr lang="en-US" sz="2200" dirty="0">
                        <a:solidFill>
                          <a:srgbClr val="008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Price #2</a:t>
                      </a:r>
                      <a:br>
                        <a:rPr lang="en-US" sz="2200" dirty="0" smtClean="0">
                          <a:solidFill>
                            <a:schemeClr val="tx1"/>
                          </a:solidFill>
                        </a:rPr>
                      </a:br>
                      <a:r>
                        <a:rPr lang="en-US" sz="2200" dirty="0" smtClean="0">
                          <a:solidFill>
                            <a:schemeClr val="tx1"/>
                          </a:solidFill>
                        </a:rPr>
                        <a:t>$25,000</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aseline="0" dirty="0" smtClean="0">
                          <a:solidFill>
                            <a:srgbClr val="FF0000"/>
                          </a:solidFill>
                        </a:rPr>
                        <a:t>Price #3</a:t>
                      </a:r>
                      <a:br>
                        <a:rPr lang="en-US" sz="2200" baseline="0" dirty="0" smtClean="0">
                          <a:solidFill>
                            <a:srgbClr val="FF0000"/>
                          </a:solidFill>
                        </a:rPr>
                      </a:br>
                      <a:r>
                        <a:rPr lang="en-US" sz="2200" baseline="0" dirty="0" smtClean="0">
                          <a:solidFill>
                            <a:srgbClr val="FF0000"/>
                          </a:solidFill>
                        </a:rPr>
                        <a:t>$30,000</a:t>
                      </a:r>
                      <a:endParaRPr lang="en-US" sz="2200" dirty="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9063" name="Picture 13" descr="kneetransplant.jpg"/>
          <p:cNvPicPr>
            <a:picLocks noChangeAspect="1"/>
          </p:cNvPicPr>
          <p:nvPr/>
        </p:nvPicPr>
        <p:blipFill>
          <a:blip r:embed="rId2" cstate="print"/>
          <a:srcRect t="9692" b="16937"/>
          <a:stretch>
            <a:fillRect/>
          </a:stretch>
        </p:blipFill>
        <p:spPr bwMode="auto">
          <a:xfrm>
            <a:off x="5791200" y="1371600"/>
            <a:ext cx="2628900" cy="1543050"/>
          </a:xfrm>
          <a:prstGeom prst="rect">
            <a:avLst/>
          </a:prstGeom>
          <a:noFill/>
          <a:ln w="9525">
            <a:noFill/>
            <a:miter lim="800000"/>
            <a:headEnd/>
            <a:tailEnd/>
          </a:ln>
        </p:spPr>
      </p:pic>
      <p:sp>
        <p:nvSpPr>
          <p:cNvPr id="129064" name="TextBox 14"/>
          <p:cNvSpPr txBox="1">
            <a:spLocks noChangeArrowheads="1"/>
          </p:cNvSpPr>
          <p:nvPr/>
        </p:nvSpPr>
        <p:spPr bwMode="auto">
          <a:xfrm>
            <a:off x="3759200" y="1600202"/>
            <a:ext cx="2103438" cy="830263"/>
          </a:xfrm>
          <a:prstGeom prst="rect">
            <a:avLst/>
          </a:prstGeom>
          <a:noFill/>
          <a:ln w="9525">
            <a:noFill/>
            <a:miter lim="800000"/>
            <a:headEnd/>
            <a:tailEnd/>
          </a:ln>
        </p:spPr>
        <p:txBody>
          <a:bodyPr wrap="none">
            <a:spAutoFit/>
          </a:bodyPr>
          <a:lstStyle/>
          <a:p>
            <a:r>
              <a:rPr lang="en-US" sz="2400" b="1"/>
              <a:t>Knee Joint</a:t>
            </a:r>
            <a:br>
              <a:rPr lang="en-US" sz="2400" b="1"/>
            </a:br>
            <a:r>
              <a:rPr lang="en-US" sz="2400" b="1"/>
              <a:t>Replacement</a:t>
            </a:r>
          </a:p>
        </p:txBody>
      </p:sp>
    </p:spTree>
    <p:extLst>
      <p:ext uri="{BB962C8B-B14F-4D97-AF65-F5344CB8AC3E}">
        <p14:creationId xmlns:p14="http://schemas.microsoft.com/office/powerpoint/2010/main" val="120665360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Where Will You Get </a:t>
            </a:r>
            <a:br>
              <a:rPr lang="en-US" smtClean="0"/>
            </a:br>
            <a:r>
              <a:rPr lang="en-US" smtClean="0"/>
              <a:t>Your Knee Replaced?</a:t>
            </a:r>
          </a:p>
        </p:txBody>
      </p:sp>
      <p:graphicFrame>
        <p:nvGraphicFramePr>
          <p:cNvPr id="17" name="Table 16"/>
          <p:cNvGraphicFramePr>
            <a:graphicFrameLocks noGrp="1"/>
          </p:cNvGraphicFramePr>
          <p:nvPr/>
        </p:nvGraphicFramePr>
        <p:xfrm>
          <a:off x="304800" y="2971800"/>
          <a:ext cx="8411144" cy="256032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Surgery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rgbClr val="008000"/>
                          </a:solidFill>
                        </a:rPr>
                        <a:t>Price #1</a:t>
                      </a:r>
                      <a:br>
                        <a:rPr lang="en-US" sz="2200" dirty="0" smtClean="0">
                          <a:solidFill>
                            <a:srgbClr val="008000"/>
                          </a:solidFill>
                        </a:rPr>
                      </a:br>
                      <a:r>
                        <a:rPr lang="en-US" sz="2200" dirty="0" smtClean="0">
                          <a:solidFill>
                            <a:srgbClr val="008000"/>
                          </a:solidFill>
                        </a:rPr>
                        <a:t>$20,000</a:t>
                      </a:r>
                      <a:endParaRPr lang="en-US" sz="2200" dirty="0">
                        <a:solidFill>
                          <a:srgbClr val="008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Price #2</a:t>
                      </a:r>
                      <a:br>
                        <a:rPr lang="en-US" sz="2200" dirty="0" smtClean="0">
                          <a:solidFill>
                            <a:schemeClr val="tx1"/>
                          </a:solidFill>
                        </a:rPr>
                      </a:br>
                      <a:r>
                        <a:rPr lang="en-US" sz="2200" dirty="0" smtClean="0">
                          <a:solidFill>
                            <a:schemeClr val="tx1"/>
                          </a:solidFill>
                        </a:rPr>
                        <a:t>$25,000</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aseline="0" dirty="0" smtClean="0">
                          <a:solidFill>
                            <a:srgbClr val="FF0000"/>
                          </a:solidFill>
                        </a:rPr>
                        <a:t>Price #3</a:t>
                      </a:r>
                      <a:br>
                        <a:rPr lang="en-US" sz="2200" baseline="0" dirty="0" smtClean="0">
                          <a:solidFill>
                            <a:srgbClr val="FF0000"/>
                          </a:solidFill>
                        </a:rPr>
                      </a:br>
                      <a:r>
                        <a:rPr lang="en-US" sz="2200" baseline="0" dirty="0" smtClean="0">
                          <a:solidFill>
                            <a:srgbClr val="FF0000"/>
                          </a:solidFill>
                        </a:rPr>
                        <a:t>$30,000</a:t>
                      </a:r>
                      <a:endParaRPr lang="en-US" sz="2200" dirty="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$1,000 Copayment: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 Coinsurance</a:t>
                      </a:r>
                      <a:br>
                        <a:rPr lang="en-US" sz="2400" dirty="0" smtClean="0">
                          <a:solidFill>
                            <a:schemeClr val="tx1"/>
                          </a:solidFill>
                        </a:rPr>
                      </a:br>
                      <a:r>
                        <a:rPr lang="en-US" sz="2400" dirty="0" smtClean="0">
                          <a:solidFill>
                            <a:schemeClr val="tx1"/>
                          </a:solidFill>
                        </a:rPr>
                        <a:t>w/$2,000 OOP Max:</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$2,000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r>
                        <a:rPr lang="en-US" sz="2400" kern="1200" dirty="0" smtClean="0">
                          <a:solidFill>
                            <a:schemeClr val="tx1"/>
                          </a:solidFill>
                          <a:latin typeface="+mn-lt"/>
                          <a:ea typeface="+mn-ea"/>
                          <a:cs typeface="+mn-cs"/>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$2,000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$5,000</a:t>
                      </a:r>
                      <a:r>
                        <a:rPr lang="en-US" sz="2400" baseline="0" dirty="0" smtClean="0">
                          <a:solidFill>
                            <a:schemeClr val="tx1"/>
                          </a:solidFill>
                        </a:rPr>
                        <a:t> Deductible: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$5,000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9059" name="TextBox 24"/>
          <p:cNvSpPr txBox="1">
            <a:spLocks noChangeArrowheads="1"/>
          </p:cNvSpPr>
          <p:nvPr/>
        </p:nvSpPr>
        <p:spPr bwMode="auto">
          <a:xfrm>
            <a:off x="8616950" y="4905377"/>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9060" name="TextBox 24"/>
          <p:cNvSpPr txBox="1">
            <a:spLocks noChangeArrowheads="1"/>
          </p:cNvSpPr>
          <p:nvPr/>
        </p:nvSpPr>
        <p:spPr bwMode="auto">
          <a:xfrm>
            <a:off x="8626475" y="4133852"/>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9061" name="TextBox 24"/>
          <p:cNvSpPr txBox="1">
            <a:spLocks noChangeArrowheads="1"/>
          </p:cNvSpPr>
          <p:nvPr/>
        </p:nvSpPr>
        <p:spPr bwMode="auto">
          <a:xfrm>
            <a:off x="8613775" y="3695702"/>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pic>
        <p:nvPicPr>
          <p:cNvPr id="129063" name="Picture 13" descr="kneetransplant.jpg"/>
          <p:cNvPicPr>
            <a:picLocks noChangeAspect="1"/>
          </p:cNvPicPr>
          <p:nvPr/>
        </p:nvPicPr>
        <p:blipFill>
          <a:blip r:embed="rId2" cstate="print"/>
          <a:srcRect t="9692" b="16937"/>
          <a:stretch>
            <a:fillRect/>
          </a:stretch>
        </p:blipFill>
        <p:spPr bwMode="auto">
          <a:xfrm>
            <a:off x="5791200" y="1371600"/>
            <a:ext cx="2628900" cy="1543050"/>
          </a:xfrm>
          <a:prstGeom prst="rect">
            <a:avLst/>
          </a:prstGeom>
          <a:noFill/>
          <a:ln w="9525">
            <a:noFill/>
            <a:miter lim="800000"/>
            <a:headEnd/>
            <a:tailEnd/>
          </a:ln>
        </p:spPr>
      </p:pic>
      <p:sp>
        <p:nvSpPr>
          <p:cNvPr id="129064" name="TextBox 14"/>
          <p:cNvSpPr txBox="1">
            <a:spLocks noChangeArrowheads="1"/>
          </p:cNvSpPr>
          <p:nvPr/>
        </p:nvSpPr>
        <p:spPr bwMode="auto">
          <a:xfrm>
            <a:off x="3759200" y="1600202"/>
            <a:ext cx="2103438" cy="830263"/>
          </a:xfrm>
          <a:prstGeom prst="rect">
            <a:avLst/>
          </a:prstGeom>
          <a:noFill/>
          <a:ln w="9525">
            <a:noFill/>
            <a:miter lim="800000"/>
            <a:headEnd/>
            <a:tailEnd/>
          </a:ln>
        </p:spPr>
        <p:txBody>
          <a:bodyPr wrap="none">
            <a:spAutoFit/>
          </a:bodyPr>
          <a:lstStyle/>
          <a:p>
            <a:r>
              <a:rPr lang="en-US" sz="2400" b="1"/>
              <a:t>Knee Joint</a:t>
            </a:r>
            <a:br>
              <a:rPr lang="en-US" sz="2400" b="1"/>
            </a:br>
            <a:r>
              <a:rPr lang="en-US" sz="2400" b="1"/>
              <a:t>Replacement</a:t>
            </a:r>
          </a:p>
        </p:txBody>
      </p:sp>
    </p:spTree>
    <p:extLst>
      <p:ext uri="{BB962C8B-B14F-4D97-AF65-F5344CB8AC3E}">
        <p14:creationId xmlns:p14="http://schemas.microsoft.com/office/powerpoint/2010/main" val="113111139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Where Will You Get </a:t>
            </a:r>
            <a:br>
              <a:rPr lang="en-US" smtClean="0"/>
            </a:br>
            <a:r>
              <a:rPr lang="en-US" smtClean="0"/>
              <a:t>Your Knee Replaced?</a:t>
            </a:r>
          </a:p>
        </p:txBody>
      </p:sp>
      <p:graphicFrame>
        <p:nvGraphicFramePr>
          <p:cNvPr id="17" name="Table 16"/>
          <p:cNvGraphicFramePr>
            <a:graphicFrameLocks noGrp="1"/>
          </p:cNvGraphicFramePr>
          <p:nvPr/>
        </p:nvGraphicFramePr>
        <p:xfrm>
          <a:off x="304800" y="2971800"/>
          <a:ext cx="8411144" cy="301752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Surgery Cost</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rgbClr val="008000"/>
                          </a:solidFill>
                        </a:rPr>
                        <a:t>Price #1</a:t>
                      </a:r>
                      <a:br>
                        <a:rPr lang="en-US" sz="2200" dirty="0" smtClean="0">
                          <a:solidFill>
                            <a:srgbClr val="008000"/>
                          </a:solidFill>
                        </a:rPr>
                      </a:br>
                      <a:r>
                        <a:rPr lang="en-US" sz="2200" dirty="0" smtClean="0">
                          <a:solidFill>
                            <a:srgbClr val="008000"/>
                          </a:solidFill>
                        </a:rPr>
                        <a:t>$20,000</a:t>
                      </a:r>
                      <a:endParaRPr lang="en-US" sz="2200" dirty="0">
                        <a:solidFill>
                          <a:srgbClr val="008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Price #2</a:t>
                      </a:r>
                      <a:br>
                        <a:rPr lang="en-US" sz="2200" dirty="0" smtClean="0">
                          <a:solidFill>
                            <a:schemeClr val="tx1"/>
                          </a:solidFill>
                        </a:rPr>
                      </a:br>
                      <a:r>
                        <a:rPr lang="en-US" sz="2200" dirty="0" smtClean="0">
                          <a:solidFill>
                            <a:schemeClr val="tx1"/>
                          </a:solidFill>
                        </a:rPr>
                        <a:t>$25,000</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aseline="0" dirty="0" smtClean="0">
                          <a:solidFill>
                            <a:srgbClr val="FF0000"/>
                          </a:solidFill>
                        </a:rPr>
                        <a:t>Price #3</a:t>
                      </a:r>
                      <a:br>
                        <a:rPr lang="en-US" sz="2200" baseline="0" dirty="0" smtClean="0">
                          <a:solidFill>
                            <a:srgbClr val="FF0000"/>
                          </a:solidFill>
                        </a:rPr>
                      </a:br>
                      <a:r>
                        <a:rPr lang="en-US" sz="2200" baseline="0" dirty="0" smtClean="0">
                          <a:solidFill>
                            <a:srgbClr val="FF0000"/>
                          </a:solidFill>
                        </a:rPr>
                        <a:t>$30,000</a:t>
                      </a:r>
                      <a:endParaRPr lang="en-US" sz="2200" dirty="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$1,000 Copayment: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$1,000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10% Coinsurance</a:t>
                      </a:r>
                      <a:br>
                        <a:rPr lang="en-US" sz="2400" dirty="0" smtClean="0">
                          <a:solidFill>
                            <a:schemeClr val="tx1"/>
                          </a:solidFill>
                        </a:rPr>
                      </a:br>
                      <a:r>
                        <a:rPr lang="en-US" sz="2400" dirty="0" smtClean="0">
                          <a:solidFill>
                            <a:schemeClr val="tx1"/>
                          </a:solidFill>
                        </a:rPr>
                        <a:t>w/$2,000 OOP Max:</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$2,000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r>
                        <a:rPr lang="en-US" sz="2400" kern="1200" dirty="0" smtClean="0">
                          <a:solidFill>
                            <a:schemeClr val="tx1"/>
                          </a:solidFill>
                          <a:latin typeface="+mn-lt"/>
                          <a:ea typeface="+mn-ea"/>
                          <a:cs typeface="+mn-cs"/>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$2,000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$5,000</a:t>
                      </a:r>
                      <a:r>
                        <a:rPr lang="en-US" sz="2400" baseline="0" dirty="0" smtClean="0">
                          <a:solidFill>
                            <a:schemeClr val="tx1"/>
                          </a:solidFill>
                        </a:rPr>
                        <a:t> Deductible: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$5,000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Highest-Value: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$10,000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9059" name="TextBox 24"/>
          <p:cNvSpPr txBox="1">
            <a:spLocks noChangeArrowheads="1"/>
          </p:cNvSpPr>
          <p:nvPr/>
        </p:nvSpPr>
        <p:spPr bwMode="auto">
          <a:xfrm>
            <a:off x="8616950" y="4905377"/>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9060" name="TextBox 24"/>
          <p:cNvSpPr txBox="1">
            <a:spLocks noChangeArrowheads="1"/>
          </p:cNvSpPr>
          <p:nvPr/>
        </p:nvSpPr>
        <p:spPr bwMode="auto">
          <a:xfrm>
            <a:off x="8626475" y="4133852"/>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9061" name="TextBox 24"/>
          <p:cNvSpPr txBox="1">
            <a:spLocks noChangeArrowheads="1"/>
          </p:cNvSpPr>
          <p:nvPr/>
        </p:nvSpPr>
        <p:spPr bwMode="auto">
          <a:xfrm>
            <a:off x="8613775" y="3695702"/>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9062" name="TextBox 24"/>
          <p:cNvSpPr txBox="1">
            <a:spLocks noChangeArrowheads="1"/>
          </p:cNvSpPr>
          <p:nvPr/>
        </p:nvSpPr>
        <p:spPr bwMode="auto">
          <a:xfrm>
            <a:off x="5308600" y="5391152"/>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pic>
        <p:nvPicPr>
          <p:cNvPr id="129063" name="Picture 13" descr="kneetransplant.jpg"/>
          <p:cNvPicPr>
            <a:picLocks noChangeAspect="1"/>
          </p:cNvPicPr>
          <p:nvPr/>
        </p:nvPicPr>
        <p:blipFill>
          <a:blip r:embed="rId2" cstate="print"/>
          <a:srcRect t="9692" b="16937"/>
          <a:stretch>
            <a:fillRect/>
          </a:stretch>
        </p:blipFill>
        <p:spPr bwMode="auto">
          <a:xfrm>
            <a:off x="5791200" y="1371600"/>
            <a:ext cx="2628900" cy="1543050"/>
          </a:xfrm>
          <a:prstGeom prst="rect">
            <a:avLst/>
          </a:prstGeom>
          <a:noFill/>
          <a:ln w="9525">
            <a:noFill/>
            <a:miter lim="800000"/>
            <a:headEnd/>
            <a:tailEnd/>
          </a:ln>
        </p:spPr>
      </p:pic>
      <p:sp>
        <p:nvSpPr>
          <p:cNvPr id="129064" name="TextBox 14"/>
          <p:cNvSpPr txBox="1">
            <a:spLocks noChangeArrowheads="1"/>
          </p:cNvSpPr>
          <p:nvPr/>
        </p:nvSpPr>
        <p:spPr bwMode="auto">
          <a:xfrm>
            <a:off x="3759200" y="1600202"/>
            <a:ext cx="2103438" cy="830263"/>
          </a:xfrm>
          <a:prstGeom prst="rect">
            <a:avLst/>
          </a:prstGeom>
          <a:noFill/>
          <a:ln w="9525">
            <a:noFill/>
            <a:miter lim="800000"/>
            <a:headEnd/>
            <a:tailEnd/>
          </a:ln>
        </p:spPr>
        <p:txBody>
          <a:bodyPr wrap="none">
            <a:spAutoFit/>
          </a:bodyPr>
          <a:lstStyle/>
          <a:p>
            <a:r>
              <a:rPr lang="en-US" sz="2400" b="1"/>
              <a:t>Knee Joint</a:t>
            </a:r>
            <a:br>
              <a:rPr lang="en-US" sz="2400" b="1"/>
            </a:br>
            <a:r>
              <a:rPr lang="en-US" sz="2400" b="1"/>
              <a:t>Replacement</a:t>
            </a:r>
          </a:p>
        </p:txBody>
      </p:sp>
    </p:spTree>
    <p:extLst>
      <p:ext uri="{BB962C8B-B14F-4D97-AF65-F5344CB8AC3E}">
        <p14:creationId xmlns:p14="http://schemas.microsoft.com/office/powerpoint/2010/main" val="223469803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Transparency &amp; Value-Based Benefits Result in Better Choices?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530"/>
          <a:stretch/>
        </p:blipFill>
        <p:spPr>
          <a:xfrm>
            <a:off x="1752600" y="1524000"/>
            <a:ext cx="6225540" cy="5096928"/>
          </a:xfrm>
          <a:prstGeom prst="rect">
            <a:avLst/>
          </a:prstGeom>
        </p:spPr>
      </p:pic>
    </p:spTree>
    <p:extLst>
      <p:ext uri="{BB962C8B-B14F-4D97-AF65-F5344CB8AC3E}">
        <p14:creationId xmlns:p14="http://schemas.microsoft.com/office/powerpoint/2010/main" val="7269017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219200" y="155575"/>
            <a:ext cx="7745413" cy="1103313"/>
          </a:xfrm>
        </p:spPr>
        <p:txBody>
          <a:bodyPr/>
          <a:lstStyle/>
          <a:p>
            <a:pPr eaLnBrk="1" hangingPunct="1"/>
            <a:r>
              <a:rPr lang="en-US" dirty="0" smtClean="0"/>
              <a:t>Current Transparency Efforts </a:t>
            </a:r>
            <a:br>
              <a:rPr lang="en-US" dirty="0" smtClean="0"/>
            </a:br>
            <a:r>
              <a:rPr lang="en-US" dirty="0" smtClean="0"/>
              <a:t>Are Focused on Procedure Price</a:t>
            </a:r>
          </a:p>
        </p:txBody>
      </p:sp>
      <p:graphicFrame>
        <p:nvGraphicFramePr>
          <p:cNvPr id="7" name="Table Placeholder 6"/>
          <p:cNvGraphicFramePr>
            <a:graphicFrameLocks noGrp="1"/>
          </p:cNvGraphicFramePr>
          <p:nvPr>
            <p:ph type="tbl" idx="1"/>
          </p:nvPr>
        </p:nvGraphicFramePr>
        <p:xfrm>
          <a:off x="195263" y="1460500"/>
          <a:ext cx="4375149" cy="3139440"/>
        </p:xfrm>
        <a:graphic>
          <a:graphicData uri="http://schemas.openxmlformats.org/drawingml/2006/table">
            <a:tbl>
              <a:tblPr firstRow="1" bandRow="1">
                <a:tableStyleId>{073A0DAA-6AF3-43AB-8588-CEC1D06C72B9}</a:tableStyleId>
              </a:tblPr>
              <a:tblGrid>
                <a:gridCol w="1458383"/>
                <a:gridCol w="1458383"/>
                <a:gridCol w="1458383"/>
              </a:tblGrid>
              <a:tr h="370840">
                <a:tc>
                  <a:txBody>
                    <a:bodyPr/>
                    <a:lstStyle/>
                    <a:p>
                      <a:pPr algn="ctr"/>
                      <a:r>
                        <a:rPr lang="en-US" dirty="0" smtClean="0">
                          <a:solidFill>
                            <a:schemeClr val="tx1"/>
                          </a:solidFill>
                        </a:rPr>
                        <a:t>Payment</a:t>
                      </a:r>
                      <a:br>
                        <a:rPr lang="en-US" dirty="0" smtClean="0">
                          <a:solidFill>
                            <a:schemeClr val="tx1"/>
                          </a:solidFill>
                        </a:rPr>
                      </a:br>
                      <a:r>
                        <a:rPr lang="en-US" dirty="0" smtClean="0">
                          <a:solidFill>
                            <a:schemeClr val="tx1"/>
                          </a:solidFill>
                        </a:rPr>
                        <a:t>for</a:t>
                      </a:r>
                      <a:r>
                        <a:rPr lang="en-US" baseline="0" dirty="0" smtClean="0">
                          <a:solidFill>
                            <a:schemeClr val="tx1"/>
                          </a:solidFill>
                        </a:rPr>
                        <a:t> Procedure</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err="1" smtClean="0">
                          <a:solidFill>
                            <a:schemeClr val="bg1"/>
                          </a:solidFill>
                        </a:rPr>
                        <a:t>dded</a:t>
                      </a:r>
                      <a:r>
                        <a:rPr lang="en-US" dirty="0" smtClean="0">
                          <a:solidFill>
                            <a:schemeClr val="bg1"/>
                          </a:solidFill>
                        </a:rPr>
                        <a:t/>
                      </a:r>
                      <a:br>
                        <a:rPr lang="en-US" dirty="0" smtClean="0">
                          <a:solidFill>
                            <a:schemeClr val="bg1"/>
                          </a:solidFill>
                        </a:rPr>
                      </a:br>
                      <a:endParaRPr lang="en-US" dirty="0">
                        <a:solidFill>
                          <a:schemeClr val="bg1"/>
                        </a:solidFill>
                      </a:endParaRPr>
                    </a:p>
                  </a:txBody>
                  <a:tcPr anchor="b">
                    <a:lnB w="38100" cap="flat" cmpd="sng" algn="ctr">
                      <a:noFill/>
                      <a:prstDash val="solid"/>
                      <a:round/>
                      <a:headEnd type="none" w="med" len="med"/>
                      <a:tailEnd type="none" w="med" len="med"/>
                    </a:lnB>
                    <a:solidFill>
                      <a:schemeClr val="bg1"/>
                    </a:solidFill>
                  </a:tcPr>
                </a:tc>
                <a:tc>
                  <a:txBody>
                    <a:bodyPr/>
                    <a:lstStyle/>
                    <a:p>
                      <a:pPr algn="ctr"/>
                      <a:endParaRPr lang="en-US" dirty="0">
                        <a:solidFill>
                          <a:schemeClr val="bg1"/>
                        </a:solidFill>
                      </a:endParaRPr>
                    </a:p>
                  </a:txBody>
                  <a:tcPr anchor="b">
                    <a:lnB w="38100" cap="flat" cmpd="sng" algn="ctr">
                      <a:noFill/>
                      <a:prstDash val="solid"/>
                      <a:round/>
                      <a:headEnd type="none" w="med" len="med"/>
                      <a:tailEnd type="none" w="med" len="med"/>
                    </a:lnB>
                    <a:solidFill>
                      <a:schemeClr val="bg1"/>
                    </a:solidFill>
                  </a:tcPr>
                </a:tc>
              </a:tr>
              <a:tr h="370840">
                <a:tc>
                  <a:txBody>
                    <a:bodyPr/>
                    <a:lstStyle/>
                    <a:p>
                      <a:pPr algn="ctr"/>
                      <a:r>
                        <a:rPr lang="en-US" b="1" dirty="0" smtClean="0"/>
                        <a:t>Provider 1:</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solidFill>
                            <a:srgbClr val="FF0000"/>
                          </a:solidFill>
                        </a:rPr>
                        <a:t>$25,000</a:t>
                      </a:r>
                      <a:endParaRPr lang="en-US"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chemeClr val="bg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3">
                  <a:txBody>
                    <a:bodyPr/>
                    <a:lstStyle/>
                    <a:p>
                      <a:pPr algn="ctr"/>
                      <a:endParaRPr lang="en-US" b="1" dirty="0">
                        <a:solidFill>
                          <a:schemeClr val="bg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2:</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bg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dirty="0" smtClean="0">
                          <a:solidFill>
                            <a:srgbClr val="008000"/>
                          </a:solidFill>
                        </a:rPr>
                        <a:t>$23,000</a:t>
                      </a:r>
                      <a:endParaRPr lang="en-US"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chemeClr val="bg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b="1" dirty="0" smtClean="0">
                          <a:solidFill>
                            <a:srgbClr val="008000"/>
                          </a:solidFill>
                        </a:rPr>
                        <a:t>-8%</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6099533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219200" y="155575"/>
            <a:ext cx="7745413" cy="1103313"/>
          </a:xfrm>
        </p:spPr>
        <p:txBody>
          <a:bodyPr/>
          <a:lstStyle/>
          <a:p>
            <a:pPr eaLnBrk="1" hangingPunct="1"/>
            <a:r>
              <a:rPr lang="en-US" smtClean="0"/>
              <a:t>What Hidden Costs</a:t>
            </a:r>
            <a:br>
              <a:rPr lang="en-US" smtClean="0"/>
            </a:br>
            <a:r>
              <a:rPr lang="en-US" smtClean="0"/>
              <a:t>Accompany the Lower Price?</a:t>
            </a:r>
          </a:p>
        </p:txBody>
      </p:sp>
      <p:graphicFrame>
        <p:nvGraphicFramePr>
          <p:cNvPr id="7" name="Table Placeholder 6"/>
          <p:cNvGraphicFramePr>
            <a:graphicFrameLocks noGrp="1"/>
          </p:cNvGraphicFramePr>
          <p:nvPr>
            <p:ph type="tbl" idx="1"/>
          </p:nvPr>
        </p:nvGraphicFramePr>
        <p:xfrm>
          <a:off x="195263" y="1460500"/>
          <a:ext cx="4375149" cy="3139440"/>
        </p:xfrm>
        <a:graphic>
          <a:graphicData uri="http://schemas.openxmlformats.org/drawingml/2006/table">
            <a:tbl>
              <a:tblPr firstRow="1" bandRow="1">
                <a:tableStyleId>{073A0DAA-6AF3-43AB-8588-CEC1D06C72B9}</a:tableStyleId>
              </a:tblPr>
              <a:tblGrid>
                <a:gridCol w="1458383"/>
                <a:gridCol w="1458383"/>
                <a:gridCol w="1458383"/>
              </a:tblGrid>
              <a:tr h="370840">
                <a:tc>
                  <a:txBody>
                    <a:bodyPr/>
                    <a:lstStyle/>
                    <a:p>
                      <a:pPr algn="ctr"/>
                      <a:r>
                        <a:rPr lang="en-US" dirty="0" smtClean="0">
                          <a:solidFill>
                            <a:schemeClr val="tx1"/>
                          </a:solidFill>
                        </a:rPr>
                        <a:t>Payment</a:t>
                      </a:r>
                      <a:br>
                        <a:rPr lang="en-US" dirty="0" smtClean="0">
                          <a:solidFill>
                            <a:schemeClr val="tx1"/>
                          </a:solidFill>
                        </a:rPr>
                      </a:br>
                      <a:r>
                        <a:rPr lang="en-US" dirty="0" smtClean="0">
                          <a:solidFill>
                            <a:schemeClr val="tx1"/>
                          </a:solidFill>
                        </a:rPr>
                        <a:t>for</a:t>
                      </a:r>
                      <a:r>
                        <a:rPr lang="en-US" baseline="0" dirty="0" smtClean="0">
                          <a:solidFill>
                            <a:schemeClr val="tx1"/>
                          </a:solidFill>
                        </a:rPr>
                        <a:t> Procedure</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smtClean="0">
                          <a:solidFill>
                            <a:schemeClr val="tx1"/>
                          </a:solidFill>
                        </a:rPr>
                        <a:t>Payment and Rate</a:t>
                      </a:r>
                      <a:br>
                        <a:rPr lang="en-US" dirty="0" smtClean="0">
                          <a:solidFill>
                            <a:schemeClr val="tx1"/>
                          </a:solidFill>
                        </a:rPr>
                      </a:br>
                      <a:r>
                        <a:rPr lang="en-US" dirty="0" smtClean="0">
                          <a:solidFill>
                            <a:schemeClr val="tx1"/>
                          </a:solidFill>
                        </a:rPr>
                        <a:t>of Complications</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1:</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t>$25,000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$30,000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8000"/>
                          </a:solidFill>
                        </a:rPr>
                        <a:t>2%</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gridSpan="3">
                  <a:txBody>
                    <a:bodyPr/>
                    <a:lstStyle/>
                    <a:p>
                      <a:pPr algn="ct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2:</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t>$23,000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$30,000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10%</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solidFill>
                            <a:srgbClr val="008000"/>
                          </a:solidFill>
                        </a:rPr>
                        <a:t>-8%</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7814829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219200" y="155575"/>
            <a:ext cx="7745413" cy="1103313"/>
          </a:xfrm>
        </p:spPr>
        <p:txBody>
          <a:bodyPr/>
          <a:lstStyle/>
          <a:p>
            <a:pPr eaLnBrk="1" hangingPunct="1"/>
            <a:r>
              <a:rPr lang="en-US" smtClean="0"/>
              <a:t>Total Spending May Be Higher With the “Lower Price” Provider</a:t>
            </a:r>
          </a:p>
        </p:txBody>
      </p:sp>
      <p:graphicFrame>
        <p:nvGraphicFramePr>
          <p:cNvPr id="7" name="Table Placeholder 6"/>
          <p:cNvGraphicFramePr>
            <a:graphicFrameLocks noGrp="1"/>
          </p:cNvGraphicFramePr>
          <p:nvPr>
            <p:ph type="tbl" idx="1"/>
          </p:nvPr>
        </p:nvGraphicFramePr>
        <p:xfrm>
          <a:off x="195263" y="1460500"/>
          <a:ext cx="5833532" cy="3139440"/>
        </p:xfrm>
        <a:graphic>
          <a:graphicData uri="http://schemas.openxmlformats.org/drawingml/2006/table">
            <a:tbl>
              <a:tblPr firstRow="1" bandRow="1">
                <a:tableStyleId>{073A0DAA-6AF3-43AB-8588-CEC1D06C72B9}</a:tableStyleId>
              </a:tblPr>
              <a:tblGrid>
                <a:gridCol w="1458383"/>
                <a:gridCol w="1458383"/>
                <a:gridCol w="1458383"/>
                <a:gridCol w="1458383"/>
              </a:tblGrid>
              <a:tr h="370840">
                <a:tc>
                  <a:txBody>
                    <a:bodyPr/>
                    <a:lstStyle/>
                    <a:p>
                      <a:pPr algn="ctr"/>
                      <a:r>
                        <a:rPr lang="en-US" dirty="0" smtClean="0">
                          <a:solidFill>
                            <a:schemeClr val="tx1"/>
                          </a:solidFill>
                        </a:rPr>
                        <a:t>Payment</a:t>
                      </a:r>
                      <a:br>
                        <a:rPr lang="en-US" dirty="0" smtClean="0">
                          <a:solidFill>
                            <a:schemeClr val="tx1"/>
                          </a:solidFill>
                        </a:rPr>
                      </a:br>
                      <a:r>
                        <a:rPr lang="en-US" dirty="0" smtClean="0">
                          <a:solidFill>
                            <a:schemeClr val="tx1"/>
                          </a:solidFill>
                        </a:rPr>
                        <a:t>for</a:t>
                      </a:r>
                      <a:r>
                        <a:rPr lang="en-US" baseline="0" dirty="0" smtClean="0">
                          <a:solidFill>
                            <a:schemeClr val="tx1"/>
                          </a:solidFill>
                        </a:rPr>
                        <a:t> Procedure</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smtClean="0">
                          <a:solidFill>
                            <a:schemeClr val="tx1"/>
                          </a:solidFill>
                        </a:rPr>
                        <a:t>Payment</a:t>
                      </a:r>
                      <a:r>
                        <a:rPr lang="en-US" baseline="0" dirty="0" smtClean="0">
                          <a:solidFill>
                            <a:schemeClr val="tx1"/>
                          </a:solidFill>
                        </a:rPr>
                        <a:t> and Rate of</a:t>
                      </a:r>
                      <a:br>
                        <a:rPr lang="en-US" baseline="0" dirty="0" smtClean="0">
                          <a:solidFill>
                            <a:schemeClr val="tx1"/>
                          </a:solidFill>
                        </a:rPr>
                      </a:br>
                      <a:r>
                        <a:rPr lang="en-US" baseline="0" dirty="0" smtClean="0">
                          <a:solidFill>
                            <a:schemeClr val="tx1"/>
                          </a:solidFill>
                        </a:rPr>
                        <a:t>Complications</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Average</a:t>
                      </a:r>
                      <a:br>
                        <a:rPr lang="en-US" dirty="0" smtClean="0">
                          <a:solidFill>
                            <a:schemeClr val="tx1"/>
                          </a:solidFill>
                        </a:rPr>
                      </a:br>
                      <a:r>
                        <a:rPr lang="en-US" dirty="0" smtClean="0">
                          <a:solidFill>
                            <a:schemeClr val="tx1"/>
                          </a:solidFill>
                        </a:rPr>
                        <a:t>Total</a:t>
                      </a:r>
                      <a:br>
                        <a:rPr lang="en-US" dirty="0" smtClean="0">
                          <a:solidFill>
                            <a:schemeClr val="tx1"/>
                          </a:solidFill>
                        </a:rPr>
                      </a:br>
                      <a:r>
                        <a:rPr lang="en-US" dirty="0" smtClean="0">
                          <a:solidFill>
                            <a:schemeClr val="tx1"/>
                          </a:solidFill>
                        </a:rPr>
                        <a:t>Payment</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1:</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t>$25,000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$30,000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8000"/>
                          </a:solidFill>
                        </a:rPr>
                        <a:t>2%</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8000"/>
                          </a:solidFill>
                        </a:rPr>
                        <a:t>$25,600</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gridSpan="4">
                  <a:txBody>
                    <a:bodyPr/>
                    <a:lstStyle/>
                    <a:p>
                      <a:pPr algn="ct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2:</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dirty="0" smtClean="0"/>
                        <a:t>$23,000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$30,000</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10%</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$26,000</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solidFill>
                            <a:srgbClr val="008000"/>
                          </a:solidFill>
                        </a:rPr>
                        <a:t>-8%</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+2%</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99372" name="TextBox 3"/>
          <p:cNvSpPr txBox="1">
            <a:spLocks noChangeArrowheads="1"/>
          </p:cNvSpPr>
          <p:nvPr/>
        </p:nvSpPr>
        <p:spPr bwMode="auto">
          <a:xfrm>
            <a:off x="6189663" y="3886200"/>
            <a:ext cx="2676525" cy="1374775"/>
          </a:xfrm>
          <a:prstGeom prst="rect">
            <a:avLst/>
          </a:prstGeom>
          <a:noFill/>
          <a:ln w="9525">
            <a:noFill/>
            <a:miter lim="800000"/>
            <a:headEnd/>
            <a:tailEnd/>
          </a:ln>
        </p:spPr>
        <p:txBody>
          <a:bodyPr wrap="none">
            <a:spAutoFit/>
          </a:bodyPr>
          <a:lstStyle/>
          <a:p>
            <a:pPr>
              <a:lnSpc>
                <a:spcPts val="2000"/>
              </a:lnSpc>
            </a:pPr>
            <a:r>
              <a:rPr lang="en-US" sz="2000">
                <a:solidFill>
                  <a:srgbClr val="0033CC"/>
                </a:solidFill>
              </a:rPr>
              <a:t>Provider 2 has</a:t>
            </a:r>
            <a:br>
              <a:rPr lang="en-US" sz="2000">
                <a:solidFill>
                  <a:srgbClr val="0033CC"/>
                </a:solidFill>
              </a:rPr>
            </a:br>
            <a:r>
              <a:rPr lang="en-US" sz="2000">
                <a:solidFill>
                  <a:srgbClr val="0033CC"/>
                </a:solidFill>
              </a:rPr>
              <a:t>a lower starting price,</a:t>
            </a:r>
            <a:br>
              <a:rPr lang="en-US" sz="2000">
                <a:solidFill>
                  <a:srgbClr val="0033CC"/>
                </a:solidFill>
              </a:rPr>
            </a:br>
            <a:r>
              <a:rPr lang="en-US" sz="2000">
                <a:solidFill>
                  <a:srgbClr val="0033CC"/>
                </a:solidFill>
              </a:rPr>
              <a:t>but is more expensive</a:t>
            </a:r>
            <a:br>
              <a:rPr lang="en-US" sz="2000">
                <a:solidFill>
                  <a:srgbClr val="0033CC"/>
                </a:solidFill>
              </a:rPr>
            </a:br>
            <a:r>
              <a:rPr lang="en-US" sz="2000">
                <a:solidFill>
                  <a:srgbClr val="0033CC"/>
                </a:solidFill>
              </a:rPr>
              <a:t>when lower quality</a:t>
            </a:r>
            <a:br>
              <a:rPr lang="en-US" sz="2000">
                <a:solidFill>
                  <a:srgbClr val="0033CC"/>
                </a:solidFill>
              </a:rPr>
            </a:br>
            <a:r>
              <a:rPr lang="en-US" sz="2000">
                <a:solidFill>
                  <a:srgbClr val="0033CC"/>
                </a:solidFill>
              </a:rPr>
              <a:t>is factored in</a:t>
            </a:r>
          </a:p>
        </p:txBody>
      </p:sp>
    </p:spTree>
    <p:extLst>
      <p:ext uri="{BB962C8B-B14F-4D97-AF65-F5344CB8AC3E}">
        <p14:creationId xmlns:p14="http://schemas.microsoft.com/office/powerpoint/2010/main" val="29978774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066800" y="155575"/>
            <a:ext cx="7897813" cy="1103313"/>
          </a:xfrm>
        </p:spPr>
        <p:txBody>
          <a:bodyPr/>
          <a:lstStyle/>
          <a:p>
            <a:pPr eaLnBrk="1" hangingPunct="1"/>
            <a:r>
              <a:rPr lang="en-US" smtClean="0"/>
              <a:t>Bundled/Warrantied Pmts Allow Comparing Apples to Apples</a:t>
            </a:r>
          </a:p>
        </p:txBody>
      </p:sp>
      <p:graphicFrame>
        <p:nvGraphicFramePr>
          <p:cNvPr id="7" name="Table Placeholder 6"/>
          <p:cNvGraphicFramePr>
            <a:graphicFrameLocks noGrp="1"/>
          </p:cNvGraphicFramePr>
          <p:nvPr>
            <p:ph type="tbl" idx="1"/>
          </p:nvPr>
        </p:nvGraphicFramePr>
        <p:xfrm>
          <a:off x="195263" y="1460500"/>
          <a:ext cx="5833532" cy="3139440"/>
        </p:xfrm>
        <a:graphic>
          <a:graphicData uri="http://schemas.openxmlformats.org/drawingml/2006/table">
            <a:tbl>
              <a:tblPr firstRow="1" bandRow="1">
                <a:tableStyleId>{073A0DAA-6AF3-43AB-8588-CEC1D06C72B9}</a:tableStyleId>
              </a:tblPr>
              <a:tblGrid>
                <a:gridCol w="1458383"/>
                <a:gridCol w="1458383"/>
                <a:gridCol w="1458383"/>
                <a:gridCol w="1458383"/>
              </a:tblGrid>
              <a:tr h="370840">
                <a:tc>
                  <a:txBody>
                    <a:bodyPr/>
                    <a:lstStyle/>
                    <a:p>
                      <a:pPr algn="ctr"/>
                      <a:r>
                        <a:rPr lang="en-US" dirty="0" smtClean="0">
                          <a:solidFill>
                            <a:schemeClr val="tx1"/>
                          </a:solidFill>
                        </a:rPr>
                        <a:t>Payment</a:t>
                      </a:r>
                      <a:br>
                        <a:rPr lang="en-US" dirty="0" smtClean="0">
                          <a:solidFill>
                            <a:schemeClr val="tx1"/>
                          </a:solidFill>
                        </a:rPr>
                      </a:br>
                      <a:r>
                        <a:rPr lang="en-US" dirty="0" smtClean="0">
                          <a:solidFill>
                            <a:schemeClr val="tx1"/>
                          </a:solidFill>
                        </a:rPr>
                        <a:t>for</a:t>
                      </a:r>
                      <a:r>
                        <a:rPr lang="en-US" baseline="0" dirty="0" smtClean="0">
                          <a:solidFill>
                            <a:schemeClr val="tx1"/>
                          </a:solidFill>
                        </a:rPr>
                        <a:t> Procedure</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smtClean="0">
                          <a:solidFill>
                            <a:schemeClr val="tx1"/>
                          </a:solidFill>
                        </a:rPr>
                        <a:t>Payment</a:t>
                      </a:r>
                      <a:r>
                        <a:rPr lang="en-US" baseline="0" dirty="0" smtClean="0">
                          <a:solidFill>
                            <a:schemeClr val="tx1"/>
                          </a:solidFill>
                        </a:rPr>
                        <a:t> and Rate of</a:t>
                      </a:r>
                      <a:br>
                        <a:rPr lang="en-US" baseline="0" dirty="0" smtClean="0">
                          <a:solidFill>
                            <a:schemeClr val="tx1"/>
                          </a:solidFill>
                        </a:rPr>
                      </a:br>
                      <a:r>
                        <a:rPr lang="en-US" baseline="0" dirty="0" smtClean="0">
                          <a:solidFill>
                            <a:schemeClr val="tx1"/>
                          </a:solidFill>
                        </a:rPr>
                        <a:t>Complications</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Bundled/</a:t>
                      </a:r>
                      <a:br>
                        <a:rPr lang="en-US" dirty="0" smtClean="0">
                          <a:solidFill>
                            <a:schemeClr val="tx1"/>
                          </a:solidFill>
                        </a:rPr>
                      </a:br>
                      <a:r>
                        <a:rPr lang="en-US" dirty="0" smtClean="0">
                          <a:solidFill>
                            <a:schemeClr val="tx1"/>
                          </a:solidFill>
                        </a:rPr>
                        <a:t>Episode</a:t>
                      </a:r>
                      <a:br>
                        <a:rPr lang="en-US" dirty="0" smtClean="0">
                          <a:solidFill>
                            <a:schemeClr val="tx1"/>
                          </a:solidFill>
                        </a:rPr>
                      </a:br>
                      <a:r>
                        <a:rPr lang="en-US" dirty="0" smtClean="0">
                          <a:solidFill>
                            <a:schemeClr val="tx1"/>
                          </a:solidFill>
                        </a:rPr>
                        <a:t>Payment</a:t>
                      </a:r>
                      <a:endParaRPr lang="en-US" dirty="0">
                        <a:solidFill>
                          <a:schemeClr val="tx1"/>
                        </a:solidFill>
                      </a:endParaRPr>
                    </a:p>
                  </a:txBody>
                  <a:tcPr anchor="b">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1:</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8000"/>
                          </a:solidFill>
                        </a:rPr>
                        <a:t>2%</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8000"/>
                          </a:solidFill>
                        </a:rPr>
                        <a:t>$25,600</a:t>
                      </a: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Provider 2:</a:t>
                      </a:r>
                      <a:endParaRPr lang="en-US"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10%</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$26,000</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rgbClr val="008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+2%</a:t>
                      </a:r>
                      <a:endParaRPr lang="en-US"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100396" name="TextBox 3"/>
          <p:cNvSpPr txBox="1">
            <a:spLocks noChangeArrowheads="1"/>
          </p:cNvSpPr>
          <p:nvPr/>
        </p:nvSpPr>
        <p:spPr bwMode="auto">
          <a:xfrm>
            <a:off x="6492875" y="2514600"/>
            <a:ext cx="2035175" cy="1374775"/>
          </a:xfrm>
          <a:prstGeom prst="rect">
            <a:avLst/>
          </a:prstGeom>
          <a:noFill/>
          <a:ln w="9525">
            <a:noFill/>
            <a:miter lim="800000"/>
            <a:headEnd/>
            <a:tailEnd/>
          </a:ln>
        </p:spPr>
        <p:txBody>
          <a:bodyPr wrap="none">
            <a:spAutoFit/>
          </a:bodyPr>
          <a:lstStyle/>
          <a:p>
            <a:pPr>
              <a:lnSpc>
                <a:spcPts val="2000"/>
              </a:lnSpc>
            </a:pPr>
            <a:r>
              <a:rPr lang="en-US" sz="2000">
                <a:solidFill>
                  <a:srgbClr val="0033CC"/>
                </a:solidFill>
              </a:rPr>
              <a:t>Bundled prices</a:t>
            </a:r>
            <a:br>
              <a:rPr lang="en-US" sz="2000">
                <a:solidFill>
                  <a:srgbClr val="0033CC"/>
                </a:solidFill>
              </a:rPr>
            </a:br>
            <a:r>
              <a:rPr lang="en-US" sz="2000">
                <a:solidFill>
                  <a:srgbClr val="0033CC"/>
                </a:solidFill>
              </a:rPr>
              <a:t>show that</a:t>
            </a:r>
            <a:br>
              <a:rPr lang="en-US" sz="2000">
                <a:solidFill>
                  <a:srgbClr val="0033CC"/>
                </a:solidFill>
              </a:rPr>
            </a:br>
            <a:r>
              <a:rPr lang="en-US" sz="2000">
                <a:solidFill>
                  <a:srgbClr val="0033CC"/>
                </a:solidFill>
              </a:rPr>
              <a:t>Provider 1 is the</a:t>
            </a:r>
            <a:br>
              <a:rPr lang="en-US" sz="2000">
                <a:solidFill>
                  <a:srgbClr val="0033CC"/>
                </a:solidFill>
              </a:rPr>
            </a:br>
            <a:r>
              <a:rPr lang="en-US" sz="2000">
                <a:solidFill>
                  <a:srgbClr val="0033CC"/>
                </a:solidFill>
              </a:rPr>
              <a:t>higher-value</a:t>
            </a:r>
            <a:br>
              <a:rPr lang="en-US" sz="2000">
                <a:solidFill>
                  <a:srgbClr val="0033CC"/>
                </a:solidFill>
              </a:rPr>
            </a:br>
            <a:r>
              <a:rPr lang="en-US" sz="2000">
                <a:solidFill>
                  <a:srgbClr val="0033CC"/>
                </a:solidFill>
              </a:rPr>
              <a:t>provider</a:t>
            </a:r>
          </a:p>
        </p:txBody>
      </p:sp>
    </p:spTree>
    <p:extLst>
      <p:ext uri="{BB962C8B-B14F-4D97-AF65-F5344CB8AC3E}">
        <p14:creationId xmlns:p14="http://schemas.microsoft.com/office/powerpoint/2010/main" val="195114331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dirty="0" smtClean="0"/>
              <a:t>Which ACO Will You Choose?</a:t>
            </a:r>
          </a:p>
        </p:txBody>
      </p:sp>
      <p:graphicFrame>
        <p:nvGraphicFramePr>
          <p:cNvPr id="17" name="Table 16"/>
          <p:cNvGraphicFramePr>
            <a:graphicFrameLocks noGrp="1"/>
          </p:cNvGraphicFramePr>
          <p:nvPr/>
        </p:nvGraphicFramePr>
        <p:xfrm>
          <a:off x="304800" y="2971800"/>
          <a:ext cx="8411144" cy="1737360"/>
        </p:xfrm>
        <a:graphic>
          <a:graphicData uri="http://schemas.openxmlformats.org/drawingml/2006/table">
            <a:tbl>
              <a:tblPr firstRow="1" bandRow="1">
                <a:tableStyleId>{F5AB1C69-6EDB-4FF4-983F-18BD219EF322}</a:tableStyleId>
              </a:tblPr>
              <a:tblGrid>
                <a:gridCol w="3352800"/>
                <a:gridCol w="1752600"/>
                <a:gridCol w="1629344"/>
                <a:gridCol w="1676400"/>
              </a:tblGrid>
              <a:tr h="370840">
                <a:tc>
                  <a:txBody>
                    <a:bodyPr/>
                    <a:lstStyle/>
                    <a:p>
                      <a:pPr algn="ctr"/>
                      <a:r>
                        <a:rPr lang="en-US" sz="2400" dirty="0" smtClean="0">
                          <a:solidFill>
                            <a:schemeClr val="tx1"/>
                          </a:solidFill>
                        </a:rPr>
                        <a:t>Consumer Share</a:t>
                      </a:r>
                      <a:br>
                        <a:rPr lang="en-US" sz="2400" dirty="0" smtClean="0">
                          <a:solidFill>
                            <a:schemeClr val="tx1"/>
                          </a:solidFill>
                        </a:rPr>
                      </a:br>
                      <a:r>
                        <a:rPr lang="en-US" sz="2400" dirty="0" smtClean="0">
                          <a:solidFill>
                            <a:schemeClr val="tx1"/>
                          </a:solidFill>
                        </a:rPr>
                        <a:t>of</a:t>
                      </a:r>
                      <a:r>
                        <a:rPr lang="en-US" sz="2400" baseline="0" dirty="0" smtClean="0">
                          <a:solidFill>
                            <a:schemeClr val="tx1"/>
                          </a:solidFill>
                        </a:rPr>
                        <a:t> ACO Membership</a:t>
                      </a:r>
                      <a:endParaRPr lang="en-US" sz="2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rgbClr val="008000"/>
                          </a:solidFill>
                        </a:rPr>
                        <a:t>ACO #1</a:t>
                      </a:r>
                      <a:br>
                        <a:rPr lang="en-US" sz="2200" dirty="0" smtClean="0">
                          <a:solidFill>
                            <a:srgbClr val="008000"/>
                          </a:solidFill>
                        </a:rPr>
                      </a:br>
                      <a:r>
                        <a:rPr lang="en-US" sz="2200" dirty="0" smtClean="0">
                          <a:solidFill>
                            <a:srgbClr val="008000"/>
                          </a:solidFill>
                        </a:rPr>
                        <a:t>$10,000</a:t>
                      </a:r>
                      <a:endParaRPr lang="en-US" sz="2200" dirty="0">
                        <a:solidFill>
                          <a:srgbClr val="008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ACO #2</a:t>
                      </a:r>
                      <a:br>
                        <a:rPr lang="en-US" sz="2200" dirty="0" smtClean="0">
                          <a:solidFill>
                            <a:schemeClr val="tx1"/>
                          </a:solidFill>
                        </a:rPr>
                      </a:br>
                      <a:r>
                        <a:rPr lang="en-US" sz="2200" dirty="0" smtClean="0">
                          <a:solidFill>
                            <a:schemeClr val="tx1"/>
                          </a:solidFill>
                        </a:rPr>
                        <a:t>$12,000</a:t>
                      </a:r>
                      <a:endParaRPr lang="en-US" sz="2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aseline="0" dirty="0" smtClean="0">
                          <a:solidFill>
                            <a:srgbClr val="FF0000"/>
                          </a:solidFill>
                        </a:rPr>
                        <a:t>ACO #3</a:t>
                      </a:r>
                      <a:br>
                        <a:rPr lang="en-US" sz="2200" baseline="0" dirty="0" smtClean="0">
                          <a:solidFill>
                            <a:srgbClr val="FF0000"/>
                          </a:solidFill>
                        </a:rPr>
                      </a:br>
                      <a:r>
                        <a:rPr lang="en-US" sz="2200" baseline="0" dirty="0" smtClean="0">
                          <a:solidFill>
                            <a:srgbClr val="FF0000"/>
                          </a:solidFill>
                        </a:rPr>
                        <a:t>$15,000</a:t>
                      </a:r>
                      <a:endParaRPr lang="en-US" sz="2200" dirty="0">
                        <a:solidFill>
                          <a:srgbClr val="FF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$500</a:t>
                      </a:r>
                      <a:r>
                        <a:rPr lang="en-US" sz="2400" baseline="0" dirty="0" smtClean="0">
                          <a:solidFill>
                            <a:schemeClr val="tx1"/>
                          </a:solidFill>
                        </a:rPr>
                        <a:t> Monthly Premium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$6,000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$6,000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$6,000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r"/>
                      <a:r>
                        <a:rPr lang="en-US" sz="2400" dirty="0" smtClean="0">
                          <a:solidFill>
                            <a:schemeClr val="tx1"/>
                          </a:solidFill>
                        </a:rPr>
                        <a:t>Highest-Value: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b="1" dirty="0" smtClean="0">
                          <a:solidFill>
                            <a:srgbClr val="008000"/>
                          </a:solidFill>
                        </a:rPr>
                        <a:t>$0</a:t>
                      </a:r>
                      <a:endParaRPr lang="en-US" sz="24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$2,000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solidFill>
                            <a:schemeClr val="tx1"/>
                          </a:solidFill>
                        </a:rPr>
                        <a:t>$5,000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9061" name="TextBox 24"/>
          <p:cNvSpPr txBox="1">
            <a:spLocks noChangeArrowheads="1"/>
          </p:cNvSpPr>
          <p:nvPr/>
        </p:nvSpPr>
        <p:spPr bwMode="auto">
          <a:xfrm>
            <a:off x="8613775" y="3695702"/>
            <a:ext cx="444500" cy="696913"/>
          </a:xfrm>
          <a:prstGeom prst="rect">
            <a:avLst/>
          </a:prstGeom>
          <a:noFill/>
          <a:ln w="9525">
            <a:noFill/>
            <a:miter lim="800000"/>
            <a:headEnd/>
            <a:tailEnd/>
          </a:ln>
        </p:spPr>
        <p:txBody>
          <a:bodyPr wrap="none" lIns="0" tIns="0" rIns="0" bIns="0"/>
          <a:lstStyle/>
          <a:p>
            <a:r>
              <a:rPr lang="en-US" sz="4400">
                <a:solidFill>
                  <a:srgbClr val="008000"/>
                </a:solidFill>
                <a:sym typeface="Wingdings" pitchFamily="2" charset="2"/>
              </a:rPr>
              <a:t></a:t>
            </a:r>
            <a:endParaRPr lang="en-US" sz="4400">
              <a:solidFill>
                <a:srgbClr val="008000"/>
              </a:solidFill>
            </a:endParaRPr>
          </a:p>
        </p:txBody>
      </p:sp>
      <p:sp>
        <p:nvSpPr>
          <p:cNvPr id="129062" name="TextBox 24"/>
          <p:cNvSpPr txBox="1">
            <a:spLocks noChangeArrowheads="1"/>
          </p:cNvSpPr>
          <p:nvPr/>
        </p:nvSpPr>
        <p:spPr bwMode="auto">
          <a:xfrm>
            <a:off x="5334000" y="4133851"/>
            <a:ext cx="444500" cy="696913"/>
          </a:xfrm>
          <a:prstGeom prst="rect">
            <a:avLst/>
          </a:prstGeom>
          <a:noFill/>
          <a:ln w="9525">
            <a:noFill/>
            <a:miter lim="800000"/>
            <a:headEnd/>
            <a:tailEnd/>
          </a:ln>
        </p:spPr>
        <p:txBody>
          <a:bodyPr wrap="none" lIns="0" tIns="0" rIns="0" bIns="0"/>
          <a:lstStyle/>
          <a:p>
            <a:r>
              <a:rPr lang="en-US" sz="4400" dirty="0">
                <a:solidFill>
                  <a:srgbClr val="008000"/>
                </a:solidFill>
                <a:sym typeface="Wingdings" pitchFamily="2" charset="2"/>
              </a:rPr>
              <a:t></a:t>
            </a:r>
            <a:endParaRPr lang="en-US" sz="4400" dirty="0">
              <a:solidFill>
                <a:srgbClr val="008000"/>
              </a:solidFill>
            </a:endParaRPr>
          </a:p>
        </p:txBody>
      </p:sp>
      <p:sp>
        <p:nvSpPr>
          <p:cNvPr id="129064" name="TextBox 14"/>
          <p:cNvSpPr txBox="1">
            <a:spLocks noChangeArrowheads="1"/>
          </p:cNvSpPr>
          <p:nvPr/>
        </p:nvSpPr>
        <p:spPr bwMode="auto">
          <a:xfrm>
            <a:off x="4038600" y="2282181"/>
            <a:ext cx="4249753" cy="461665"/>
          </a:xfrm>
          <a:prstGeom prst="rect">
            <a:avLst/>
          </a:prstGeom>
          <a:noFill/>
          <a:ln w="9525">
            <a:noFill/>
            <a:miter lim="800000"/>
            <a:headEnd/>
            <a:tailEnd/>
          </a:ln>
        </p:spPr>
        <p:txBody>
          <a:bodyPr wrap="none">
            <a:spAutoFit/>
          </a:bodyPr>
          <a:lstStyle/>
          <a:p>
            <a:r>
              <a:rPr lang="en-US" sz="2400" b="1" dirty="0" smtClean="0"/>
              <a:t>Coordinated Care for a Year</a:t>
            </a:r>
            <a:endParaRPr lang="en-US" sz="2400" b="1" dirty="0"/>
          </a:p>
        </p:txBody>
      </p:sp>
    </p:spTree>
    <p:extLst>
      <p:ext uri="{BB962C8B-B14F-4D97-AF65-F5344CB8AC3E}">
        <p14:creationId xmlns:p14="http://schemas.microsoft.com/office/powerpoint/2010/main" val="377164149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dirty="0" smtClean="0"/>
              <a:t>Not Just Benefit Design, But</a:t>
            </a:r>
            <a:br>
              <a:rPr lang="en-US" dirty="0" smtClean="0"/>
            </a:br>
            <a:r>
              <a:rPr lang="en-US" dirty="0" smtClean="0"/>
              <a:t>Patient-Provider Relationships</a:t>
            </a:r>
          </a:p>
        </p:txBody>
      </p:sp>
      <p:cxnSp>
        <p:nvCxnSpPr>
          <p:cNvPr id="125961" name="Straight Arrow Connector 11"/>
          <p:cNvCxnSpPr>
            <a:cxnSpLocks noChangeShapeType="1"/>
          </p:cNvCxnSpPr>
          <p:nvPr/>
        </p:nvCxnSpPr>
        <p:spPr bwMode="auto">
          <a:xfrm>
            <a:off x="2514600" y="3276600"/>
            <a:ext cx="4038600" cy="1588"/>
          </a:xfrm>
          <a:prstGeom prst="straightConnector1">
            <a:avLst/>
          </a:prstGeom>
          <a:noFill/>
          <a:ln w="25400" algn="ctr">
            <a:solidFill>
              <a:srgbClr val="008000"/>
            </a:solidFill>
            <a:round/>
            <a:headEnd type="none" w="lg" len="lg"/>
            <a:tailEnd type="arrow" w="lg" len="lg"/>
          </a:ln>
        </p:spPr>
      </p:cxnSp>
      <p:cxnSp>
        <p:nvCxnSpPr>
          <p:cNvPr id="125962" name="Straight Arrow Connector 20"/>
          <p:cNvCxnSpPr>
            <a:cxnSpLocks noChangeShapeType="1"/>
          </p:cNvCxnSpPr>
          <p:nvPr/>
        </p:nvCxnSpPr>
        <p:spPr bwMode="auto">
          <a:xfrm>
            <a:off x="2514600" y="4114800"/>
            <a:ext cx="4038600" cy="1588"/>
          </a:xfrm>
          <a:prstGeom prst="straightConnector1">
            <a:avLst/>
          </a:prstGeom>
          <a:noFill/>
          <a:ln w="25400" algn="ctr">
            <a:solidFill>
              <a:srgbClr val="008000"/>
            </a:solidFill>
            <a:round/>
            <a:headEnd type="arrow" w="lg" len="lg"/>
            <a:tailEnd type="none" w="lg" len="lg"/>
          </a:ln>
        </p:spPr>
      </p:cxnSp>
      <p:sp>
        <p:nvSpPr>
          <p:cNvPr id="13" name="Rectangle 6"/>
          <p:cNvSpPr>
            <a:spLocks noChangeArrowheads="1"/>
          </p:cNvSpPr>
          <p:nvPr/>
        </p:nvSpPr>
        <p:spPr bwMode="auto">
          <a:xfrm>
            <a:off x="6553200" y="3048000"/>
            <a:ext cx="1905000" cy="1219200"/>
          </a:xfrm>
          <a:prstGeom prst="rect">
            <a:avLst/>
          </a:prstGeom>
          <a:noFill/>
          <a:ln w="9525" algn="ctr">
            <a:solidFill>
              <a:srgbClr val="0033CC"/>
            </a:solidFill>
            <a:round/>
            <a:headEnd/>
            <a:tailEnd/>
          </a:ln>
        </p:spPr>
        <p:txBody>
          <a:bodyPr anchor="ctr"/>
          <a:lstStyle/>
          <a:p>
            <a:pPr algn="ctr">
              <a:lnSpc>
                <a:spcPts val="2000"/>
              </a:lnSpc>
            </a:pPr>
            <a:r>
              <a:rPr lang="en-US" sz="2400" b="1" dirty="0" smtClean="0">
                <a:solidFill>
                  <a:srgbClr val="0033CC"/>
                </a:solidFill>
              </a:rPr>
              <a:t>Physicians,</a:t>
            </a:r>
            <a:br>
              <a:rPr lang="en-US" sz="2400" b="1" dirty="0" smtClean="0">
                <a:solidFill>
                  <a:srgbClr val="0033CC"/>
                </a:solidFill>
              </a:rPr>
            </a:br>
            <a:r>
              <a:rPr lang="en-US" sz="2400" b="1" dirty="0" smtClean="0">
                <a:solidFill>
                  <a:srgbClr val="0033CC"/>
                </a:solidFill>
              </a:rPr>
              <a:t>Hospitals,</a:t>
            </a:r>
            <a:br>
              <a:rPr lang="en-US" sz="2400" b="1" dirty="0" smtClean="0">
                <a:solidFill>
                  <a:srgbClr val="0033CC"/>
                </a:solidFill>
              </a:rPr>
            </a:br>
            <a:r>
              <a:rPr lang="en-US" sz="2400" b="1" dirty="0" smtClean="0">
                <a:solidFill>
                  <a:srgbClr val="0033CC"/>
                </a:solidFill>
              </a:rPr>
              <a:t>and Other</a:t>
            </a:r>
            <a:br>
              <a:rPr lang="en-US" sz="2400" b="1" dirty="0" smtClean="0">
                <a:solidFill>
                  <a:srgbClr val="0033CC"/>
                </a:solidFill>
              </a:rPr>
            </a:br>
            <a:r>
              <a:rPr lang="en-US" sz="2400" b="1" dirty="0" smtClean="0">
                <a:solidFill>
                  <a:srgbClr val="0033CC"/>
                </a:solidFill>
              </a:rPr>
              <a:t>Providers</a:t>
            </a:r>
            <a:endParaRPr lang="en-US" sz="2400" b="1" dirty="0">
              <a:solidFill>
                <a:srgbClr val="0033CC"/>
              </a:solidFill>
            </a:endParaRPr>
          </a:p>
        </p:txBody>
      </p:sp>
      <p:sp>
        <p:nvSpPr>
          <p:cNvPr id="14" name="TextBox 21"/>
          <p:cNvSpPr txBox="1">
            <a:spLocks noChangeArrowheads="1"/>
          </p:cNvSpPr>
          <p:nvPr/>
        </p:nvSpPr>
        <p:spPr bwMode="auto">
          <a:xfrm>
            <a:off x="2465678" y="2895600"/>
            <a:ext cx="4104714" cy="369332"/>
          </a:xfrm>
          <a:prstGeom prst="rect">
            <a:avLst/>
          </a:prstGeom>
          <a:noFill/>
          <a:ln w="9525">
            <a:noFill/>
            <a:miter lim="800000"/>
            <a:headEnd/>
            <a:tailEnd/>
          </a:ln>
        </p:spPr>
        <p:txBody>
          <a:bodyPr wrap="none">
            <a:spAutoFit/>
          </a:bodyPr>
          <a:lstStyle/>
          <a:p>
            <a:pPr algn="ctr"/>
            <a:r>
              <a:rPr lang="en-US" dirty="0" smtClean="0">
                <a:solidFill>
                  <a:srgbClr val="008000"/>
                </a:solidFill>
              </a:rPr>
              <a:t>Choosing &amp; Using High-Quality Teams</a:t>
            </a:r>
            <a:endParaRPr lang="en-US" dirty="0">
              <a:solidFill>
                <a:srgbClr val="008000"/>
              </a:solidFill>
            </a:endParaRPr>
          </a:p>
        </p:txBody>
      </p:sp>
      <p:sp>
        <p:nvSpPr>
          <p:cNvPr id="15" name="TextBox 24"/>
          <p:cNvSpPr txBox="1">
            <a:spLocks noChangeArrowheads="1"/>
          </p:cNvSpPr>
          <p:nvPr/>
        </p:nvSpPr>
        <p:spPr bwMode="auto">
          <a:xfrm>
            <a:off x="2841625" y="3733800"/>
            <a:ext cx="3505200" cy="369888"/>
          </a:xfrm>
          <a:prstGeom prst="rect">
            <a:avLst/>
          </a:prstGeom>
          <a:noFill/>
          <a:ln w="9525">
            <a:noFill/>
            <a:miter lim="800000"/>
            <a:headEnd/>
            <a:tailEnd/>
          </a:ln>
        </p:spPr>
        <p:txBody>
          <a:bodyPr wrap="none">
            <a:spAutoFit/>
          </a:bodyPr>
          <a:lstStyle/>
          <a:p>
            <a:pPr algn="ctr"/>
            <a:r>
              <a:rPr lang="en-US">
                <a:solidFill>
                  <a:srgbClr val="008000"/>
                </a:solidFill>
              </a:rPr>
              <a:t>Lower Cost, Higher Quality Care</a:t>
            </a:r>
          </a:p>
        </p:txBody>
      </p:sp>
      <p:sp>
        <p:nvSpPr>
          <p:cNvPr id="16" name="Rectangle 5"/>
          <p:cNvSpPr>
            <a:spLocks noChangeArrowheads="1"/>
          </p:cNvSpPr>
          <p:nvPr/>
        </p:nvSpPr>
        <p:spPr bwMode="auto">
          <a:xfrm>
            <a:off x="609600" y="3048000"/>
            <a:ext cx="1905000" cy="1219200"/>
          </a:xfrm>
          <a:prstGeom prst="rect">
            <a:avLst/>
          </a:prstGeom>
          <a:noFill/>
          <a:ln w="9525" algn="ctr">
            <a:solidFill>
              <a:srgbClr val="0033CC"/>
            </a:solidFill>
            <a:round/>
            <a:headEnd/>
            <a:tailEnd/>
          </a:ln>
        </p:spPr>
        <p:txBody>
          <a:bodyPr anchor="ctr"/>
          <a:lstStyle/>
          <a:p>
            <a:pPr>
              <a:lnSpc>
                <a:spcPts val="2000"/>
              </a:lnSpc>
            </a:pPr>
            <a:r>
              <a:rPr lang="en-US" sz="2400" b="1" dirty="0" smtClean="0">
                <a:solidFill>
                  <a:srgbClr val="0033CC"/>
                </a:solidFill>
              </a:rPr>
              <a:t>Patients</a:t>
            </a:r>
            <a:endParaRPr lang="en-US" sz="2400" b="1" dirty="0">
              <a:solidFill>
                <a:srgbClr val="0033CC"/>
              </a:solidFill>
            </a:endParaRPr>
          </a:p>
        </p:txBody>
      </p:sp>
    </p:spTree>
    <p:extLst>
      <p:ext uri="{BB962C8B-B14F-4D97-AF65-F5344CB8AC3E}">
        <p14:creationId xmlns:p14="http://schemas.microsoft.com/office/powerpoint/2010/main" val="3756480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p:cNvPicPr>
            <a:picLocks noChangeAspect="1" noChangeArrowheads="1"/>
          </p:cNvPicPr>
          <p:nvPr/>
        </p:nvPicPr>
        <p:blipFill>
          <a:blip r:embed="rId2" cstate="print"/>
          <a:srcRect/>
          <a:stretch>
            <a:fillRect/>
          </a:stretch>
        </p:blipFill>
        <p:spPr bwMode="auto">
          <a:xfrm>
            <a:off x="5915025" y="1452563"/>
            <a:ext cx="3143250" cy="3852862"/>
          </a:xfrm>
          <a:prstGeom prst="rect">
            <a:avLst/>
          </a:prstGeom>
          <a:noFill/>
          <a:ln w="9525">
            <a:solidFill>
              <a:schemeClr val="tx1"/>
            </a:solidFill>
            <a:miter lim="800000"/>
            <a:headEnd/>
            <a:tailEnd/>
          </a:ln>
        </p:spPr>
      </p:pic>
      <p:pic>
        <p:nvPicPr>
          <p:cNvPr id="24579" name="Picture 9"/>
          <p:cNvPicPr>
            <a:picLocks noChangeAspect="1" noChangeArrowheads="1"/>
          </p:cNvPicPr>
          <p:nvPr/>
        </p:nvPicPr>
        <p:blipFill>
          <a:blip r:embed="rId3" cstate="print"/>
          <a:srcRect/>
          <a:stretch>
            <a:fillRect/>
          </a:stretch>
        </p:blipFill>
        <p:spPr bwMode="auto">
          <a:xfrm>
            <a:off x="152400" y="1447800"/>
            <a:ext cx="3214688" cy="3876675"/>
          </a:xfrm>
          <a:prstGeom prst="rect">
            <a:avLst/>
          </a:prstGeom>
          <a:noFill/>
          <a:ln w="9525">
            <a:solidFill>
              <a:schemeClr val="tx1"/>
            </a:solidFill>
            <a:miter lim="800000"/>
            <a:headEnd/>
            <a:tailEnd/>
          </a:ln>
        </p:spPr>
      </p:pic>
      <p:pic>
        <p:nvPicPr>
          <p:cNvPr id="24580" name="Picture 8"/>
          <p:cNvPicPr>
            <a:picLocks noChangeAspect="1" noChangeArrowheads="1"/>
          </p:cNvPicPr>
          <p:nvPr/>
        </p:nvPicPr>
        <p:blipFill>
          <a:blip r:embed="rId4" cstate="print"/>
          <a:srcRect/>
          <a:stretch>
            <a:fillRect/>
          </a:stretch>
        </p:blipFill>
        <p:spPr bwMode="auto">
          <a:xfrm>
            <a:off x="5638800" y="1676400"/>
            <a:ext cx="3167063" cy="3848100"/>
          </a:xfrm>
          <a:prstGeom prst="rect">
            <a:avLst/>
          </a:prstGeom>
          <a:noFill/>
          <a:ln w="9525">
            <a:solidFill>
              <a:schemeClr val="tx1"/>
            </a:solidFill>
            <a:miter lim="800000"/>
            <a:headEnd/>
            <a:tailEnd/>
          </a:ln>
        </p:spPr>
      </p:pic>
      <p:pic>
        <p:nvPicPr>
          <p:cNvPr id="24581" name="Picture 7"/>
          <p:cNvPicPr>
            <a:picLocks noChangeAspect="1" noChangeArrowheads="1"/>
          </p:cNvPicPr>
          <p:nvPr/>
        </p:nvPicPr>
        <p:blipFill>
          <a:blip r:embed="rId5" cstate="print"/>
          <a:srcRect/>
          <a:stretch>
            <a:fillRect/>
          </a:stretch>
        </p:blipFill>
        <p:spPr bwMode="auto">
          <a:xfrm>
            <a:off x="381000" y="1676400"/>
            <a:ext cx="3186113" cy="3929063"/>
          </a:xfrm>
          <a:prstGeom prst="rect">
            <a:avLst/>
          </a:prstGeom>
          <a:noFill/>
          <a:ln w="9525">
            <a:solidFill>
              <a:schemeClr val="tx1"/>
            </a:solidFill>
            <a:miter lim="800000"/>
            <a:headEnd/>
            <a:tailEnd/>
          </a:ln>
        </p:spPr>
      </p:pic>
      <p:pic>
        <p:nvPicPr>
          <p:cNvPr id="24582" name="Picture 6"/>
          <p:cNvPicPr>
            <a:picLocks noChangeAspect="1" noChangeArrowheads="1"/>
          </p:cNvPicPr>
          <p:nvPr/>
        </p:nvPicPr>
        <p:blipFill>
          <a:blip r:embed="rId6" cstate="print"/>
          <a:srcRect/>
          <a:stretch>
            <a:fillRect/>
          </a:stretch>
        </p:blipFill>
        <p:spPr bwMode="auto">
          <a:xfrm>
            <a:off x="5334000" y="1905000"/>
            <a:ext cx="3143250" cy="3652838"/>
          </a:xfrm>
          <a:prstGeom prst="rect">
            <a:avLst/>
          </a:prstGeom>
          <a:noFill/>
          <a:ln w="9525">
            <a:solidFill>
              <a:schemeClr val="tx1"/>
            </a:solidFill>
            <a:miter lim="800000"/>
            <a:headEnd/>
            <a:tailEnd/>
          </a:ln>
        </p:spPr>
      </p:pic>
      <p:pic>
        <p:nvPicPr>
          <p:cNvPr id="24583" name="Picture 5"/>
          <p:cNvPicPr>
            <a:picLocks noChangeAspect="1" noChangeArrowheads="1"/>
          </p:cNvPicPr>
          <p:nvPr/>
        </p:nvPicPr>
        <p:blipFill>
          <a:blip r:embed="rId7" cstate="print"/>
          <a:srcRect b="2142"/>
          <a:stretch>
            <a:fillRect/>
          </a:stretch>
        </p:blipFill>
        <p:spPr bwMode="auto">
          <a:xfrm>
            <a:off x="685800" y="1905000"/>
            <a:ext cx="3209925" cy="3914775"/>
          </a:xfrm>
          <a:prstGeom prst="rect">
            <a:avLst/>
          </a:prstGeom>
          <a:noFill/>
          <a:ln w="9525">
            <a:solidFill>
              <a:schemeClr val="tx1"/>
            </a:solidFill>
            <a:miter lim="800000"/>
            <a:headEnd/>
            <a:tailEnd/>
          </a:ln>
        </p:spPr>
      </p:pic>
      <p:pic>
        <p:nvPicPr>
          <p:cNvPr id="24585" name="Picture 3"/>
          <p:cNvPicPr>
            <a:picLocks noChangeAspect="1" noChangeArrowheads="1"/>
          </p:cNvPicPr>
          <p:nvPr/>
        </p:nvPicPr>
        <p:blipFill>
          <a:blip r:embed="rId8" cstate="print"/>
          <a:srcRect/>
          <a:stretch>
            <a:fillRect/>
          </a:stretch>
        </p:blipFill>
        <p:spPr bwMode="auto">
          <a:xfrm>
            <a:off x="1295400" y="2209800"/>
            <a:ext cx="3152775" cy="3505200"/>
          </a:xfrm>
          <a:prstGeom prst="rect">
            <a:avLst/>
          </a:prstGeom>
          <a:noFill/>
          <a:ln w="9525">
            <a:solidFill>
              <a:schemeClr val="tx1"/>
            </a:solidFill>
            <a:miter lim="800000"/>
            <a:headEnd/>
            <a:tailEnd/>
          </a:ln>
        </p:spPr>
      </p:pic>
      <p:sp>
        <p:nvSpPr>
          <p:cNvPr id="24586" name="Title 1"/>
          <p:cNvSpPr>
            <a:spLocks noGrp="1"/>
          </p:cNvSpPr>
          <p:nvPr>
            <p:ph type="title"/>
          </p:nvPr>
        </p:nvSpPr>
        <p:spPr>
          <a:xfrm>
            <a:off x="990600" y="101600"/>
            <a:ext cx="8074025" cy="1228725"/>
          </a:xfrm>
        </p:spPr>
        <p:txBody>
          <a:bodyPr/>
          <a:lstStyle/>
          <a:p>
            <a:r>
              <a:rPr lang="en-US" dirty="0" smtClean="0"/>
              <a:t>Many Ways to Reduce Tests &amp; Services Without Harming Patients</a:t>
            </a:r>
          </a:p>
        </p:txBody>
      </p:sp>
      <p:pic>
        <p:nvPicPr>
          <p:cNvPr id="24587" name="Picture 2"/>
          <p:cNvPicPr>
            <a:picLocks noChangeAspect="1" noChangeArrowheads="1"/>
          </p:cNvPicPr>
          <p:nvPr/>
        </p:nvPicPr>
        <p:blipFill>
          <a:blip r:embed="rId9" cstate="print"/>
          <a:srcRect/>
          <a:stretch>
            <a:fillRect/>
          </a:stretch>
        </p:blipFill>
        <p:spPr bwMode="auto">
          <a:xfrm>
            <a:off x="4410870" y="2209803"/>
            <a:ext cx="2923223" cy="3493294"/>
          </a:xfrm>
          <a:prstGeom prst="rect">
            <a:avLst/>
          </a:prstGeom>
          <a:noFill/>
          <a:ln w="9525">
            <a:solidFill>
              <a:schemeClr val="tx1"/>
            </a:solidFill>
            <a:miter lim="800000"/>
            <a:headEnd/>
            <a:tailEnd/>
          </a:ln>
        </p:spPr>
      </p:pic>
      <p:pic>
        <p:nvPicPr>
          <p:cNvPr id="24584" name="Picture 4"/>
          <p:cNvPicPr>
            <a:picLocks noChangeAspect="1" noChangeArrowheads="1"/>
          </p:cNvPicPr>
          <p:nvPr/>
        </p:nvPicPr>
        <p:blipFill>
          <a:blip r:embed="rId10" cstate="print"/>
          <a:srcRect/>
          <a:stretch>
            <a:fillRect/>
          </a:stretch>
        </p:blipFill>
        <p:spPr bwMode="auto">
          <a:xfrm>
            <a:off x="2652523" y="2429669"/>
            <a:ext cx="3372231" cy="416480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0919730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Today, Health Plans </a:t>
            </a:r>
            <a:br>
              <a:rPr lang="en-US" dirty="0" smtClean="0"/>
            </a:br>
            <a:r>
              <a:rPr lang="en-US" dirty="0" smtClean="0"/>
              <a:t>All Too Often Get In the Way</a:t>
            </a:r>
          </a:p>
        </p:txBody>
      </p:sp>
      <p:sp>
        <p:nvSpPr>
          <p:cNvPr id="123907" name="Rectangle 5"/>
          <p:cNvSpPr>
            <a:spLocks noChangeArrowheads="1"/>
          </p:cNvSpPr>
          <p:nvPr/>
        </p:nvSpPr>
        <p:spPr bwMode="auto">
          <a:xfrm>
            <a:off x="609600" y="3048000"/>
            <a:ext cx="1905000" cy="1219200"/>
          </a:xfrm>
          <a:prstGeom prst="rect">
            <a:avLst/>
          </a:prstGeom>
          <a:noFill/>
          <a:ln w="9525" algn="ctr">
            <a:solidFill>
              <a:srgbClr val="0033CC"/>
            </a:solidFill>
            <a:round/>
            <a:headEnd/>
            <a:tailEnd/>
          </a:ln>
        </p:spPr>
        <p:txBody>
          <a:bodyPr anchor="ctr"/>
          <a:lstStyle/>
          <a:p>
            <a:pPr>
              <a:lnSpc>
                <a:spcPts val="2000"/>
              </a:lnSpc>
            </a:pPr>
            <a:r>
              <a:rPr lang="en-US" sz="2400" b="1" dirty="0" smtClean="0">
                <a:solidFill>
                  <a:srgbClr val="0033CC"/>
                </a:solidFill>
              </a:rPr>
              <a:t>Patients</a:t>
            </a:r>
            <a:endParaRPr lang="en-US" sz="2400" b="1" dirty="0">
              <a:solidFill>
                <a:srgbClr val="0033CC"/>
              </a:solidFill>
            </a:endParaRPr>
          </a:p>
        </p:txBody>
      </p:sp>
      <p:cxnSp>
        <p:nvCxnSpPr>
          <p:cNvPr id="123909" name="Straight Arrow Connector 11"/>
          <p:cNvCxnSpPr>
            <a:cxnSpLocks noChangeShapeType="1"/>
          </p:cNvCxnSpPr>
          <p:nvPr/>
        </p:nvCxnSpPr>
        <p:spPr bwMode="auto">
          <a:xfrm>
            <a:off x="2514600" y="3276600"/>
            <a:ext cx="1098550" cy="6350"/>
          </a:xfrm>
          <a:prstGeom prst="straightConnector1">
            <a:avLst/>
          </a:prstGeom>
          <a:noFill/>
          <a:ln w="25400" algn="ctr">
            <a:solidFill>
              <a:srgbClr val="FF0000"/>
            </a:solidFill>
            <a:round/>
            <a:headEnd type="none" w="lg" len="lg"/>
            <a:tailEnd type="arrow" w="lg" len="lg"/>
          </a:ln>
        </p:spPr>
      </p:cxnSp>
      <p:cxnSp>
        <p:nvCxnSpPr>
          <p:cNvPr id="123910" name="Straight Arrow Connector 20"/>
          <p:cNvCxnSpPr>
            <a:cxnSpLocks noChangeShapeType="1"/>
          </p:cNvCxnSpPr>
          <p:nvPr/>
        </p:nvCxnSpPr>
        <p:spPr bwMode="auto">
          <a:xfrm>
            <a:off x="2522538" y="4110038"/>
            <a:ext cx="1036637" cy="0"/>
          </a:xfrm>
          <a:prstGeom prst="straightConnector1">
            <a:avLst/>
          </a:prstGeom>
          <a:noFill/>
          <a:ln w="25400" algn="ctr">
            <a:solidFill>
              <a:srgbClr val="FF0000"/>
            </a:solidFill>
            <a:round/>
            <a:headEnd type="arrow" w="lg" len="lg"/>
            <a:tailEnd type="none" w="lg" len="lg"/>
          </a:ln>
        </p:spPr>
      </p:cxnSp>
      <p:sp>
        <p:nvSpPr>
          <p:cNvPr id="123911" name="Rectangle 5"/>
          <p:cNvSpPr>
            <a:spLocks noChangeArrowheads="1"/>
          </p:cNvSpPr>
          <p:nvPr/>
        </p:nvSpPr>
        <p:spPr bwMode="auto">
          <a:xfrm>
            <a:off x="3581400" y="3048000"/>
            <a:ext cx="1905000" cy="1219200"/>
          </a:xfrm>
          <a:prstGeom prst="rect">
            <a:avLst/>
          </a:prstGeom>
          <a:noFill/>
          <a:ln w="9525" algn="ctr">
            <a:solidFill>
              <a:srgbClr val="FF0000"/>
            </a:solidFill>
            <a:round/>
            <a:headEnd/>
            <a:tailEnd/>
          </a:ln>
        </p:spPr>
        <p:txBody>
          <a:bodyPr anchor="ctr"/>
          <a:lstStyle/>
          <a:p>
            <a:pPr>
              <a:lnSpc>
                <a:spcPts val="2000"/>
              </a:lnSpc>
            </a:pPr>
            <a:r>
              <a:rPr lang="en-US" sz="2400" b="1" dirty="0" smtClean="0">
                <a:solidFill>
                  <a:srgbClr val="FF0000"/>
                </a:solidFill>
              </a:rPr>
              <a:t>Health Plan</a:t>
            </a:r>
            <a:endParaRPr lang="en-US" sz="2400" b="1" dirty="0">
              <a:solidFill>
                <a:srgbClr val="FF0000"/>
              </a:solidFill>
            </a:endParaRPr>
          </a:p>
        </p:txBody>
      </p:sp>
      <p:cxnSp>
        <p:nvCxnSpPr>
          <p:cNvPr id="123912" name="Straight Arrow Connector 11"/>
          <p:cNvCxnSpPr>
            <a:cxnSpLocks noChangeShapeType="1"/>
          </p:cNvCxnSpPr>
          <p:nvPr/>
        </p:nvCxnSpPr>
        <p:spPr bwMode="auto">
          <a:xfrm>
            <a:off x="5486400" y="3276600"/>
            <a:ext cx="1098550" cy="6350"/>
          </a:xfrm>
          <a:prstGeom prst="straightConnector1">
            <a:avLst/>
          </a:prstGeom>
          <a:noFill/>
          <a:ln w="25400" algn="ctr">
            <a:solidFill>
              <a:srgbClr val="FF0000"/>
            </a:solidFill>
            <a:round/>
            <a:headEnd type="none" w="lg" len="lg"/>
            <a:tailEnd type="arrow" w="lg" len="lg"/>
          </a:ln>
        </p:spPr>
      </p:cxnSp>
      <p:cxnSp>
        <p:nvCxnSpPr>
          <p:cNvPr id="123913" name="Straight Arrow Connector 20"/>
          <p:cNvCxnSpPr>
            <a:cxnSpLocks noChangeShapeType="1"/>
          </p:cNvCxnSpPr>
          <p:nvPr/>
        </p:nvCxnSpPr>
        <p:spPr bwMode="auto">
          <a:xfrm>
            <a:off x="5486400" y="4114800"/>
            <a:ext cx="1035050" cy="0"/>
          </a:xfrm>
          <a:prstGeom prst="straightConnector1">
            <a:avLst/>
          </a:prstGeom>
          <a:noFill/>
          <a:ln w="25400" algn="ctr">
            <a:solidFill>
              <a:srgbClr val="FF0000"/>
            </a:solidFill>
            <a:round/>
            <a:headEnd type="arrow" w="lg" len="lg"/>
            <a:tailEnd type="none" w="lg" len="lg"/>
          </a:ln>
        </p:spPr>
      </p:cxnSp>
      <p:sp>
        <p:nvSpPr>
          <p:cNvPr id="11" name="Rectangle 6"/>
          <p:cNvSpPr>
            <a:spLocks noChangeArrowheads="1"/>
          </p:cNvSpPr>
          <p:nvPr/>
        </p:nvSpPr>
        <p:spPr bwMode="auto">
          <a:xfrm>
            <a:off x="6553200" y="3048000"/>
            <a:ext cx="1905000" cy="1219200"/>
          </a:xfrm>
          <a:prstGeom prst="rect">
            <a:avLst/>
          </a:prstGeom>
          <a:noFill/>
          <a:ln w="9525" algn="ctr">
            <a:solidFill>
              <a:srgbClr val="FF0000"/>
            </a:solidFill>
            <a:round/>
            <a:headEnd/>
            <a:tailEnd/>
          </a:ln>
        </p:spPr>
        <p:txBody>
          <a:bodyPr anchor="ctr"/>
          <a:lstStyle/>
          <a:p>
            <a:pPr algn="ctr">
              <a:lnSpc>
                <a:spcPts val="2000"/>
              </a:lnSpc>
            </a:pPr>
            <a:r>
              <a:rPr lang="en-US" sz="2400" b="1" dirty="0" smtClean="0">
                <a:solidFill>
                  <a:srgbClr val="FF0000"/>
                </a:solidFill>
              </a:rPr>
              <a:t>Physicians,</a:t>
            </a:r>
            <a:br>
              <a:rPr lang="en-US" sz="2400" b="1" dirty="0" smtClean="0">
                <a:solidFill>
                  <a:srgbClr val="FF0000"/>
                </a:solidFill>
              </a:rPr>
            </a:br>
            <a:r>
              <a:rPr lang="en-US" sz="2400" b="1" dirty="0" smtClean="0">
                <a:solidFill>
                  <a:srgbClr val="FF0000"/>
                </a:solidFill>
              </a:rPr>
              <a:t>Hospitals,</a:t>
            </a:r>
            <a:br>
              <a:rPr lang="en-US" sz="2400" b="1" dirty="0" smtClean="0">
                <a:solidFill>
                  <a:srgbClr val="FF0000"/>
                </a:solidFill>
              </a:rPr>
            </a:br>
            <a:r>
              <a:rPr lang="en-US" sz="2400" b="1" dirty="0" smtClean="0">
                <a:solidFill>
                  <a:srgbClr val="FF0000"/>
                </a:solidFill>
              </a:rPr>
              <a:t>and Other</a:t>
            </a:r>
            <a:br>
              <a:rPr lang="en-US" sz="2400" b="1" dirty="0" smtClean="0">
                <a:solidFill>
                  <a:srgbClr val="FF0000"/>
                </a:solidFill>
              </a:rPr>
            </a:br>
            <a:r>
              <a:rPr lang="en-US" sz="2400" b="1" dirty="0" smtClean="0">
                <a:solidFill>
                  <a:srgbClr val="FF0000"/>
                </a:solidFill>
              </a:rPr>
              <a:t>Providers</a:t>
            </a:r>
            <a:endParaRPr lang="en-US" sz="2400" b="1" dirty="0">
              <a:solidFill>
                <a:srgbClr val="FF0000"/>
              </a:solidFill>
            </a:endParaRPr>
          </a:p>
        </p:txBody>
      </p:sp>
    </p:spTree>
    <p:extLst>
      <p:ext uri="{BB962C8B-B14F-4D97-AF65-F5344CB8AC3E}">
        <p14:creationId xmlns:p14="http://schemas.microsoft.com/office/powerpoint/2010/main" val="247086905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Today, Health Plans </a:t>
            </a:r>
            <a:br>
              <a:rPr lang="en-US" dirty="0" smtClean="0"/>
            </a:br>
            <a:r>
              <a:rPr lang="en-US" dirty="0" smtClean="0"/>
              <a:t>All Too Often Get In the Way</a:t>
            </a:r>
          </a:p>
        </p:txBody>
      </p:sp>
      <p:sp>
        <p:nvSpPr>
          <p:cNvPr id="123907" name="Rectangle 5"/>
          <p:cNvSpPr>
            <a:spLocks noChangeArrowheads="1"/>
          </p:cNvSpPr>
          <p:nvPr/>
        </p:nvSpPr>
        <p:spPr bwMode="auto">
          <a:xfrm>
            <a:off x="609600" y="3048000"/>
            <a:ext cx="1905000" cy="1219200"/>
          </a:xfrm>
          <a:prstGeom prst="rect">
            <a:avLst/>
          </a:prstGeom>
          <a:noFill/>
          <a:ln w="9525" algn="ctr">
            <a:solidFill>
              <a:srgbClr val="0033CC"/>
            </a:solidFill>
            <a:round/>
            <a:headEnd/>
            <a:tailEnd/>
          </a:ln>
        </p:spPr>
        <p:txBody>
          <a:bodyPr anchor="ctr"/>
          <a:lstStyle/>
          <a:p>
            <a:pPr>
              <a:lnSpc>
                <a:spcPts val="2000"/>
              </a:lnSpc>
            </a:pPr>
            <a:r>
              <a:rPr lang="en-US" sz="2400" b="1" dirty="0" smtClean="0">
                <a:solidFill>
                  <a:srgbClr val="0033CC"/>
                </a:solidFill>
              </a:rPr>
              <a:t>Patients</a:t>
            </a:r>
            <a:endParaRPr lang="en-US" sz="2400" b="1" dirty="0">
              <a:solidFill>
                <a:srgbClr val="0033CC"/>
              </a:solidFill>
            </a:endParaRPr>
          </a:p>
        </p:txBody>
      </p:sp>
      <p:cxnSp>
        <p:nvCxnSpPr>
          <p:cNvPr id="123909" name="Straight Arrow Connector 11"/>
          <p:cNvCxnSpPr>
            <a:cxnSpLocks noChangeShapeType="1"/>
          </p:cNvCxnSpPr>
          <p:nvPr/>
        </p:nvCxnSpPr>
        <p:spPr bwMode="auto">
          <a:xfrm>
            <a:off x="2514600" y="3276600"/>
            <a:ext cx="1098550" cy="6350"/>
          </a:xfrm>
          <a:prstGeom prst="straightConnector1">
            <a:avLst/>
          </a:prstGeom>
          <a:noFill/>
          <a:ln w="25400" algn="ctr">
            <a:solidFill>
              <a:srgbClr val="FF0000"/>
            </a:solidFill>
            <a:round/>
            <a:headEnd type="none" w="lg" len="lg"/>
            <a:tailEnd type="arrow" w="lg" len="lg"/>
          </a:ln>
        </p:spPr>
      </p:cxnSp>
      <p:cxnSp>
        <p:nvCxnSpPr>
          <p:cNvPr id="123910" name="Straight Arrow Connector 20"/>
          <p:cNvCxnSpPr>
            <a:cxnSpLocks noChangeShapeType="1"/>
          </p:cNvCxnSpPr>
          <p:nvPr/>
        </p:nvCxnSpPr>
        <p:spPr bwMode="auto">
          <a:xfrm>
            <a:off x="2522538" y="4110038"/>
            <a:ext cx="1036637" cy="0"/>
          </a:xfrm>
          <a:prstGeom prst="straightConnector1">
            <a:avLst/>
          </a:prstGeom>
          <a:noFill/>
          <a:ln w="25400" algn="ctr">
            <a:solidFill>
              <a:srgbClr val="FF0000"/>
            </a:solidFill>
            <a:round/>
            <a:headEnd type="arrow" w="lg" len="lg"/>
            <a:tailEnd type="none" w="lg" len="lg"/>
          </a:ln>
        </p:spPr>
      </p:cxnSp>
      <p:sp>
        <p:nvSpPr>
          <p:cNvPr id="123911" name="Rectangle 5"/>
          <p:cNvSpPr>
            <a:spLocks noChangeArrowheads="1"/>
          </p:cNvSpPr>
          <p:nvPr/>
        </p:nvSpPr>
        <p:spPr bwMode="auto">
          <a:xfrm>
            <a:off x="3581400" y="3048000"/>
            <a:ext cx="1905000" cy="1219200"/>
          </a:xfrm>
          <a:prstGeom prst="rect">
            <a:avLst/>
          </a:prstGeom>
          <a:noFill/>
          <a:ln w="9525" algn="ctr">
            <a:solidFill>
              <a:srgbClr val="FF0000"/>
            </a:solidFill>
            <a:round/>
            <a:headEnd/>
            <a:tailEnd/>
          </a:ln>
        </p:spPr>
        <p:txBody>
          <a:bodyPr anchor="ctr"/>
          <a:lstStyle/>
          <a:p>
            <a:pPr>
              <a:lnSpc>
                <a:spcPts val="2000"/>
              </a:lnSpc>
            </a:pPr>
            <a:r>
              <a:rPr lang="en-US" sz="2400" b="1" dirty="0" smtClean="0">
                <a:solidFill>
                  <a:srgbClr val="FF0000"/>
                </a:solidFill>
              </a:rPr>
              <a:t>Health Plan</a:t>
            </a:r>
            <a:endParaRPr lang="en-US" sz="2400" b="1" dirty="0">
              <a:solidFill>
                <a:srgbClr val="FF0000"/>
              </a:solidFill>
            </a:endParaRPr>
          </a:p>
        </p:txBody>
      </p:sp>
      <p:cxnSp>
        <p:nvCxnSpPr>
          <p:cNvPr id="123912" name="Straight Arrow Connector 11"/>
          <p:cNvCxnSpPr>
            <a:cxnSpLocks noChangeShapeType="1"/>
          </p:cNvCxnSpPr>
          <p:nvPr/>
        </p:nvCxnSpPr>
        <p:spPr bwMode="auto">
          <a:xfrm>
            <a:off x="5486400" y="3276600"/>
            <a:ext cx="1098550" cy="6350"/>
          </a:xfrm>
          <a:prstGeom prst="straightConnector1">
            <a:avLst/>
          </a:prstGeom>
          <a:noFill/>
          <a:ln w="25400" algn="ctr">
            <a:solidFill>
              <a:srgbClr val="FF0000"/>
            </a:solidFill>
            <a:round/>
            <a:headEnd type="none" w="lg" len="lg"/>
            <a:tailEnd type="arrow" w="lg" len="lg"/>
          </a:ln>
        </p:spPr>
      </p:cxnSp>
      <p:cxnSp>
        <p:nvCxnSpPr>
          <p:cNvPr id="123913" name="Straight Arrow Connector 20"/>
          <p:cNvCxnSpPr>
            <a:cxnSpLocks noChangeShapeType="1"/>
          </p:cNvCxnSpPr>
          <p:nvPr/>
        </p:nvCxnSpPr>
        <p:spPr bwMode="auto">
          <a:xfrm>
            <a:off x="5486400" y="4114800"/>
            <a:ext cx="1035050" cy="0"/>
          </a:xfrm>
          <a:prstGeom prst="straightConnector1">
            <a:avLst/>
          </a:prstGeom>
          <a:noFill/>
          <a:ln w="25400" algn="ctr">
            <a:solidFill>
              <a:srgbClr val="FF0000"/>
            </a:solidFill>
            <a:round/>
            <a:headEnd type="arrow" w="lg" len="lg"/>
            <a:tailEnd type="none" w="lg" len="lg"/>
          </a:ln>
        </p:spPr>
      </p:cxnSp>
      <p:sp>
        <p:nvSpPr>
          <p:cNvPr id="11" name="Rectangle 6"/>
          <p:cNvSpPr>
            <a:spLocks noChangeArrowheads="1"/>
          </p:cNvSpPr>
          <p:nvPr/>
        </p:nvSpPr>
        <p:spPr bwMode="auto">
          <a:xfrm>
            <a:off x="6553200" y="3048000"/>
            <a:ext cx="1905000" cy="1219200"/>
          </a:xfrm>
          <a:prstGeom prst="rect">
            <a:avLst/>
          </a:prstGeom>
          <a:noFill/>
          <a:ln w="9525" algn="ctr">
            <a:solidFill>
              <a:srgbClr val="FF0000"/>
            </a:solidFill>
            <a:round/>
            <a:headEnd/>
            <a:tailEnd/>
          </a:ln>
        </p:spPr>
        <p:txBody>
          <a:bodyPr anchor="ctr"/>
          <a:lstStyle/>
          <a:p>
            <a:pPr algn="ctr">
              <a:lnSpc>
                <a:spcPts val="2000"/>
              </a:lnSpc>
            </a:pPr>
            <a:r>
              <a:rPr lang="en-US" sz="2400" b="1" dirty="0" smtClean="0">
                <a:solidFill>
                  <a:srgbClr val="FF0000"/>
                </a:solidFill>
              </a:rPr>
              <a:t>Physicians,</a:t>
            </a:r>
            <a:br>
              <a:rPr lang="en-US" sz="2400" b="1" dirty="0" smtClean="0">
                <a:solidFill>
                  <a:srgbClr val="FF0000"/>
                </a:solidFill>
              </a:rPr>
            </a:br>
            <a:r>
              <a:rPr lang="en-US" sz="2400" b="1" dirty="0" smtClean="0">
                <a:solidFill>
                  <a:srgbClr val="FF0000"/>
                </a:solidFill>
              </a:rPr>
              <a:t>Hospitals,</a:t>
            </a:r>
            <a:br>
              <a:rPr lang="en-US" sz="2400" b="1" dirty="0" smtClean="0">
                <a:solidFill>
                  <a:srgbClr val="FF0000"/>
                </a:solidFill>
              </a:rPr>
            </a:br>
            <a:r>
              <a:rPr lang="en-US" sz="2400" b="1" dirty="0" smtClean="0">
                <a:solidFill>
                  <a:srgbClr val="FF0000"/>
                </a:solidFill>
              </a:rPr>
              <a:t>and Other</a:t>
            </a:r>
            <a:br>
              <a:rPr lang="en-US" sz="2400" b="1" dirty="0" smtClean="0">
                <a:solidFill>
                  <a:srgbClr val="FF0000"/>
                </a:solidFill>
              </a:rPr>
            </a:br>
            <a:r>
              <a:rPr lang="en-US" sz="2400" b="1" dirty="0" smtClean="0">
                <a:solidFill>
                  <a:srgbClr val="FF0000"/>
                </a:solidFill>
              </a:rPr>
              <a:t>Providers</a:t>
            </a:r>
            <a:endParaRPr lang="en-US" sz="2400" b="1" dirty="0">
              <a:solidFill>
                <a:srgbClr val="FF0000"/>
              </a:solidFill>
            </a:endParaRPr>
          </a:p>
        </p:txBody>
      </p:sp>
      <p:sp>
        <p:nvSpPr>
          <p:cNvPr id="12" name="TextBox 11"/>
          <p:cNvSpPr txBox="1"/>
          <p:nvPr/>
        </p:nvSpPr>
        <p:spPr>
          <a:xfrm>
            <a:off x="6096000" y="4572000"/>
            <a:ext cx="2895600" cy="1913344"/>
          </a:xfrm>
          <a:prstGeom prst="rect">
            <a:avLst/>
          </a:prstGeom>
          <a:noFill/>
        </p:spPr>
        <p:txBody>
          <a:bodyPr wrap="square">
            <a:spAutoFit/>
          </a:bodyPr>
          <a:lstStyle/>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Providers aren’t paid to provide high-value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services</a:t>
            </a:r>
            <a:endParaRPr lang="en-US" sz="2000" dirty="0">
              <a:solidFill>
                <a:srgbClr val="FF0000"/>
              </a:solidFill>
              <a:latin typeface="Arial" charset="0"/>
              <a:cs typeface="Arial" charset="0"/>
            </a:endParaRPr>
          </a:p>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Providers have high administrative costs to deal with health plan controls</a:t>
            </a:r>
            <a:endParaRPr lang="en-US" sz="2000" dirty="0">
              <a:solidFill>
                <a:srgbClr val="FF0000"/>
              </a:solidFill>
              <a:latin typeface="Arial" charset="0"/>
              <a:cs typeface="Arial" charset="0"/>
            </a:endParaRPr>
          </a:p>
        </p:txBody>
      </p:sp>
    </p:spTree>
    <p:extLst>
      <p:ext uri="{BB962C8B-B14F-4D97-AF65-F5344CB8AC3E}">
        <p14:creationId xmlns:p14="http://schemas.microsoft.com/office/powerpoint/2010/main" val="191729146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Today, Health Plans </a:t>
            </a:r>
            <a:br>
              <a:rPr lang="en-US" dirty="0" smtClean="0"/>
            </a:br>
            <a:r>
              <a:rPr lang="en-US" dirty="0" smtClean="0"/>
              <a:t>All Too Often Get In the Way</a:t>
            </a:r>
          </a:p>
        </p:txBody>
      </p:sp>
      <p:sp>
        <p:nvSpPr>
          <p:cNvPr id="123907" name="Rectangle 5"/>
          <p:cNvSpPr>
            <a:spLocks noChangeArrowheads="1"/>
          </p:cNvSpPr>
          <p:nvPr/>
        </p:nvSpPr>
        <p:spPr bwMode="auto">
          <a:xfrm>
            <a:off x="609600" y="3048000"/>
            <a:ext cx="1905000" cy="1219200"/>
          </a:xfrm>
          <a:prstGeom prst="rect">
            <a:avLst/>
          </a:prstGeom>
          <a:noFill/>
          <a:ln w="9525" algn="ctr">
            <a:solidFill>
              <a:srgbClr val="0033CC"/>
            </a:solidFill>
            <a:round/>
            <a:headEnd/>
            <a:tailEnd/>
          </a:ln>
        </p:spPr>
        <p:txBody>
          <a:bodyPr anchor="ctr"/>
          <a:lstStyle/>
          <a:p>
            <a:pPr>
              <a:lnSpc>
                <a:spcPts val="2000"/>
              </a:lnSpc>
            </a:pPr>
            <a:r>
              <a:rPr lang="en-US" sz="2400" b="1" dirty="0" smtClean="0">
                <a:solidFill>
                  <a:srgbClr val="0033CC"/>
                </a:solidFill>
              </a:rPr>
              <a:t>Patients</a:t>
            </a:r>
            <a:endParaRPr lang="en-US" sz="2400" b="1" dirty="0">
              <a:solidFill>
                <a:srgbClr val="0033CC"/>
              </a:solidFill>
            </a:endParaRPr>
          </a:p>
        </p:txBody>
      </p:sp>
      <p:cxnSp>
        <p:nvCxnSpPr>
          <p:cNvPr id="123909" name="Straight Arrow Connector 11"/>
          <p:cNvCxnSpPr>
            <a:cxnSpLocks noChangeShapeType="1"/>
          </p:cNvCxnSpPr>
          <p:nvPr/>
        </p:nvCxnSpPr>
        <p:spPr bwMode="auto">
          <a:xfrm>
            <a:off x="2514600" y="3276600"/>
            <a:ext cx="1098550" cy="6350"/>
          </a:xfrm>
          <a:prstGeom prst="straightConnector1">
            <a:avLst/>
          </a:prstGeom>
          <a:noFill/>
          <a:ln w="25400" algn="ctr">
            <a:solidFill>
              <a:srgbClr val="FF0000"/>
            </a:solidFill>
            <a:round/>
            <a:headEnd type="none" w="lg" len="lg"/>
            <a:tailEnd type="arrow" w="lg" len="lg"/>
          </a:ln>
        </p:spPr>
      </p:cxnSp>
      <p:cxnSp>
        <p:nvCxnSpPr>
          <p:cNvPr id="123910" name="Straight Arrow Connector 20"/>
          <p:cNvCxnSpPr>
            <a:cxnSpLocks noChangeShapeType="1"/>
          </p:cNvCxnSpPr>
          <p:nvPr/>
        </p:nvCxnSpPr>
        <p:spPr bwMode="auto">
          <a:xfrm>
            <a:off x="2522538" y="4110038"/>
            <a:ext cx="1036637" cy="0"/>
          </a:xfrm>
          <a:prstGeom prst="straightConnector1">
            <a:avLst/>
          </a:prstGeom>
          <a:noFill/>
          <a:ln w="25400" algn="ctr">
            <a:solidFill>
              <a:srgbClr val="FF0000"/>
            </a:solidFill>
            <a:round/>
            <a:headEnd type="arrow" w="lg" len="lg"/>
            <a:tailEnd type="none" w="lg" len="lg"/>
          </a:ln>
        </p:spPr>
      </p:cxnSp>
      <p:sp>
        <p:nvSpPr>
          <p:cNvPr id="123911" name="Rectangle 5"/>
          <p:cNvSpPr>
            <a:spLocks noChangeArrowheads="1"/>
          </p:cNvSpPr>
          <p:nvPr/>
        </p:nvSpPr>
        <p:spPr bwMode="auto">
          <a:xfrm>
            <a:off x="3581400" y="3048000"/>
            <a:ext cx="1905000" cy="1219200"/>
          </a:xfrm>
          <a:prstGeom prst="rect">
            <a:avLst/>
          </a:prstGeom>
          <a:noFill/>
          <a:ln w="9525" algn="ctr">
            <a:solidFill>
              <a:srgbClr val="FF0000"/>
            </a:solidFill>
            <a:round/>
            <a:headEnd/>
            <a:tailEnd/>
          </a:ln>
        </p:spPr>
        <p:txBody>
          <a:bodyPr anchor="ctr"/>
          <a:lstStyle/>
          <a:p>
            <a:pPr>
              <a:lnSpc>
                <a:spcPts val="2000"/>
              </a:lnSpc>
            </a:pPr>
            <a:r>
              <a:rPr lang="en-US" sz="2400" b="1" dirty="0" smtClean="0">
                <a:solidFill>
                  <a:srgbClr val="FF0000"/>
                </a:solidFill>
              </a:rPr>
              <a:t>Health Plan</a:t>
            </a:r>
            <a:endParaRPr lang="en-US" sz="2400" b="1" dirty="0">
              <a:solidFill>
                <a:srgbClr val="FF0000"/>
              </a:solidFill>
            </a:endParaRPr>
          </a:p>
        </p:txBody>
      </p:sp>
      <p:cxnSp>
        <p:nvCxnSpPr>
          <p:cNvPr id="123912" name="Straight Arrow Connector 11"/>
          <p:cNvCxnSpPr>
            <a:cxnSpLocks noChangeShapeType="1"/>
          </p:cNvCxnSpPr>
          <p:nvPr/>
        </p:nvCxnSpPr>
        <p:spPr bwMode="auto">
          <a:xfrm>
            <a:off x="5486400" y="3276600"/>
            <a:ext cx="1098550" cy="6350"/>
          </a:xfrm>
          <a:prstGeom prst="straightConnector1">
            <a:avLst/>
          </a:prstGeom>
          <a:noFill/>
          <a:ln w="25400" algn="ctr">
            <a:solidFill>
              <a:srgbClr val="FF0000"/>
            </a:solidFill>
            <a:round/>
            <a:headEnd type="none" w="lg" len="lg"/>
            <a:tailEnd type="arrow" w="lg" len="lg"/>
          </a:ln>
        </p:spPr>
      </p:cxnSp>
      <p:cxnSp>
        <p:nvCxnSpPr>
          <p:cNvPr id="123913" name="Straight Arrow Connector 20"/>
          <p:cNvCxnSpPr>
            <a:cxnSpLocks noChangeShapeType="1"/>
          </p:cNvCxnSpPr>
          <p:nvPr/>
        </p:nvCxnSpPr>
        <p:spPr bwMode="auto">
          <a:xfrm>
            <a:off x="5486400" y="4114800"/>
            <a:ext cx="1035050" cy="0"/>
          </a:xfrm>
          <a:prstGeom prst="straightConnector1">
            <a:avLst/>
          </a:prstGeom>
          <a:noFill/>
          <a:ln w="25400" algn="ctr">
            <a:solidFill>
              <a:srgbClr val="FF0000"/>
            </a:solidFill>
            <a:round/>
            <a:headEnd type="arrow" w="lg" len="lg"/>
            <a:tailEnd type="none" w="lg" len="lg"/>
          </a:ln>
        </p:spPr>
      </p:cxnSp>
      <p:sp>
        <p:nvSpPr>
          <p:cNvPr id="11" name="Rectangle 6"/>
          <p:cNvSpPr>
            <a:spLocks noChangeArrowheads="1"/>
          </p:cNvSpPr>
          <p:nvPr/>
        </p:nvSpPr>
        <p:spPr bwMode="auto">
          <a:xfrm>
            <a:off x="6553200" y="3048000"/>
            <a:ext cx="1905000" cy="1219200"/>
          </a:xfrm>
          <a:prstGeom prst="rect">
            <a:avLst/>
          </a:prstGeom>
          <a:noFill/>
          <a:ln w="9525" algn="ctr">
            <a:solidFill>
              <a:srgbClr val="FF0000"/>
            </a:solidFill>
            <a:round/>
            <a:headEnd/>
            <a:tailEnd/>
          </a:ln>
        </p:spPr>
        <p:txBody>
          <a:bodyPr anchor="ctr"/>
          <a:lstStyle/>
          <a:p>
            <a:pPr algn="ctr">
              <a:lnSpc>
                <a:spcPts val="2000"/>
              </a:lnSpc>
            </a:pPr>
            <a:r>
              <a:rPr lang="en-US" sz="2400" b="1" dirty="0" smtClean="0">
                <a:solidFill>
                  <a:srgbClr val="FF0000"/>
                </a:solidFill>
              </a:rPr>
              <a:t>Physicians,</a:t>
            </a:r>
            <a:br>
              <a:rPr lang="en-US" sz="2400" b="1" dirty="0" smtClean="0">
                <a:solidFill>
                  <a:srgbClr val="FF0000"/>
                </a:solidFill>
              </a:rPr>
            </a:br>
            <a:r>
              <a:rPr lang="en-US" sz="2400" b="1" dirty="0" smtClean="0">
                <a:solidFill>
                  <a:srgbClr val="FF0000"/>
                </a:solidFill>
              </a:rPr>
              <a:t>Hospitals,</a:t>
            </a:r>
            <a:br>
              <a:rPr lang="en-US" sz="2400" b="1" dirty="0" smtClean="0">
                <a:solidFill>
                  <a:srgbClr val="FF0000"/>
                </a:solidFill>
              </a:rPr>
            </a:br>
            <a:r>
              <a:rPr lang="en-US" sz="2400" b="1" dirty="0" smtClean="0">
                <a:solidFill>
                  <a:srgbClr val="FF0000"/>
                </a:solidFill>
              </a:rPr>
              <a:t>and Other</a:t>
            </a:r>
            <a:br>
              <a:rPr lang="en-US" sz="2400" b="1" dirty="0" smtClean="0">
                <a:solidFill>
                  <a:srgbClr val="FF0000"/>
                </a:solidFill>
              </a:rPr>
            </a:br>
            <a:r>
              <a:rPr lang="en-US" sz="2400" b="1" dirty="0" smtClean="0">
                <a:solidFill>
                  <a:srgbClr val="FF0000"/>
                </a:solidFill>
              </a:rPr>
              <a:t>Providers</a:t>
            </a:r>
            <a:endParaRPr lang="en-US" sz="2400" b="1" dirty="0">
              <a:solidFill>
                <a:srgbClr val="FF0000"/>
              </a:solidFill>
            </a:endParaRPr>
          </a:p>
        </p:txBody>
      </p:sp>
      <p:sp>
        <p:nvSpPr>
          <p:cNvPr id="12" name="TextBox 11"/>
          <p:cNvSpPr txBox="1"/>
          <p:nvPr/>
        </p:nvSpPr>
        <p:spPr>
          <a:xfrm>
            <a:off x="6096000" y="4572000"/>
            <a:ext cx="2895600" cy="1913344"/>
          </a:xfrm>
          <a:prstGeom prst="rect">
            <a:avLst/>
          </a:prstGeom>
          <a:noFill/>
        </p:spPr>
        <p:txBody>
          <a:bodyPr wrap="square">
            <a:spAutoFit/>
          </a:bodyPr>
          <a:lstStyle/>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Providers aren’t paid to provide high-value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services</a:t>
            </a:r>
            <a:endParaRPr lang="en-US" sz="2000" dirty="0">
              <a:solidFill>
                <a:srgbClr val="FF0000"/>
              </a:solidFill>
              <a:latin typeface="Arial" charset="0"/>
              <a:cs typeface="Arial" charset="0"/>
            </a:endParaRPr>
          </a:p>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Providers have high administrative costs to deal with health plan controls</a:t>
            </a:r>
            <a:endParaRPr lang="en-US" sz="2000" dirty="0">
              <a:solidFill>
                <a:srgbClr val="FF0000"/>
              </a:solidFill>
              <a:latin typeface="Arial" charset="0"/>
              <a:cs typeface="Arial" charset="0"/>
            </a:endParaRPr>
          </a:p>
        </p:txBody>
      </p:sp>
      <p:sp>
        <p:nvSpPr>
          <p:cNvPr id="13" name="TextBox 12"/>
          <p:cNvSpPr txBox="1"/>
          <p:nvPr/>
        </p:nvSpPr>
        <p:spPr>
          <a:xfrm>
            <a:off x="3068565" y="4572000"/>
            <a:ext cx="2895600" cy="2131353"/>
          </a:xfrm>
          <a:prstGeom prst="rect">
            <a:avLst/>
          </a:prstGeom>
          <a:noFill/>
        </p:spPr>
        <p:txBody>
          <a:bodyPr wrap="square">
            <a:spAutoFit/>
          </a:bodyPr>
          <a:lstStyle/>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Health plans create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“networks” that may</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not include full</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teams of providers</a:t>
            </a:r>
            <a:endParaRPr lang="en-US" sz="2000" dirty="0">
              <a:solidFill>
                <a:srgbClr val="FF0000"/>
              </a:solidFill>
              <a:latin typeface="Arial" charset="0"/>
              <a:cs typeface="Arial" charset="0"/>
            </a:endParaRPr>
          </a:p>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Health plans create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“care management” services that may not coordinate with providers</a:t>
            </a:r>
          </a:p>
        </p:txBody>
      </p:sp>
    </p:spTree>
    <p:extLst>
      <p:ext uri="{BB962C8B-B14F-4D97-AF65-F5344CB8AC3E}">
        <p14:creationId xmlns:p14="http://schemas.microsoft.com/office/powerpoint/2010/main" val="84436775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Both Patients and Providers Lose</a:t>
            </a:r>
          </a:p>
        </p:txBody>
      </p:sp>
      <p:sp>
        <p:nvSpPr>
          <p:cNvPr id="123907" name="Rectangle 5"/>
          <p:cNvSpPr>
            <a:spLocks noChangeArrowheads="1"/>
          </p:cNvSpPr>
          <p:nvPr/>
        </p:nvSpPr>
        <p:spPr bwMode="auto">
          <a:xfrm>
            <a:off x="609600" y="3048000"/>
            <a:ext cx="1905000" cy="1219200"/>
          </a:xfrm>
          <a:prstGeom prst="rect">
            <a:avLst/>
          </a:prstGeom>
          <a:noFill/>
          <a:ln w="9525" algn="ctr">
            <a:solidFill>
              <a:srgbClr val="0033CC"/>
            </a:solidFill>
            <a:round/>
            <a:headEnd/>
            <a:tailEnd/>
          </a:ln>
        </p:spPr>
        <p:txBody>
          <a:bodyPr anchor="ctr"/>
          <a:lstStyle/>
          <a:p>
            <a:pPr>
              <a:lnSpc>
                <a:spcPts val="2000"/>
              </a:lnSpc>
            </a:pPr>
            <a:r>
              <a:rPr lang="en-US" sz="2400" b="1" dirty="0" smtClean="0">
                <a:solidFill>
                  <a:srgbClr val="0033CC"/>
                </a:solidFill>
              </a:rPr>
              <a:t>Patients</a:t>
            </a:r>
            <a:endParaRPr lang="en-US" sz="2400" b="1" dirty="0">
              <a:solidFill>
                <a:srgbClr val="0033CC"/>
              </a:solidFill>
            </a:endParaRPr>
          </a:p>
        </p:txBody>
      </p:sp>
      <p:cxnSp>
        <p:nvCxnSpPr>
          <p:cNvPr id="123909" name="Straight Arrow Connector 11"/>
          <p:cNvCxnSpPr>
            <a:cxnSpLocks noChangeShapeType="1"/>
          </p:cNvCxnSpPr>
          <p:nvPr/>
        </p:nvCxnSpPr>
        <p:spPr bwMode="auto">
          <a:xfrm>
            <a:off x="2514600" y="3276600"/>
            <a:ext cx="1098550" cy="6350"/>
          </a:xfrm>
          <a:prstGeom prst="straightConnector1">
            <a:avLst/>
          </a:prstGeom>
          <a:noFill/>
          <a:ln w="25400" algn="ctr">
            <a:solidFill>
              <a:srgbClr val="FF0000"/>
            </a:solidFill>
            <a:round/>
            <a:headEnd type="none" w="lg" len="lg"/>
            <a:tailEnd type="arrow" w="lg" len="lg"/>
          </a:ln>
        </p:spPr>
      </p:cxnSp>
      <p:cxnSp>
        <p:nvCxnSpPr>
          <p:cNvPr id="123910" name="Straight Arrow Connector 20"/>
          <p:cNvCxnSpPr>
            <a:cxnSpLocks noChangeShapeType="1"/>
          </p:cNvCxnSpPr>
          <p:nvPr/>
        </p:nvCxnSpPr>
        <p:spPr bwMode="auto">
          <a:xfrm>
            <a:off x="2522538" y="4110038"/>
            <a:ext cx="1036637" cy="0"/>
          </a:xfrm>
          <a:prstGeom prst="straightConnector1">
            <a:avLst/>
          </a:prstGeom>
          <a:noFill/>
          <a:ln w="25400" algn="ctr">
            <a:solidFill>
              <a:srgbClr val="FF0000"/>
            </a:solidFill>
            <a:round/>
            <a:headEnd type="arrow" w="lg" len="lg"/>
            <a:tailEnd type="none" w="lg" len="lg"/>
          </a:ln>
        </p:spPr>
      </p:cxnSp>
      <p:sp>
        <p:nvSpPr>
          <p:cNvPr id="123911" name="Rectangle 5"/>
          <p:cNvSpPr>
            <a:spLocks noChangeArrowheads="1"/>
          </p:cNvSpPr>
          <p:nvPr/>
        </p:nvSpPr>
        <p:spPr bwMode="auto">
          <a:xfrm>
            <a:off x="3581400" y="3048000"/>
            <a:ext cx="1905000" cy="1219200"/>
          </a:xfrm>
          <a:prstGeom prst="rect">
            <a:avLst/>
          </a:prstGeom>
          <a:noFill/>
          <a:ln w="9525" algn="ctr">
            <a:solidFill>
              <a:srgbClr val="FF0000"/>
            </a:solidFill>
            <a:round/>
            <a:headEnd/>
            <a:tailEnd/>
          </a:ln>
        </p:spPr>
        <p:txBody>
          <a:bodyPr anchor="ctr"/>
          <a:lstStyle/>
          <a:p>
            <a:pPr>
              <a:lnSpc>
                <a:spcPts val="2000"/>
              </a:lnSpc>
            </a:pPr>
            <a:r>
              <a:rPr lang="en-US" sz="2400" b="1" dirty="0" smtClean="0">
                <a:solidFill>
                  <a:srgbClr val="FF0000"/>
                </a:solidFill>
              </a:rPr>
              <a:t>Health Plan</a:t>
            </a:r>
            <a:endParaRPr lang="en-US" sz="2400" b="1" dirty="0">
              <a:solidFill>
                <a:srgbClr val="FF0000"/>
              </a:solidFill>
            </a:endParaRPr>
          </a:p>
        </p:txBody>
      </p:sp>
      <p:cxnSp>
        <p:nvCxnSpPr>
          <p:cNvPr id="123912" name="Straight Arrow Connector 11"/>
          <p:cNvCxnSpPr>
            <a:cxnSpLocks noChangeShapeType="1"/>
          </p:cNvCxnSpPr>
          <p:nvPr/>
        </p:nvCxnSpPr>
        <p:spPr bwMode="auto">
          <a:xfrm>
            <a:off x="5486400" y="3276600"/>
            <a:ext cx="1098550" cy="6350"/>
          </a:xfrm>
          <a:prstGeom prst="straightConnector1">
            <a:avLst/>
          </a:prstGeom>
          <a:noFill/>
          <a:ln w="25400" algn="ctr">
            <a:solidFill>
              <a:srgbClr val="FF0000"/>
            </a:solidFill>
            <a:round/>
            <a:headEnd type="none" w="lg" len="lg"/>
            <a:tailEnd type="arrow" w="lg" len="lg"/>
          </a:ln>
        </p:spPr>
      </p:cxnSp>
      <p:cxnSp>
        <p:nvCxnSpPr>
          <p:cNvPr id="123913" name="Straight Arrow Connector 20"/>
          <p:cNvCxnSpPr>
            <a:cxnSpLocks noChangeShapeType="1"/>
          </p:cNvCxnSpPr>
          <p:nvPr/>
        </p:nvCxnSpPr>
        <p:spPr bwMode="auto">
          <a:xfrm>
            <a:off x="5486400" y="4114800"/>
            <a:ext cx="1035050" cy="0"/>
          </a:xfrm>
          <a:prstGeom prst="straightConnector1">
            <a:avLst/>
          </a:prstGeom>
          <a:noFill/>
          <a:ln w="25400" algn="ctr">
            <a:solidFill>
              <a:srgbClr val="FF0000"/>
            </a:solidFill>
            <a:round/>
            <a:headEnd type="arrow" w="lg" len="lg"/>
            <a:tailEnd type="none" w="lg" len="lg"/>
          </a:ln>
        </p:spPr>
      </p:cxnSp>
      <p:sp>
        <p:nvSpPr>
          <p:cNvPr id="11" name="Rectangle 6"/>
          <p:cNvSpPr>
            <a:spLocks noChangeArrowheads="1"/>
          </p:cNvSpPr>
          <p:nvPr/>
        </p:nvSpPr>
        <p:spPr bwMode="auto">
          <a:xfrm>
            <a:off x="6553200" y="3048000"/>
            <a:ext cx="1905000" cy="1219200"/>
          </a:xfrm>
          <a:prstGeom prst="rect">
            <a:avLst/>
          </a:prstGeom>
          <a:noFill/>
          <a:ln w="9525" algn="ctr">
            <a:solidFill>
              <a:srgbClr val="FF0000"/>
            </a:solidFill>
            <a:round/>
            <a:headEnd/>
            <a:tailEnd/>
          </a:ln>
        </p:spPr>
        <p:txBody>
          <a:bodyPr anchor="ctr"/>
          <a:lstStyle/>
          <a:p>
            <a:pPr algn="ctr">
              <a:lnSpc>
                <a:spcPts val="2000"/>
              </a:lnSpc>
            </a:pPr>
            <a:r>
              <a:rPr lang="en-US" sz="2400" b="1" dirty="0" smtClean="0">
                <a:solidFill>
                  <a:srgbClr val="FF0000"/>
                </a:solidFill>
              </a:rPr>
              <a:t>Physicians,</a:t>
            </a:r>
            <a:br>
              <a:rPr lang="en-US" sz="2400" b="1" dirty="0" smtClean="0">
                <a:solidFill>
                  <a:srgbClr val="FF0000"/>
                </a:solidFill>
              </a:rPr>
            </a:br>
            <a:r>
              <a:rPr lang="en-US" sz="2400" b="1" dirty="0" smtClean="0">
                <a:solidFill>
                  <a:srgbClr val="FF0000"/>
                </a:solidFill>
              </a:rPr>
              <a:t>Hospitals,</a:t>
            </a:r>
            <a:br>
              <a:rPr lang="en-US" sz="2400" b="1" dirty="0" smtClean="0">
                <a:solidFill>
                  <a:srgbClr val="FF0000"/>
                </a:solidFill>
              </a:rPr>
            </a:br>
            <a:r>
              <a:rPr lang="en-US" sz="2400" b="1" dirty="0" smtClean="0">
                <a:solidFill>
                  <a:srgbClr val="FF0000"/>
                </a:solidFill>
              </a:rPr>
              <a:t>and Other</a:t>
            </a:r>
            <a:br>
              <a:rPr lang="en-US" sz="2400" b="1" dirty="0" smtClean="0">
                <a:solidFill>
                  <a:srgbClr val="FF0000"/>
                </a:solidFill>
              </a:rPr>
            </a:br>
            <a:r>
              <a:rPr lang="en-US" sz="2400" b="1" dirty="0" smtClean="0">
                <a:solidFill>
                  <a:srgbClr val="FF0000"/>
                </a:solidFill>
              </a:rPr>
              <a:t>Providers</a:t>
            </a:r>
            <a:endParaRPr lang="en-US" sz="2400" b="1" dirty="0">
              <a:solidFill>
                <a:srgbClr val="FF0000"/>
              </a:solidFill>
            </a:endParaRPr>
          </a:p>
        </p:txBody>
      </p:sp>
      <p:sp>
        <p:nvSpPr>
          <p:cNvPr id="12" name="TextBox 11"/>
          <p:cNvSpPr txBox="1"/>
          <p:nvPr/>
        </p:nvSpPr>
        <p:spPr>
          <a:xfrm>
            <a:off x="6096000" y="4572000"/>
            <a:ext cx="2895600" cy="1913344"/>
          </a:xfrm>
          <a:prstGeom prst="rect">
            <a:avLst/>
          </a:prstGeom>
          <a:noFill/>
        </p:spPr>
        <p:txBody>
          <a:bodyPr wrap="square">
            <a:spAutoFit/>
          </a:bodyPr>
          <a:lstStyle/>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Providers aren’t paid to provide high-value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services</a:t>
            </a:r>
            <a:endParaRPr lang="en-US" sz="2000" dirty="0">
              <a:solidFill>
                <a:srgbClr val="FF0000"/>
              </a:solidFill>
              <a:latin typeface="Arial" charset="0"/>
              <a:cs typeface="Arial" charset="0"/>
            </a:endParaRPr>
          </a:p>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Providers have high administrative costs to deal with health plan controls</a:t>
            </a:r>
            <a:endParaRPr lang="en-US" sz="2000" dirty="0">
              <a:solidFill>
                <a:srgbClr val="FF0000"/>
              </a:solidFill>
              <a:latin typeface="Arial" charset="0"/>
              <a:cs typeface="Arial" charset="0"/>
            </a:endParaRPr>
          </a:p>
        </p:txBody>
      </p:sp>
      <p:sp>
        <p:nvSpPr>
          <p:cNvPr id="13" name="TextBox 12"/>
          <p:cNvSpPr txBox="1"/>
          <p:nvPr/>
        </p:nvSpPr>
        <p:spPr>
          <a:xfrm>
            <a:off x="3068565" y="4572000"/>
            <a:ext cx="2895600" cy="2131353"/>
          </a:xfrm>
          <a:prstGeom prst="rect">
            <a:avLst/>
          </a:prstGeom>
          <a:noFill/>
        </p:spPr>
        <p:txBody>
          <a:bodyPr wrap="square">
            <a:spAutoFit/>
          </a:bodyPr>
          <a:lstStyle/>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Health plans create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“networks” that may</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not include full</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teams of providers</a:t>
            </a:r>
            <a:endParaRPr lang="en-US" sz="2000" dirty="0">
              <a:solidFill>
                <a:srgbClr val="FF0000"/>
              </a:solidFill>
              <a:latin typeface="Arial" charset="0"/>
              <a:cs typeface="Arial" charset="0"/>
            </a:endParaRPr>
          </a:p>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Health plans create</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“care management” services that may not coordinate with providers</a:t>
            </a:r>
          </a:p>
        </p:txBody>
      </p:sp>
      <p:sp>
        <p:nvSpPr>
          <p:cNvPr id="14" name="TextBox 13"/>
          <p:cNvSpPr txBox="1"/>
          <p:nvPr/>
        </p:nvSpPr>
        <p:spPr>
          <a:xfrm>
            <a:off x="103692" y="4571999"/>
            <a:ext cx="2895600" cy="1913344"/>
          </a:xfrm>
          <a:prstGeom prst="rect">
            <a:avLst/>
          </a:prstGeom>
          <a:noFill/>
        </p:spPr>
        <p:txBody>
          <a:bodyPr wrap="square">
            <a:spAutoFit/>
          </a:bodyPr>
          <a:lstStyle/>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Fail to receive </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high-quality coordinated care</a:t>
            </a:r>
          </a:p>
          <a:p>
            <a:pPr marL="457200" indent="-228600" algn="l">
              <a:lnSpc>
                <a:spcPts val="1700"/>
              </a:lnSpc>
              <a:spcBef>
                <a:spcPts val="600"/>
              </a:spcBef>
              <a:buFont typeface="Arial" pitchFamily="34" charset="0"/>
              <a:buChar char="•"/>
              <a:defRPr/>
            </a:pPr>
            <a:r>
              <a:rPr lang="en-US" sz="2000" dirty="0" smtClean="0">
                <a:solidFill>
                  <a:srgbClr val="FF0000"/>
                </a:solidFill>
                <a:latin typeface="Arial" charset="0"/>
                <a:cs typeface="Arial" charset="0"/>
              </a:rPr>
              <a:t>Struggle with excessive premiums, </a:t>
            </a:r>
            <a:br>
              <a:rPr lang="en-US" sz="2000" dirty="0" smtClean="0">
                <a:solidFill>
                  <a:srgbClr val="FF0000"/>
                </a:solidFill>
                <a:latin typeface="Arial" charset="0"/>
                <a:cs typeface="Arial" charset="0"/>
              </a:rPr>
            </a:br>
            <a:r>
              <a:rPr lang="en-US" sz="2000" dirty="0" smtClean="0">
                <a:solidFill>
                  <a:srgbClr val="FF0000"/>
                </a:solidFill>
                <a:latin typeface="Arial" charset="0"/>
                <a:cs typeface="Arial" charset="0"/>
              </a:rPr>
              <a:t>cost-sharing, and deductibles</a:t>
            </a:r>
            <a:endParaRPr lang="en-US" sz="2000" dirty="0">
              <a:solidFill>
                <a:srgbClr val="FF0000"/>
              </a:solidFill>
              <a:latin typeface="Arial" charset="0"/>
              <a:cs typeface="Arial" charset="0"/>
            </a:endParaRPr>
          </a:p>
        </p:txBody>
      </p:sp>
    </p:spTree>
    <p:extLst>
      <p:ext uri="{BB962C8B-B14F-4D97-AF65-F5344CB8AC3E}">
        <p14:creationId xmlns:p14="http://schemas.microsoft.com/office/powerpoint/2010/main" val="192728457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dirty="0" smtClean="0"/>
              <a:t>Health Plans Should Support</a:t>
            </a:r>
            <a:br>
              <a:rPr lang="en-US" dirty="0" smtClean="0"/>
            </a:br>
            <a:r>
              <a:rPr lang="en-US" dirty="0" smtClean="0"/>
              <a:t>Patient-Provider Relationships</a:t>
            </a:r>
          </a:p>
        </p:txBody>
      </p:sp>
      <p:sp>
        <p:nvSpPr>
          <p:cNvPr id="125957" name="Rectangle 5"/>
          <p:cNvSpPr>
            <a:spLocks noChangeArrowheads="1"/>
          </p:cNvSpPr>
          <p:nvPr/>
        </p:nvSpPr>
        <p:spPr bwMode="auto">
          <a:xfrm>
            <a:off x="3581400" y="1524000"/>
            <a:ext cx="1905000" cy="1219200"/>
          </a:xfrm>
          <a:prstGeom prst="rect">
            <a:avLst/>
          </a:prstGeom>
          <a:noFill/>
          <a:ln w="9525" algn="ctr">
            <a:solidFill>
              <a:schemeClr val="tx1"/>
            </a:solidFill>
            <a:round/>
            <a:headEnd/>
            <a:tailEnd/>
          </a:ln>
        </p:spPr>
        <p:txBody>
          <a:bodyPr anchor="ctr"/>
          <a:lstStyle/>
          <a:p>
            <a:pPr algn="ctr">
              <a:lnSpc>
                <a:spcPts val="2000"/>
              </a:lnSpc>
            </a:pPr>
            <a:r>
              <a:rPr lang="en-US" sz="2400" b="1"/>
              <a:t>Health</a:t>
            </a:r>
            <a:br>
              <a:rPr lang="en-US" sz="2400" b="1"/>
            </a:br>
            <a:r>
              <a:rPr lang="en-US" sz="2400" b="1"/>
              <a:t>Plans</a:t>
            </a:r>
          </a:p>
        </p:txBody>
      </p:sp>
      <p:cxnSp>
        <p:nvCxnSpPr>
          <p:cNvPr id="125958" name="Straight Arrow Connector 17"/>
          <p:cNvCxnSpPr>
            <a:cxnSpLocks noChangeShapeType="1"/>
            <a:endCxn id="125957" idx="1"/>
          </p:cNvCxnSpPr>
          <p:nvPr/>
        </p:nvCxnSpPr>
        <p:spPr bwMode="auto">
          <a:xfrm flipV="1">
            <a:off x="1562100" y="2133600"/>
            <a:ext cx="2019300" cy="914400"/>
          </a:xfrm>
          <a:prstGeom prst="straightConnector1">
            <a:avLst/>
          </a:prstGeom>
          <a:noFill/>
          <a:ln w="9525" algn="ctr">
            <a:solidFill>
              <a:schemeClr val="tx1"/>
            </a:solidFill>
            <a:prstDash val="dash"/>
            <a:round/>
            <a:headEnd/>
            <a:tailEnd type="arrow" w="med" len="med"/>
          </a:ln>
        </p:spPr>
      </p:cxnSp>
      <p:cxnSp>
        <p:nvCxnSpPr>
          <p:cNvPr id="125959" name="Straight Arrow Connector 18"/>
          <p:cNvCxnSpPr>
            <a:cxnSpLocks noChangeShapeType="1"/>
            <a:stCxn id="125957" idx="3"/>
          </p:cNvCxnSpPr>
          <p:nvPr/>
        </p:nvCxnSpPr>
        <p:spPr bwMode="auto">
          <a:xfrm>
            <a:off x="5486400" y="2133600"/>
            <a:ext cx="2019300" cy="914400"/>
          </a:xfrm>
          <a:prstGeom prst="straightConnector1">
            <a:avLst/>
          </a:prstGeom>
          <a:noFill/>
          <a:ln w="9525" algn="ctr">
            <a:solidFill>
              <a:schemeClr val="tx1"/>
            </a:solidFill>
            <a:prstDash val="dash"/>
            <a:round/>
            <a:headEnd/>
            <a:tailEnd type="arrow" w="med" len="med"/>
          </a:ln>
        </p:spPr>
      </p:cxnSp>
      <p:sp>
        <p:nvSpPr>
          <p:cNvPr id="125960" name="TextBox 21"/>
          <p:cNvSpPr txBox="1">
            <a:spLocks noChangeArrowheads="1"/>
          </p:cNvSpPr>
          <p:nvPr/>
        </p:nvSpPr>
        <p:spPr bwMode="auto">
          <a:xfrm>
            <a:off x="5943600" y="2057400"/>
            <a:ext cx="1762125" cy="369888"/>
          </a:xfrm>
          <a:prstGeom prst="rect">
            <a:avLst/>
          </a:prstGeom>
          <a:noFill/>
          <a:ln w="9525">
            <a:noFill/>
            <a:miter lim="800000"/>
            <a:headEnd/>
            <a:tailEnd/>
          </a:ln>
        </p:spPr>
        <p:txBody>
          <a:bodyPr wrap="none">
            <a:spAutoFit/>
          </a:bodyPr>
          <a:lstStyle/>
          <a:p>
            <a:pPr algn="ctr"/>
            <a:r>
              <a:rPr lang="en-US"/>
              <a:t>Implementation</a:t>
            </a:r>
          </a:p>
        </p:txBody>
      </p:sp>
      <p:cxnSp>
        <p:nvCxnSpPr>
          <p:cNvPr id="125961" name="Straight Arrow Connector 11"/>
          <p:cNvCxnSpPr>
            <a:cxnSpLocks noChangeShapeType="1"/>
          </p:cNvCxnSpPr>
          <p:nvPr/>
        </p:nvCxnSpPr>
        <p:spPr bwMode="auto">
          <a:xfrm>
            <a:off x="2514600" y="3276600"/>
            <a:ext cx="4038600" cy="1588"/>
          </a:xfrm>
          <a:prstGeom prst="straightConnector1">
            <a:avLst/>
          </a:prstGeom>
          <a:noFill/>
          <a:ln w="25400" algn="ctr">
            <a:solidFill>
              <a:srgbClr val="008000"/>
            </a:solidFill>
            <a:round/>
            <a:headEnd type="none" w="lg" len="lg"/>
            <a:tailEnd type="arrow" w="lg" len="lg"/>
          </a:ln>
        </p:spPr>
      </p:cxnSp>
      <p:cxnSp>
        <p:nvCxnSpPr>
          <p:cNvPr id="125962" name="Straight Arrow Connector 20"/>
          <p:cNvCxnSpPr>
            <a:cxnSpLocks noChangeShapeType="1"/>
          </p:cNvCxnSpPr>
          <p:nvPr/>
        </p:nvCxnSpPr>
        <p:spPr bwMode="auto">
          <a:xfrm>
            <a:off x="2514600" y="4114800"/>
            <a:ext cx="4038600" cy="1588"/>
          </a:xfrm>
          <a:prstGeom prst="straightConnector1">
            <a:avLst/>
          </a:prstGeom>
          <a:noFill/>
          <a:ln w="25400" algn="ctr">
            <a:solidFill>
              <a:srgbClr val="008000"/>
            </a:solidFill>
            <a:round/>
            <a:headEnd type="arrow" w="lg" len="lg"/>
            <a:tailEnd type="none" w="lg" len="lg"/>
          </a:ln>
        </p:spPr>
      </p:cxnSp>
      <p:sp>
        <p:nvSpPr>
          <p:cNvPr id="13" name="Rectangle 6"/>
          <p:cNvSpPr>
            <a:spLocks noChangeArrowheads="1"/>
          </p:cNvSpPr>
          <p:nvPr/>
        </p:nvSpPr>
        <p:spPr bwMode="auto">
          <a:xfrm>
            <a:off x="6553200" y="3048000"/>
            <a:ext cx="1905000" cy="1219200"/>
          </a:xfrm>
          <a:prstGeom prst="rect">
            <a:avLst/>
          </a:prstGeom>
          <a:noFill/>
          <a:ln w="9525" algn="ctr">
            <a:solidFill>
              <a:srgbClr val="0033CC"/>
            </a:solidFill>
            <a:round/>
            <a:headEnd/>
            <a:tailEnd/>
          </a:ln>
        </p:spPr>
        <p:txBody>
          <a:bodyPr anchor="ctr"/>
          <a:lstStyle/>
          <a:p>
            <a:pPr algn="ctr">
              <a:lnSpc>
                <a:spcPts val="2000"/>
              </a:lnSpc>
            </a:pPr>
            <a:r>
              <a:rPr lang="en-US" sz="2400" b="1" dirty="0" smtClean="0">
                <a:solidFill>
                  <a:srgbClr val="0033CC"/>
                </a:solidFill>
              </a:rPr>
              <a:t>Physicians,</a:t>
            </a:r>
            <a:br>
              <a:rPr lang="en-US" sz="2400" b="1" dirty="0" smtClean="0">
                <a:solidFill>
                  <a:srgbClr val="0033CC"/>
                </a:solidFill>
              </a:rPr>
            </a:br>
            <a:r>
              <a:rPr lang="en-US" sz="2400" b="1" dirty="0" smtClean="0">
                <a:solidFill>
                  <a:srgbClr val="0033CC"/>
                </a:solidFill>
              </a:rPr>
              <a:t>Hospitals,</a:t>
            </a:r>
            <a:br>
              <a:rPr lang="en-US" sz="2400" b="1" dirty="0" smtClean="0">
                <a:solidFill>
                  <a:srgbClr val="0033CC"/>
                </a:solidFill>
              </a:rPr>
            </a:br>
            <a:r>
              <a:rPr lang="en-US" sz="2400" b="1" dirty="0" smtClean="0">
                <a:solidFill>
                  <a:srgbClr val="0033CC"/>
                </a:solidFill>
              </a:rPr>
              <a:t>and Other</a:t>
            </a:r>
            <a:br>
              <a:rPr lang="en-US" sz="2400" b="1" dirty="0" smtClean="0">
                <a:solidFill>
                  <a:srgbClr val="0033CC"/>
                </a:solidFill>
              </a:rPr>
            </a:br>
            <a:r>
              <a:rPr lang="en-US" sz="2400" b="1" dirty="0" smtClean="0">
                <a:solidFill>
                  <a:srgbClr val="0033CC"/>
                </a:solidFill>
              </a:rPr>
              <a:t>Providers</a:t>
            </a:r>
            <a:endParaRPr lang="en-US" sz="2400" b="1" dirty="0">
              <a:solidFill>
                <a:srgbClr val="0033CC"/>
              </a:solidFill>
            </a:endParaRPr>
          </a:p>
        </p:txBody>
      </p:sp>
      <p:sp>
        <p:nvSpPr>
          <p:cNvPr id="14" name="TextBox 21"/>
          <p:cNvSpPr txBox="1">
            <a:spLocks noChangeArrowheads="1"/>
          </p:cNvSpPr>
          <p:nvPr/>
        </p:nvSpPr>
        <p:spPr bwMode="auto">
          <a:xfrm>
            <a:off x="2465678" y="2895600"/>
            <a:ext cx="4104714" cy="369332"/>
          </a:xfrm>
          <a:prstGeom prst="rect">
            <a:avLst/>
          </a:prstGeom>
          <a:noFill/>
          <a:ln w="9525">
            <a:noFill/>
            <a:miter lim="800000"/>
            <a:headEnd/>
            <a:tailEnd/>
          </a:ln>
        </p:spPr>
        <p:txBody>
          <a:bodyPr wrap="none">
            <a:spAutoFit/>
          </a:bodyPr>
          <a:lstStyle/>
          <a:p>
            <a:pPr algn="ctr"/>
            <a:r>
              <a:rPr lang="en-US" dirty="0" smtClean="0">
                <a:solidFill>
                  <a:srgbClr val="008000"/>
                </a:solidFill>
              </a:rPr>
              <a:t>Choosing &amp; Using High-Quality Teams</a:t>
            </a:r>
            <a:endParaRPr lang="en-US" dirty="0">
              <a:solidFill>
                <a:srgbClr val="008000"/>
              </a:solidFill>
            </a:endParaRPr>
          </a:p>
        </p:txBody>
      </p:sp>
      <p:sp>
        <p:nvSpPr>
          <p:cNvPr id="15" name="TextBox 24"/>
          <p:cNvSpPr txBox="1">
            <a:spLocks noChangeArrowheads="1"/>
          </p:cNvSpPr>
          <p:nvPr/>
        </p:nvSpPr>
        <p:spPr bwMode="auto">
          <a:xfrm>
            <a:off x="2841625" y="3733800"/>
            <a:ext cx="3505200" cy="369888"/>
          </a:xfrm>
          <a:prstGeom prst="rect">
            <a:avLst/>
          </a:prstGeom>
          <a:noFill/>
          <a:ln w="9525">
            <a:noFill/>
            <a:miter lim="800000"/>
            <a:headEnd/>
            <a:tailEnd/>
          </a:ln>
        </p:spPr>
        <p:txBody>
          <a:bodyPr wrap="none">
            <a:spAutoFit/>
          </a:bodyPr>
          <a:lstStyle/>
          <a:p>
            <a:pPr algn="ctr"/>
            <a:r>
              <a:rPr lang="en-US">
                <a:solidFill>
                  <a:srgbClr val="008000"/>
                </a:solidFill>
              </a:rPr>
              <a:t>Lower Cost, Higher Quality Care</a:t>
            </a:r>
          </a:p>
        </p:txBody>
      </p:sp>
      <p:sp>
        <p:nvSpPr>
          <p:cNvPr id="16" name="Rectangle 5"/>
          <p:cNvSpPr>
            <a:spLocks noChangeArrowheads="1"/>
          </p:cNvSpPr>
          <p:nvPr/>
        </p:nvSpPr>
        <p:spPr bwMode="auto">
          <a:xfrm>
            <a:off x="609600" y="3048000"/>
            <a:ext cx="1905000" cy="1219200"/>
          </a:xfrm>
          <a:prstGeom prst="rect">
            <a:avLst/>
          </a:prstGeom>
          <a:noFill/>
          <a:ln w="9525" algn="ctr">
            <a:solidFill>
              <a:srgbClr val="0033CC"/>
            </a:solidFill>
            <a:round/>
            <a:headEnd/>
            <a:tailEnd/>
          </a:ln>
        </p:spPr>
        <p:txBody>
          <a:bodyPr anchor="ctr"/>
          <a:lstStyle/>
          <a:p>
            <a:pPr>
              <a:lnSpc>
                <a:spcPts val="2000"/>
              </a:lnSpc>
            </a:pPr>
            <a:r>
              <a:rPr lang="en-US" sz="2400" b="1" dirty="0" smtClean="0">
                <a:solidFill>
                  <a:srgbClr val="0033CC"/>
                </a:solidFill>
              </a:rPr>
              <a:t>Patients</a:t>
            </a:r>
            <a:endParaRPr lang="en-US" sz="2400" b="1" dirty="0">
              <a:solidFill>
                <a:srgbClr val="0033CC"/>
              </a:solidFill>
            </a:endParaRPr>
          </a:p>
        </p:txBody>
      </p:sp>
      <p:sp>
        <p:nvSpPr>
          <p:cNvPr id="17" name="TextBox 16"/>
          <p:cNvSpPr txBox="1"/>
          <p:nvPr/>
        </p:nvSpPr>
        <p:spPr>
          <a:xfrm>
            <a:off x="5867400" y="4572000"/>
            <a:ext cx="3048000" cy="2028761"/>
          </a:xfrm>
          <a:prstGeom prst="rect">
            <a:avLst/>
          </a:prstGeom>
          <a:noFill/>
        </p:spPr>
        <p:txBody>
          <a:bodyPr>
            <a:spAutoFit/>
          </a:bodyPr>
          <a:lstStyle/>
          <a:p>
            <a:pPr>
              <a:lnSpc>
                <a:spcPts val="2000"/>
              </a:lnSpc>
              <a:defRPr/>
            </a:pPr>
            <a:r>
              <a:rPr lang="en-US" sz="2000" b="1" dirty="0" smtClean="0">
                <a:solidFill>
                  <a:srgbClr val="008000"/>
                </a:solidFill>
                <a:latin typeface="Arial" charset="0"/>
                <a:cs typeface="Arial" charset="0"/>
              </a:rPr>
              <a:t>Provider Role</a:t>
            </a:r>
            <a:endParaRPr lang="en-US" sz="2000" b="1" dirty="0">
              <a:solidFill>
                <a:srgbClr val="008000"/>
              </a:solidFill>
              <a:latin typeface="Arial" charset="0"/>
              <a:cs typeface="Arial" charset="0"/>
            </a:endParaRPr>
          </a:p>
          <a:p>
            <a:pPr marL="457200" indent="-228600" algn="l">
              <a:lnSpc>
                <a:spcPts val="1700"/>
              </a:lnSpc>
              <a:spcBef>
                <a:spcPts val="600"/>
              </a:spcBef>
              <a:buFont typeface="Arial" pitchFamily="34" charset="0"/>
              <a:buChar char="•"/>
              <a:defRPr/>
            </a:pPr>
            <a:r>
              <a:rPr lang="en-US" sz="2000" dirty="0" smtClean="0">
                <a:solidFill>
                  <a:srgbClr val="008000"/>
                </a:solidFill>
                <a:latin typeface="Arial" charset="0"/>
                <a:cs typeface="Arial" charset="0"/>
              </a:rPr>
              <a:t>Help patients </a:t>
            </a:r>
            <a:r>
              <a:rPr lang="en-US" sz="2000" dirty="0">
                <a:solidFill>
                  <a:srgbClr val="008000"/>
                </a:solidFill>
                <a:latin typeface="Arial" charset="0"/>
                <a:cs typeface="Arial" charset="0"/>
              </a:rPr>
              <a:t>stay healthy and need less care</a:t>
            </a:r>
          </a:p>
          <a:p>
            <a:pPr marL="457200" indent="-228600" algn="l">
              <a:lnSpc>
                <a:spcPts val="1700"/>
              </a:lnSpc>
              <a:spcBef>
                <a:spcPts val="600"/>
              </a:spcBef>
              <a:buFont typeface="Arial" pitchFamily="34" charset="0"/>
              <a:buChar char="•"/>
              <a:defRPr/>
            </a:pPr>
            <a:r>
              <a:rPr lang="en-US" sz="2000" dirty="0" smtClean="0">
                <a:solidFill>
                  <a:srgbClr val="008000"/>
                </a:solidFill>
                <a:latin typeface="Arial" charset="0"/>
                <a:cs typeface="Arial" charset="0"/>
              </a:rPr>
              <a:t>Provide coordinated care to achieve good outcomes for serious</a:t>
            </a:r>
            <a:br>
              <a:rPr lang="en-US" sz="2000" dirty="0" smtClean="0">
                <a:solidFill>
                  <a:srgbClr val="008000"/>
                </a:solidFill>
                <a:latin typeface="Arial" charset="0"/>
                <a:cs typeface="Arial" charset="0"/>
              </a:rPr>
            </a:br>
            <a:r>
              <a:rPr lang="en-US" sz="2000" dirty="0" smtClean="0">
                <a:solidFill>
                  <a:srgbClr val="008000"/>
                </a:solidFill>
                <a:latin typeface="Arial" charset="0"/>
                <a:cs typeface="Arial" charset="0"/>
              </a:rPr>
              <a:t>health problems</a:t>
            </a:r>
            <a:endParaRPr lang="en-US" sz="2000" dirty="0">
              <a:solidFill>
                <a:srgbClr val="008000"/>
              </a:solidFill>
              <a:latin typeface="Arial" charset="0"/>
              <a:cs typeface="Arial" charset="0"/>
            </a:endParaRPr>
          </a:p>
        </p:txBody>
      </p:sp>
      <p:sp>
        <p:nvSpPr>
          <p:cNvPr id="18" name="TextBox 17"/>
          <p:cNvSpPr txBox="1"/>
          <p:nvPr/>
        </p:nvSpPr>
        <p:spPr>
          <a:xfrm>
            <a:off x="228600" y="4572000"/>
            <a:ext cx="3962400" cy="2246769"/>
          </a:xfrm>
          <a:prstGeom prst="rect">
            <a:avLst/>
          </a:prstGeom>
          <a:noFill/>
        </p:spPr>
        <p:txBody>
          <a:bodyPr wrap="square">
            <a:spAutoFit/>
          </a:bodyPr>
          <a:lstStyle/>
          <a:p>
            <a:pPr>
              <a:lnSpc>
                <a:spcPts val="2000"/>
              </a:lnSpc>
              <a:defRPr/>
            </a:pPr>
            <a:r>
              <a:rPr lang="en-US" sz="2000" b="1" dirty="0" smtClean="0">
                <a:solidFill>
                  <a:srgbClr val="008000"/>
                </a:solidFill>
                <a:latin typeface="Arial" charset="0"/>
                <a:cs typeface="Arial" charset="0"/>
              </a:rPr>
              <a:t>Patient Role</a:t>
            </a:r>
            <a:endParaRPr lang="en-US" sz="2000" b="1" dirty="0">
              <a:solidFill>
                <a:srgbClr val="008000"/>
              </a:solidFill>
              <a:latin typeface="Arial" charset="0"/>
              <a:cs typeface="Arial" charset="0"/>
            </a:endParaRPr>
          </a:p>
          <a:p>
            <a:pPr marL="514350" indent="-228600" algn="l">
              <a:lnSpc>
                <a:spcPts val="1700"/>
              </a:lnSpc>
              <a:spcBef>
                <a:spcPts val="600"/>
              </a:spcBef>
              <a:buFont typeface="Arial" pitchFamily="34" charset="0"/>
              <a:buChar char="•"/>
              <a:defRPr/>
            </a:pPr>
            <a:r>
              <a:rPr lang="en-US" sz="2000" dirty="0" smtClean="0">
                <a:solidFill>
                  <a:srgbClr val="008000"/>
                </a:solidFill>
                <a:latin typeface="Arial" charset="0"/>
                <a:cs typeface="Arial" charset="0"/>
              </a:rPr>
              <a:t>Choose and use a</a:t>
            </a:r>
            <a:br>
              <a:rPr lang="en-US" sz="2000" dirty="0" smtClean="0">
                <a:solidFill>
                  <a:srgbClr val="008000"/>
                </a:solidFill>
                <a:latin typeface="Arial" charset="0"/>
                <a:cs typeface="Arial" charset="0"/>
              </a:rPr>
            </a:br>
            <a:r>
              <a:rPr lang="en-US" sz="2000" dirty="0" smtClean="0">
                <a:solidFill>
                  <a:srgbClr val="008000"/>
                </a:solidFill>
                <a:latin typeface="Arial" charset="0"/>
                <a:cs typeface="Arial" charset="0"/>
              </a:rPr>
              <a:t>primary care practice for preventive care, minor acute care, and care coordination</a:t>
            </a:r>
          </a:p>
          <a:p>
            <a:pPr marL="514350" indent="-228600" algn="l">
              <a:lnSpc>
                <a:spcPts val="1700"/>
              </a:lnSpc>
              <a:spcBef>
                <a:spcPts val="600"/>
              </a:spcBef>
              <a:buFont typeface="Arial" pitchFamily="34" charset="0"/>
              <a:buChar char="•"/>
              <a:defRPr/>
            </a:pPr>
            <a:r>
              <a:rPr lang="en-US" sz="2000" dirty="0" smtClean="0">
                <a:solidFill>
                  <a:srgbClr val="008000"/>
                </a:solidFill>
                <a:latin typeface="Arial" charset="0"/>
                <a:cs typeface="Arial" charset="0"/>
              </a:rPr>
              <a:t>Choose and use a team of</a:t>
            </a:r>
            <a:br>
              <a:rPr lang="en-US" sz="2000" dirty="0" smtClean="0">
                <a:solidFill>
                  <a:srgbClr val="008000"/>
                </a:solidFill>
                <a:latin typeface="Arial" charset="0"/>
                <a:cs typeface="Arial" charset="0"/>
              </a:rPr>
            </a:br>
            <a:r>
              <a:rPr lang="en-US" sz="2000" dirty="0" smtClean="0">
                <a:solidFill>
                  <a:srgbClr val="008000"/>
                </a:solidFill>
                <a:latin typeface="Arial" charset="0"/>
                <a:cs typeface="Arial" charset="0"/>
              </a:rPr>
              <a:t>specialists to manage serious health problems</a:t>
            </a:r>
            <a:br>
              <a:rPr lang="en-US" sz="2000" dirty="0" smtClean="0">
                <a:solidFill>
                  <a:srgbClr val="008000"/>
                </a:solidFill>
                <a:latin typeface="Arial" charset="0"/>
                <a:cs typeface="Arial" charset="0"/>
              </a:rPr>
            </a:br>
            <a:r>
              <a:rPr lang="en-US" sz="2000" dirty="0" smtClean="0">
                <a:solidFill>
                  <a:srgbClr val="008000"/>
                </a:solidFill>
                <a:latin typeface="Arial" charset="0"/>
                <a:cs typeface="Arial" charset="0"/>
              </a:rPr>
              <a:t>when they arise</a:t>
            </a:r>
            <a:endParaRPr lang="en-US" sz="2000" dirty="0">
              <a:solidFill>
                <a:srgbClr val="008000"/>
              </a:solidFill>
              <a:latin typeface="Arial" charset="0"/>
              <a:cs typeface="Arial" charset="0"/>
            </a:endParaRPr>
          </a:p>
        </p:txBody>
      </p:sp>
    </p:spTree>
    <p:extLst>
      <p:ext uri="{BB962C8B-B14F-4D97-AF65-F5344CB8AC3E}">
        <p14:creationId xmlns:p14="http://schemas.microsoft.com/office/powerpoint/2010/main" val="31908341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Four Things Needed </a:t>
            </a:r>
            <a:br>
              <a:rPr lang="en-US" smtClean="0"/>
            </a:br>
            <a:r>
              <a:rPr lang="en-US" smtClean="0"/>
              <a:t>For Win-Win-Win Solutions</a:t>
            </a:r>
          </a:p>
        </p:txBody>
      </p:sp>
    </p:spTree>
    <p:extLst>
      <p:ext uri="{BB962C8B-B14F-4D97-AF65-F5344CB8AC3E}">
        <p14:creationId xmlns:p14="http://schemas.microsoft.com/office/powerpoint/2010/main" val="333288768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Four Things Needed </a:t>
            </a:r>
            <a:br>
              <a:rPr lang="en-US" dirty="0"/>
            </a:br>
            <a:r>
              <a:rPr lang="en-US" dirty="0"/>
              <a:t>For Win-Win-Win Solutions</a:t>
            </a:r>
            <a:endParaRPr lang="en-US" dirty="0" smtClean="0"/>
          </a:p>
        </p:txBody>
      </p:sp>
      <p:sp>
        <p:nvSpPr>
          <p:cNvPr id="44035" name="Content Placeholder 2"/>
          <p:cNvSpPr>
            <a:spLocks noGrp="1"/>
          </p:cNvSpPr>
          <p:nvPr>
            <p:ph idx="1"/>
          </p:nvPr>
        </p:nvSpPr>
        <p:spPr>
          <a:xfrm>
            <a:off x="71438" y="1403350"/>
            <a:ext cx="8983662" cy="5286375"/>
          </a:xfrm>
        </p:spPr>
        <p:txBody>
          <a:bodyPr/>
          <a:lstStyle/>
          <a:p>
            <a:pPr marL="514350" indent="-514350">
              <a:buFontTx/>
              <a:buAutoNum type="arabicPeriod"/>
            </a:pPr>
            <a:r>
              <a:rPr lang="en-US" b="1" dirty="0" smtClean="0">
                <a:solidFill>
                  <a:srgbClr val="0000FF"/>
                </a:solidFill>
              </a:rPr>
              <a:t>Defining the Change in Care Delivery</a:t>
            </a:r>
          </a:p>
          <a:p>
            <a:pPr marL="914400" lvl="1" indent="-514350">
              <a:lnSpc>
                <a:spcPts val="1900"/>
              </a:lnSpc>
              <a:spcBef>
                <a:spcPts val="400"/>
              </a:spcBef>
            </a:pPr>
            <a:r>
              <a:rPr lang="en-US" dirty="0" smtClean="0">
                <a:solidFill>
                  <a:srgbClr val="0000FF"/>
                </a:solidFill>
              </a:rPr>
              <a:t>How can care be redesigned to improve quality and reduce costs?</a:t>
            </a:r>
          </a:p>
        </p:txBody>
      </p:sp>
    </p:spTree>
    <p:extLst>
      <p:ext uri="{BB962C8B-B14F-4D97-AF65-F5344CB8AC3E}">
        <p14:creationId xmlns:p14="http://schemas.microsoft.com/office/powerpoint/2010/main" val="199231941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r>
              <a:rPr lang="en-US" dirty="0" smtClean="0"/>
              <a:t>How to Find Savings Opportunities? Ask Providers</a:t>
            </a:r>
          </a:p>
        </p:txBody>
      </p:sp>
      <p:sp>
        <p:nvSpPr>
          <p:cNvPr id="40963" name="TextBox 4"/>
          <p:cNvSpPr txBox="1">
            <a:spLocks noChangeArrowheads="1"/>
          </p:cNvSpPr>
          <p:nvPr/>
        </p:nvSpPr>
        <p:spPr bwMode="auto">
          <a:xfrm>
            <a:off x="685800" y="1600200"/>
            <a:ext cx="3378200" cy="2032000"/>
          </a:xfrm>
          <a:prstGeom prst="rect">
            <a:avLst/>
          </a:prstGeom>
          <a:noFill/>
          <a:ln w="9525">
            <a:noFill/>
            <a:miter lim="800000"/>
            <a:headEnd/>
            <a:tailEnd/>
          </a:ln>
        </p:spPr>
        <p:txBody>
          <a:bodyPr wrap="none">
            <a:spAutoFit/>
          </a:bodyPr>
          <a:lstStyle/>
          <a:p>
            <a:r>
              <a:rPr lang="en-US"/>
              <a:t>“I have zero control over </a:t>
            </a:r>
            <a:br>
              <a:rPr lang="en-US"/>
            </a:br>
            <a:r>
              <a:rPr lang="en-US"/>
              <a:t>utilization or studies ordered.  </a:t>
            </a:r>
            <a:br>
              <a:rPr lang="en-US"/>
            </a:br>
            <a:r>
              <a:rPr lang="en-US"/>
              <a:t>I don’t get paid for calling </a:t>
            </a:r>
            <a:br>
              <a:rPr lang="en-US"/>
            </a:br>
            <a:r>
              <a:rPr lang="en-US"/>
              <a:t>a referring doctor and </a:t>
            </a:r>
            <a:br>
              <a:rPr lang="en-US"/>
            </a:br>
            <a:r>
              <a:rPr lang="en-US"/>
              <a:t>telling him/her the imaging test </a:t>
            </a:r>
            <a:br>
              <a:rPr lang="en-US"/>
            </a:br>
            <a:r>
              <a:rPr lang="en-US"/>
              <a:t>is worthless.”</a:t>
            </a:r>
          </a:p>
          <a:p>
            <a:r>
              <a:rPr lang="en-US" i="1"/>
              <a:t>Radiologist in Maine</a:t>
            </a:r>
          </a:p>
        </p:txBody>
      </p:sp>
      <p:sp>
        <p:nvSpPr>
          <p:cNvPr id="40964" name="TextBox 5"/>
          <p:cNvSpPr txBox="1">
            <a:spLocks noChangeArrowheads="1"/>
          </p:cNvSpPr>
          <p:nvPr/>
        </p:nvSpPr>
        <p:spPr bwMode="auto">
          <a:xfrm>
            <a:off x="5029200" y="4114800"/>
            <a:ext cx="3365500" cy="1754188"/>
          </a:xfrm>
          <a:prstGeom prst="rect">
            <a:avLst/>
          </a:prstGeom>
          <a:noFill/>
          <a:ln w="9525">
            <a:noFill/>
            <a:miter lim="800000"/>
            <a:headEnd/>
            <a:tailEnd/>
          </a:ln>
        </p:spPr>
        <p:txBody>
          <a:bodyPr wrap="none">
            <a:spAutoFit/>
          </a:bodyPr>
          <a:lstStyle/>
          <a:p>
            <a:r>
              <a:rPr lang="en-US"/>
              <a:t>“I do many unnecessary</a:t>
            </a:r>
            <a:br>
              <a:rPr lang="en-US"/>
            </a:br>
            <a:r>
              <a:rPr lang="en-US"/>
              <a:t>colonoscopies on young men.  </a:t>
            </a:r>
            <a:br>
              <a:rPr lang="en-US"/>
            </a:br>
            <a:r>
              <a:rPr lang="en-US"/>
              <a:t>Give every PCP an anuscope</a:t>
            </a:r>
            <a:br>
              <a:rPr lang="en-US"/>
            </a:br>
            <a:r>
              <a:rPr lang="en-US"/>
              <a:t>to allow diagnosis of bleeding</a:t>
            </a:r>
            <a:br>
              <a:rPr lang="en-US"/>
            </a:br>
            <a:r>
              <a:rPr lang="en-US"/>
              <a:t>hemorrhoids in the office.”</a:t>
            </a:r>
          </a:p>
          <a:p>
            <a:r>
              <a:rPr lang="en-US" i="1"/>
              <a:t>Gastroenterologist in Maine</a:t>
            </a:r>
          </a:p>
        </p:txBody>
      </p:sp>
      <p:sp>
        <p:nvSpPr>
          <p:cNvPr id="40965" name="TextBox 6"/>
          <p:cNvSpPr txBox="1">
            <a:spLocks noChangeArrowheads="1"/>
          </p:cNvSpPr>
          <p:nvPr/>
        </p:nvSpPr>
        <p:spPr bwMode="auto">
          <a:xfrm>
            <a:off x="457200" y="3886200"/>
            <a:ext cx="3724275" cy="2586038"/>
          </a:xfrm>
          <a:prstGeom prst="rect">
            <a:avLst/>
          </a:prstGeom>
          <a:noFill/>
          <a:ln w="9525">
            <a:noFill/>
            <a:miter lim="800000"/>
            <a:headEnd/>
            <a:tailEnd/>
          </a:ln>
        </p:spPr>
        <p:txBody>
          <a:bodyPr wrap="none">
            <a:spAutoFit/>
          </a:bodyPr>
          <a:lstStyle/>
          <a:p>
            <a:r>
              <a:rPr lang="en-US"/>
              <a:t>“I strongly suspect overutilization</a:t>
            </a:r>
            <a:br>
              <a:rPr lang="en-US"/>
            </a:br>
            <a:r>
              <a:rPr lang="en-US"/>
              <a:t>of abdominal CT scans in the ER</a:t>
            </a:r>
            <a:br>
              <a:rPr lang="en-US"/>
            </a:br>
            <a:r>
              <a:rPr lang="en-US"/>
              <a:t>and in the hospital; CT scans lead</a:t>
            </a:r>
            <a:br>
              <a:rPr lang="en-US"/>
            </a:br>
            <a:r>
              <a:rPr lang="en-US"/>
              <a:t>to further CT scans to follow up</a:t>
            </a:r>
            <a:br>
              <a:rPr lang="en-US"/>
            </a:br>
            <a:r>
              <a:rPr lang="en-US"/>
              <a:t>lung and adrenal nodules.  The</a:t>
            </a:r>
            <a:br>
              <a:rPr lang="en-US"/>
            </a:br>
            <a:r>
              <a:rPr lang="en-US"/>
              <a:t>hospital focuses on length of stay,</a:t>
            </a:r>
            <a:br>
              <a:rPr lang="en-US"/>
            </a:br>
            <a:r>
              <a:rPr lang="en-US"/>
              <a:t>but never looks at appropriateness</a:t>
            </a:r>
            <a:br>
              <a:rPr lang="en-US"/>
            </a:br>
            <a:r>
              <a:rPr lang="en-US"/>
              <a:t>of radiologic studies.”</a:t>
            </a:r>
          </a:p>
          <a:p>
            <a:r>
              <a:rPr lang="en-US" i="1"/>
              <a:t>Internist at AMA HOD Meeting</a:t>
            </a:r>
          </a:p>
        </p:txBody>
      </p:sp>
      <p:sp>
        <p:nvSpPr>
          <p:cNvPr id="40966" name="TextBox 7"/>
          <p:cNvSpPr txBox="1">
            <a:spLocks noChangeArrowheads="1"/>
          </p:cNvSpPr>
          <p:nvPr/>
        </p:nvSpPr>
        <p:spPr bwMode="auto">
          <a:xfrm>
            <a:off x="4876800" y="1600200"/>
            <a:ext cx="3863975" cy="2032000"/>
          </a:xfrm>
          <a:prstGeom prst="rect">
            <a:avLst/>
          </a:prstGeom>
          <a:noFill/>
          <a:ln w="9525">
            <a:noFill/>
            <a:miter lim="800000"/>
            <a:headEnd/>
            <a:tailEnd/>
          </a:ln>
        </p:spPr>
        <p:txBody>
          <a:bodyPr wrap="none">
            <a:spAutoFit/>
          </a:bodyPr>
          <a:lstStyle/>
          <a:p>
            <a:r>
              <a:rPr lang="en-US"/>
              <a:t>“Patients often need to be in</a:t>
            </a:r>
            <a:br>
              <a:rPr lang="en-US"/>
            </a:br>
            <a:r>
              <a:rPr lang="en-US"/>
              <a:t>extended care to receive antibiotics</a:t>
            </a:r>
            <a:br>
              <a:rPr lang="en-US"/>
            </a:br>
            <a:r>
              <a:rPr lang="en-US"/>
              <a:t>because Medicare doesn’t pay for </a:t>
            </a:r>
            <a:br>
              <a:rPr lang="en-US"/>
            </a:br>
            <a:r>
              <a:rPr lang="en-US"/>
              <a:t>home IV therapy.  Patient stays </a:t>
            </a:r>
            <a:br>
              <a:rPr lang="en-US"/>
            </a:br>
            <a:r>
              <a:rPr lang="en-US"/>
              <a:t>in the hospital for 3 days to justify</a:t>
            </a:r>
            <a:br>
              <a:rPr lang="en-US"/>
            </a:br>
            <a:r>
              <a:rPr lang="en-US"/>
              <a:t>a nursing home/rehab stay.”</a:t>
            </a:r>
          </a:p>
          <a:p>
            <a:r>
              <a:rPr lang="en-US" i="1"/>
              <a:t>Orthopedist at AMA HOD Meeting</a:t>
            </a:r>
          </a:p>
        </p:txBody>
      </p:sp>
    </p:spTree>
    <p:extLst>
      <p:ext uri="{BB962C8B-B14F-4D97-AF65-F5344CB8AC3E}">
        <p14:creationId xmlns:p14="http://schemas.microsoft.com/office/powerpoint/2010/main" val="75454285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Four Things Needed </a:t>
            </a:r>
            <a:br>
              <a:rPr lang="en-US" dirty="0"/>
            </a:br>
            <a:r>
              <a:rPr lang="en-US" dirty="0"/>
              <a:t>For Win-Win-Win Solutions</a:t>
            </a:r>
            <a:endParaRPr lang="en-US" dirty="0" smtClean="0"/>
          </a:p>
        </p:txBody>
      </p:sp>
      <p:sp>
        <p:nvSpPr>
          <p:cNvPr id="44035" name="Content Placeholder 2"/>
          <p:cNvSpPr>
            <a:spLocks noGrp="1"/>
          </p:cNvSpPr>
          <p:nvPr>
            <p:ph idx="1"/>
          </p:nvPr>
        </p:nvSpPr>
        <p:spPr>
          <a:xfrm>
            <a:off x="71438" y="1403350"/>
            <a:ext cx="8983662" cy="5286375"/>
          </a:xfrm>
        </p:spPr>
        <p:txBody>
          <a:bodyPr/>
          <a:lstStyle/>
          <a:p>
            <a:pPr marL="514350" indent="-514350">
              <a:buFontTx/>
              <a:buAutoNum type="arabicPeriod"/>
            </a:pPr>
            <a:r>
              <a:rPr lang="en-US" b="1" dirty="0" smtClean="0"/>
              <a:t>Defining the Change in Care Delivery</a:t>
            </a:r>
          </a:p>
          <a:p>
            <a:pPr marL="914400" lvl="1" indent="-514350">
              <a:lnSpc>
                <a:spcPts val="1900"/>
              </a:lnSpc>
              <a:spcBef>
                <a:spcPts val="400"/>
              </a:spcBef>
            </a:pPr>
            <a:r>
              <a:rPr lang="en-US" dirty="0" smtClean="0"/>
              <a:t>How can care be redesigned to improve quality and reduce costs?</a:t>
            </a:r>
          </a:p>
          <a:p>
            <a:pPr marL="514350" indent="-514350">
              <a:spcBef>
                <a:spcPts val="900"/>
              </a:spcBef>
              <a:buFontTx/>
              <a:buAutoNum type="arabicPeriod"/>
            </a:pPr>
            <a:r>
              <a:rPr lang="en-US" b="1" dirty="0" smtClean="0">
                <a:solidFill>
                  <a:srgbClr val="0000FF"/>
                </a:solidFill>
              </a:rPr>
              <a:t>Analyzing Expected Costs and Savings</a:t>
            </a:r>
          </a:p>
          <a:p>
            <a:pPr marL="914400" lvl="1" indent="-514350">
              <a:lnSpc>
                <a:spcPts val="1800"/>
              </a:lnSpc>
              <a:spcBef>
                <a:spcPts val="300"/>
              </a:spcBef>
            </a:pPr>
            <a:r>
              <a:rPr lang="en-US" dirty="0" smtClean="0">
                <a:solidFill>
                  <a:srgbClr val="0000FF"/>
                </a:solidFill>
              </a:rPr>
              <a:t>What will there be less of, and how much does that save?</a:t>
            </a:r>
          </a:p>
          <a:p>
            <a:pPr marL="914400" lvl="1" indent="-514350">
              <a:lnSpc>
                <a:spcPts val="1800"/>
              </a:lnSpc>
              <a:spcBef>
                <a:spcPts val="300"/>
              </a:spcBef>
            </a:pPr>
            <a:r>
              <a:rPr lang="en-US" dirty="0" smtClean="0">
                <a:solidFill>
                  <a:srgbClr val="0000FF"/>
                </a:solidFill>
              </a:rPr>
              <a:t>What will there be more of, and how much does that cost?</a:t>
            </a:r>
          </a:p>
          <a:p>
            <a:pPr marL="914400" lvl="1" indent="-514350">
              <a:lnSpc>
                <a:spcPts val="1800"/>
              </a:lnSpc>
              <a:spcBef>
                <a:spcPts val="300"/>
              </a:spcBef>
            </a:pPr>
            <a:r>
              <a:rPr lang="en-US" dirty="0" smtClean="0">
                <a:solidFill>
                  <a:srgbClr val="0000FF"/>
                </a:solidFill>
              </a:rPr>
              <a:t>Will the savings offset the costs on average?</a:t>
            </a:r>
          </a:p>
        </p:txBody>
      </p:sp>
    </p:spTree>
    <p:extLst>
      <p:ext uri="{BB962C8B-B14F-4D97-AF65-F5344CB8AC3E}">
        <p14:creationId xmlns:p14="http://schemas.microsoft.com/office/powerpoint/2010/main" val="33927224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A Critical Element is</a:t>
            </a:r>
            <a:br>
              <a:rPr lang="en-US" dirty="0" smtClean="0"/>
            </a:br>
            <a:r>
              <a:rPr lang="en-US" dirty="0" smtClean="0"/>
              <a:t>Shared, Trusted Data</a:t>
            </a:r>
          </a:p>
        </p:txBody>
      </p:sp>
      <p:sp>
        <p:nvSpPr>
          <p:cNvPr id="79875" name="Content Placeholder 2"/>
          <p:cNvSpPr>
            <a:spLocks noGrp="1"/>
          </p:cNvSpPr>
          <p:nvPr>
            <p:ph idx="1"/>
          </p:nvPr>
        </p:nvSpPr>
        <p:spPr/>
        <p:txBody>
          <a:bodyPr/>
          <a:lstStyle/>
          <a:p>
            <a:pPr>
              <a:lnSpc>
                <a:spcPts val="2900"/>
              </a:lnSpc>
              <a:spcBef>
                <a:spcPts val="2400"/>
              </a:spcBef>
            </a:pPr>
            <a:r>
              <a:rPr lang="en-US" b="1" dirty="0" smtClean="0"/>
              <a:t>Healthcare Providers </a:t>
            </a:r>
            <a:r>
              <a:rPr lang="en-US" dirty="0" smtClean="0"/>
              <a:t>need to know the current utilization and costs for their patients and the likely impact of care changes to know whether the payment amount will cover the costs of delivering redesigned care to the patients</a:t>
            </a:r>
          </a:p>
          <a:p>
            <a:pPr>
              <a:lnSpc>
                <a:spcPts val="2900"/>
              </a:lnSpc>
              <a:spcBef>
                <a:spcPts val="2400"/>
              </a:spcBef>
            </a:pPr>
            <a:r>
              <a:rPr lang="en-US" b="1" dirty="0" smtClean="0"/>
              <a:t>Purchasers/Payers</a:t>
            </a:r>
            <a:r>
              <a:rPr lang="en-US" dirty="0" smtClean="0"/>
              <a:t> needs to know the current utilization and costs to know whether the proposed payment amount is a better deal than they have today</a:t>
            </a:r>
          </a:p>
          <a:p>
            <a:pPr>
              <a:lnSpc>
                <a:spcPts val="2900"/>
              </a:lnSpc>
              <a:spcBef>
                <a:spcPts val="2400"/>
              </a:spcBef>
            </a:pPr>
            <a:r>
              <a:rPr lang="en-US" b="1" dirty="0" smtClean="0"/>
              <a:t>Both</a:t>
            </a:r>
            <a:r>
              <a:rPr lang="en-US" dirty="0" smtClean="0"/>
              <a:t> sets of data have to match in order for providers and payers to agree on the new approach!</a:t>
            </a:r>
          </a:p>
        </p:txBody>
      </p:sp>
    </p:spTree>
    <p:extLst>
      <p:ext uri="{BB962C8B-B14F-4D97-AF65-F5344CB8AC3E}">
        <p14:creationId xmlns:p14="http://schemas.microsoft.com/office/powerpoint/2010/main" val="275064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Medicine Estimate:</a:t>
            </a:r>
            <a:br>
              <a:rPr lang="en-US" dirty="0" smtClean="0"/>
            </a:br>
            <a:r>
              <a:rPr lang="en-US" dirty="0" smtClean="0"/>
              <a:t>30% of Spending is Avoidable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76400"/>
            <a:ext cx="3257550" cy="4900803"/>
          </a:xfrm>
          <a:prstGeom prst="rect">
            <a:avLst/>
          </a:prstGeom>
        </p:spPr>
      </p:pic>
      <p:pic>
        <p:nvPicPr>
          <p:cNvPr id="4" name="Picture 3"/>
          <p:cNvPicPr>
            <a:picLocks noChangeAspect="1"/>
          </p:cNvPicPr>
          <p:nvPr/>
        </p:nvPicPr>
        <p:blipFill>
          <a:blip r:embed="rId3"/>
          <a:stretch>
            <a:fillRect/>
          </a:stretch>
        </p:blipFill>
        <p:spPr>
          <a:xfrm>
            <a:off x="5029200" y="1676400"/>
            <a:ext cx="3468719" cy="4944523"/>
          </a:xfrm>
          <a:prstGeom prst="rect">
            <a:avLst/>
          </a:prstGeom>
        </p:spPr>
      </p:pic>
    </p:spTree>
    <p:extLst>
      <p:ext uri="{BB962C8B-B14F-4D97-AF65-F5344CB8AC3E}">
        <p14:creationId xmlns:p14="http://schemas.microsoft.com/office/powerpoint/2010/main" val="351819139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Four Things Needed </a:t>
            </a:r>
            <a:br>
              <a:rPr lang="en-US" dirty="0"/>
            </a:br>
            <a:r>
              <a:rPr lang="en-US" dirty="0"/>
              <a:t>For Win-Win-Win Solutions</a:t>
            </a:r>
            <a:endParaRPr lang="en-US" dirty="0" smtClean="0"/>
          </a:p>
        </p:txBody>
      </p:sp>
      <p:sp>
        <p:nvSpPr>
          <p:cNvPr id="44035" name="Content Placeholder 2"/>
          <p:cNvSpPr>
            <a:spLocks noGrp="1"/>
          </p:cNvSpPr>
          <p:nvPr>
            <p:ph idx="1"/>
          </p:nvPr>
        </p:nvSpPr>
        <p:spPr>
          <a:xfrm>
            <a:off x="71438" y="1403350"/>
            <a:ext cx="8983662" cy="5286375"/>
          </a:xfrm>
        </p:spPr>
        <p:txBody>
          <a:bodyPr/>
          <a:lstStyle/>
          <a:p>
            <a:pPr marL="514350" indent="-514350">
              <a:buFontTx/>
              <a:buAutoNum type="arabicPeriod"/>
            </a:pPr>
            <a:r>
              <a:rPr lang="en-US" b="1" dirty="0" smtClean="0"/>
              <a:t>Defining the Change in Care Delivery</a:t>
            </a:r>
          </a:p>
          <a:p>
            <a:pPr marL="914400" lvl="1" indent="-514350">
              <a:lnSpc>
                <a:spcPts val="1900"/>
              </a:lnSpc>
              <a:spcBef>
                <a:spcPts val="400"/>
              </a:spcBef>
            </a:pPr>
            <a:r>
              <a:rPr lang="en-US" dirty="0" smtClean="0"/>
              <a:t>How can care be redesigned to improve quality and reduce costs?</a:t>
            </a:r>
          </a:p>
          <a:p>
            <a:pPr marL="514350" indent="-514350">
              <a:spcBef>
                <a:spcPts val="900"/>
              </a:spcBef>
              <a:buFontTx/>
              <a:buAutoNum type="arabicPeriod"/>
            </a:pPr>
            <a:r>
              <a:rPr lang="en-US" b="1" dirty="0" smtClean="0"/>
              <a:t>Analyzing Expected Costs and Savings</a:t>
            </a:r>
          </a:p>
          <a:p>
            <a:pPr marL="914400" lvl="1" indent="-514350">
              <a:lnSpc>
                <a:spcPts val="1800"/>
              </a:lnSpc>
              <a:spcBef>
                <a:spcPts val="300"/>
              </a:spcBef>
            </a:pPr>
            <a:r>
              <a:rPr lang="en-US" dirty="0" smtClean="0"/>
              <a:t>What will there be less of, and how much does that save?</a:t>
            </a:r>
          </a:p>
          <a:p>
            <a:pPr marL="914400" lvl="1" indent="-514350">
              <a:lnSpc>
                <a:spcPts val="1800"/>
              </a:lnSpc>
              <a:spcBef>
                <a:spcPts val="300"/>
              </a:spcBef>
            </a:pPr>
            <a:r>
              <a:rPr lang="en-US" dirty="0" smtClean="0"/>
              <a:t>What will there be more of, and how much does that cost?</a:t>
            </a:r>
          </a:p>
          <a:p>
            <a:pPr marL="914400" lvl="1" indent="-514350">
              <a:lnSpc>
                <a:spcPts val="1800"/>
              </a:lnSpc>
              <a:spcBef>
                <a:spcPts val="300"/>
              </a:spcBef>
            </a:pPr>
            <a:r>
              <a:rPr lang="en-US" dirty="0" smtClean="0"/>
              <a:t>Will the savings offset the costs on average?</a:t>
            </a:r>
          </a:p>
          <a:p>
            <a:pPr marL="514350" indent="-514350">
              <a:spcBef>
                <a:spcPts val="900"/>
              </a:spcBef>
              <a:buFontTx/>
              <a:buAutoNum type="arabicPeriod"/>
            </a:pPr>
            <a:r>
              <a:rPr lang="en-US" b="1" dirty="0" smtClean="0">
                <a:solidFill>
                  <a:srgbClr val="0000FF"/>
                </a:solidFill>
              </a:rPr>
              <a:t>Designing a Payment System That Supports Change</a:t>
            </a:r>
          </a:p>
          <a:p>
            <a:pPr marL="914400" lvl="1" indent="-514350">
              <a:lnSpc>
                <a:spcPts val="1800"/>
              </a:lnSpc>
              <a:spcBef>
                <a:spcPts val="300"/>
              </a:spcBef>
            </a:pPr>
            <a:r>
              <a:rPr lang="en-US" dirty="0" smtClean="0">
                <a:solidFill>
                  <a:srgbClr val="0000FF"/>
                </a:solidFill>
              </a:rPr>
              <a:t>Flexibility to change the way care is delivered</a:t>
            </a:r>
          </a:p>
          <a:p>
            <a:pPr marL="914400" lvl="1" indent="-514350">
              <a:lnSpc>
                <a:spcPts val="1800"/>
              </a:lnSpc>
              <a:spcBef>
                <a:spcPts val="300"/>
              </a:spcBef>
            </a:pPr>
            <a:r>
              <a:rPr lang="en-US" dirty="0" smtClean="0">
                <a:solidFill>
                  <a:srgbClr val="0000FF"/>
                </a:solidFill>
              </a:rPr>
              <a:t>Accountability for costs and quality/outcomes related to care</a:t>
            </a:r>
          </a:p>
          <a:p>
            <a:pPr marL="914400" lvl="1" indent="-514350">
              <a:lnSpc>
                <a:spcPts val="1800"/>
              </a:lnSpc>
              <a:spcBef>
                <a:spcPts val="300"/>
              </a:spcBef>
            </a:pPr>
            <a:r>
              <a:rPr lang="en-US" dirty="0" smtClean="0">
                <a:solidFill>
                  <a:srgbClr val="0000FF"/>
                </a:solidFill>
              </a:rPr>
              <a:t>Adequate payment to cover lowest-achievable costs</a:t>
            </a:r>
          </a:p>
          <a:p>
            <a:pPr marL="914400" lvl="1" indent="-514350">
              <a:lnSpc>
                <a:spcPts val="1800"/>
              </a:lnSpc>
              <a:spcBef>
                <a:spcPts val="300"/>
              </a:spcBef>
            </a:pPr>
            <a:r>
              <a:rPr lang="en-US" dirty="0" smtClean="0">
                <a:solidFill>
                  <a:srgbClr val="0000FF"/>
                </a:solidFill>
              </a:rPr>
              <a:t>Protection for the provider from insurance risk</a:t>
            </a:r>
          </a:p>
        </p:txBody>
      </p:sp>
    </p:spTree>
    <p:extLst>
      <p:ext uri="{BB962C8B-B14F-4D97-AF65-F5344CB8AC3E}">
        <p14:creationId xmlns:p14="http://schemas.microsoft.com/office/powerpoint/2010/main" val="75750736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Four Things Needed </a:t>
            </a:r>
            <a:br>
              <a:rPr lang="en-US" dirty="0"/>
            </a:br>
            <a:r>
              <a:rPr lang="en-US" dirty="0"/>
              <a:t>For Win-Win-Win Solutions</a:t>
            </a:r>
            <a:endParaRPr lang="en-US" dirty="0" smtClean="0"/>
          </a:p>
        </p:txBody>
      </p:sp>
      <p:sp>
        <p:nvSpPr>
          <p:cNvPr id="44035" name="Content Placeholder 2"/>
          <p:cNvSpPr>
            <a:spLocks noGrp="1"/>
          </p:cNvSpPr>
          <p:nvPr>
            <p:ph idx="1"/>
          </p:nvPr>
        </p:nvSpPr>
        <p:spPr>
          <a:xfrm>
            <a:off x="71438" y="1403350"/>
            <a:ext cx="8983662" cy="5286375"/>
          </a:xfrm>
        </p:spPr>
        <p:txBody>
          <a:bodyPr/>
          <a:lstStyle/>
          <a:p>
            <a:pPr marL="514350" indent="-514350">
              <a:buFontTx/>
              <a:buAutoNum type="arabicPeriod"/>
            </a:pPr>
            <a:r>
              <a:rPr lang="en-US" b="1" dirty="0" smtClean="0"/>
              <a:t>Defining the Change in Care Delivery</a:t>
            </a:r>
          </a:p>
          <a:p>
            <a:pPr marL="914400" lvl="1" indent="-514350">
              <a:lnSpc>
                <a:spcPts val="1900"/>
              </a:lnSpc>
              <a:spcBef>
                <a:spcPts val="400"/>
              </a:spcBef>
            </a:pPr>
            <a:r>
              <a:rPr lang="en-US" dirty="0" smtClean="0"/>
              <a:t>How can care be redesigned to improve quality and reduce costs?</a:t>
            </a:r>
          </a:p>
          <a:p>
            <a:pPr marL="514350" indent="-514350">
              <a:spcBef>
                <a:spcPts val="900"/>
              </a:spcBef>
              <a:buFontTx/>
              <a:buAutoNum type="arabicPeriod"/>
            </a:pPr>
            <a:r>
              <a:rPr lang="en-US" b="1" dirty="0" smtClean="0"/>
              <a:t>Analyzing Expected Costs and Savings</a:t>
            </a:r>
          </a:p>
          <a:p>
            <a:pPr marL="914400" lvl="1" indent="-514350">
              <a:lnSpc>
                <a:spcPts val="1800"/>
              </a:lnSpc>
              <a:spcBef>
                <a:spcPts val="300"/>
              </a:spcBef>
            </a:pPr>
            <a:r>
              <a:rPr lang="en-US" dirty="0" smtClean="0"/>
              <a:t>What will there be less of, and how much does that save?</a:t>
            </a:r>
          </a:p>
          <a:p>
            <a:pPr marL="914400" lvl="1" indent="-514350">
              <a:lnSpc>
                <a:spcPts val="1800"/>
              </a:lnSpc>
              <a:spcBef>
                <a:spcPts val="300"/>
              </a:spcBef>
            </a:pPr>
            <a:r>
              <a:rPr lang="en-US" dirty="0" smtClean="0"/>
              <a:t>What will there be more of, and how much does that cost?</a:t>
            </a:r>
          </a:p>
          <a:p>
            <a:pPr marL="914400" lvl="1" indent="-514350">
              <a:lnSpc>
                <a:spcPts val="1800"/>
              </a:lnSpc>
              <a:spcBef>
                <a:spcPts val="300"/>
              </a:spcBef>
            </a:pPr>
            <a:r>
              <a:rPr lang="en-US" dirty="0" smtClean="0"/>
              <a:t>Will the savings offset the costs on average?</a:t>
            </a:r>
          </a:p>
          <a:p>
            <a:pPr marL="514350" indent="-514350">
              <a:spcBef>
                <a:spcPts val="900"/>
              </a:spcBef>
              <a:buFontTx/>
              <a:buAutoNum type="arabicPeriod"/>
            </a:pPr>
            <a:r>
              <a:rPr lang="en-US" b="1" dirty="0" smtClean="0"/>
              <a:t>Designing a Payment System That Supports Change</a:t>
            </a:r>
          </a:p>
          <a:p>
            <a:pPr marL="914400" lvl="1" indent="-514350">
              <a:lnSpc>
                <a:spcPts val="1800"/>
              </a:lnSpc>
              <a:spcBef>
                <a:spcPts val="300"/>
              </a:spcBef>
            </a:pPr>
            <a:r>
              <a:rPr lang="en-US" dirty="0" smtClean="0"/>
              <a:t>Flexibility to change the way care is delivered</a:t>
            </a:r>
          </a:p>
          <a:p>
            <a:pPr marL="914400" lvl="1" indent="-514350">
              <a:lnSpc>
                <a:spcPts val="1800"/>
              </a:lnSpc>
              <a:spcBef>
                <a:spcPts val="300"/>
              </a:spcBef>
            </a:pPr>
            <a:r>
              <a:rPr lang="en-US" dirty="0" smtClean="0"/>
              <a:t>Accountability for costs and quality/outcomes related to care</a:t>
            </a:r>
          </a:p>
          <a:p>
            <a:pPr marL="914400" lvl="1" indent="-514350">
              <a:lnSpc>
                <a:spcPts val="1800"/>
              </a:lnSpc>
              <a:spcBef>
                <a:spcPts val="300"/>
              </a:spcBef>
            </a:pPr>
            <a:r>
              <a:rPr lang="en-US" dirty="0" smtClean="0"/>
              <a:t>Adequate payment to cover lowest-achievable costs</a:t>
            </a:r>
          </a:p>
          <a:p>
            <a:pPr marL="914400" lvl="1" indent="-514350">
              <a:lnSpc>
                <a:spcPts val="1800"/>
              </a:lnSpc>
              <a:spcBef>
                <a:spcPts val="300"/>
              </a:spcBef>
            </a:pPr>
            <a:r>
              <a:rPr lang="en-US" dirty="0" smtClean="0"/>
              <a:t>Protection for the provider from insurance risk</a:t>
            </a:r>
          </a:p>
          <a:p>
            <a:pPr marL="514350" indent="-514350">
              <a:spcBef>
                <a:spcPts val="900"/>
              </a:spcBef>
              <a:buFontTx/>
              <a:buAutoNum type="arabicPeriod"/>
            </a:pPr>
            <a:r>
              <a:rPr lang="en-US" b="1" dirty="0" smtClean="0">
                <a:solidFill>
                  <a:srgbClr val="0000FF"/>
                </a:solidFill>
              </a:rPr>
              <a:t>Implementing the Payment and Care Delivery Changes</a:t>
            </a:r>
          </a:p>
          <a:p>
            <a:pPr marL="914400" lvl="1" indent="-514350">
              <a:lnSpc>
                <a:spcPts val="1800"/>
              </a:lnSpc>
              <a:spcBef>
                <a:spcPts val="0"/>
              </a:spcBef>
            </a:pPr>
            <a:r>
              <a:rPr lang="en-US" dirty="0" smtClean="0">
                <a:solidFill>
                  <a:srgbClr val="0000FF"/>
                </a:solidFill>
              </a:rPr>
              <a:t>All payers need to change the payment system</a:t>
            </a:r>
          </a:p>
          <a:p>
            <a:pPr marL="914400" lvl="1" indent="-514350">
              <a:lnSpc>
                <a:spcPts val="1800"/>
              </a:lnSpc>
              <a:spcBef>
                <a:spcPts val="0"/>
              </a:spcBef>
            </a:pPr>
            <a:r>
              <a:rPr lang="en-US" dirty="0" smtClean="0">
                <a:solidFill>
                  <a:srgbClr val="0000FF"/>
                </a:solidFill>
              </a:rPr>
              <a:t>All providers need to accept the payments and change care delivery</a:t>
            </a:r>
          </a:p>
        </p:txBody>
      </p:sp>
    </p:spTree>
    <p:extLst>
      <p:ext uri="{BB962C8B-B14F-4D97-AF65-F5344CB8AC3E}">
        <p14:creationId xmlns:p14="http://schemas.microsoft.com/office/powerpoint/2010/main" val="196491525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a:stCxn id="6" idx="2"/>
            <a:endCxn id="26" idx="2"/>
          </p:cNvCxnSpPr>
          <p:nvPr/>
        </p:nvCxnSpPr>
        <p:spPr bwMode="auto">
          <a:xfrm flipH="1">
            <a:off x="4610101" y="4451714"/>
            <a:ext cx="1687" cy="1414657"/>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sp>
        <p:nvSpPr>
          <p:cNvPr id="2" name="Title 1"/>
          <p:cNvSpPr>
            <a:spLocks noGrp="1"/>
          </p:cNvSpPr>
          <p:nvPr>
            <p:ph type="title"/>
          </p:nvPr>
        </p:nvSpPr>
        <p:spPr>
          <a:xfrm>
            <a:off x="838200" y="101600"/>
            <a:ext cx="8226425" cy="1228725"/>
          </a:xfrm>
        </p:spPr>
        <p:txBody>
          <a:bodyPr/>
          <a:lstStyle/>
          <a:p>
            <a:r>
              <a:rPr lang="en-US" dirty="0" smtClean="0"/>
              <a:t>What Most Communities Are Doing</a:t>
            </a:r>
            <a:br>
              <a:rPr lang="en-US" dirty="0" smtClean="0"/>
            </a:br>
            <a:r>
              <a:rPr lang="en-US" dirty="0" smtClean="0"/>
              <a:t>Will Ultimately Harm Patients…</a:t>
            </a:r>
            <a:endParaRPr lang="en-US" dirty="0"/>
          </a:p>
        </p:txBody>
      </p:sp>
      <p:sp>
        <p:nvSpPr>
          <p:cNvPr id="4" name="Rectangle 3"/>
          <p:cNvSpPr/>
          <p:nvPr/>
        </p:nvSpPr>
        <p:spPr bwMode="auto">
          <a:xfrm>
            <a:off x="7047938" y="1966879"/>
            <a:ext cx="1714500"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Hospitals</a:t>
            </a:r>
            <a:endParaRPr lang="en-US" sz="2400" b="1" dirty="0">
              <a:latin typeface="Arial" charset="0"/>
              <a:cs typeface="Arial" charset="0"/>
            </a:endParaRPr>
          </a:p>
        </p:txBody>
      </p:sp>
      <p:sp>
        <p:nvSpPr>
          <p:cNvPr id="8" name="Rectangle 7"/>
          <p:cNvSpPr/>
          <p:nvPr/>
        </p:nvSpPr>
        <p:spPr bwMode="auto">
          <a:xfrm>
            <a:off x="7049047" y="5124818"/>
            <a:ext cx="1712282"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PCPs</a:t>
            </a:r>
            <a:endParaRPr lang="en-US" sz="2400" b="1" dirty="0">
              <a:latin typeface="Arial" charset="0"/>
              <a:cs typeface="Arial" charset="0"/>
            </a:endParaRPr>
          </a:p>
        </p:txBody>
      </p:sp>
      <p:sp>
        <p:nvSpPr>
          <p:cNvPr id="9" name="Rectangle 8"/>
          <p:cNvSpPr/>
          <p:nvPr/>
        </p:nvSpPr>
        <p:spPr bwMode="auto">
          <a:xfrm>
            <a:off x="7047938" y="3542177"/>
            <a:ext cx="1714500"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Specialists</a:t>
            </a:r>
            <a:endParaRPr lang="en-US" sz="2400" b="1" dirty="0">
              <a:latin typeface="Arial" charset="0"/>
              <a:cs typeface="Arial" charset="0"/>
            </a:endParaRPr>
          </a:p>
        </p:txBody>
      </p:sp>
      <p:cxnSp>
        <p:nvCxnSpPr>
          <p:cNvPr id="14" name="Straight Arrow Connector 13"/>
          <p:cNvCxnSpPr>
            <a:stCxn id="9" idx="2"/>
            <a:endCxn id="8" idx="0"/>
          </p:cNvCxnSpPr>
          <p:nvPr/>
        </p:nvCxnSpPr>
        <p:spPr bwMode="auto">
          <a:xfrm>
            <a:off x="7905188" y="4304178"/>
            <a:ext cx="0" cy="820640"/>
          </a:xfrm>
          <a:prstGeom prst="straightConnector1">
            <a:avLst/>
          </a:prstGeom>
          <a:solidFill>
            <a:schemeClr val="accent1"/>
          </a:solidFill>
          <a:ln w="9525" cap="flat" cmpd="sng" algn="ctr">
            <a:solidFill>
              <a:schemeClr val="tx1"/>
            </a:solidFill>
            <a:prstDash val="dash"/>
            <a:round/>
            <a:headEnd type="triangle" w="med" len="med"/>
            <a:tailEnd type="triangle"/>
          </a:ln>
          <a:effectLst/>
        </p:spPr>
      </p:cxnSp>
      <p:cxnSp>
        <p:nvCxnSpPr>
          <p:cNvPr id="15" name="Straight Arrow Connector 14"/>
          <p:cNvCxnSpPr>
            <a:stCxn id="4" idx="2"/>
            <a:endCxn id="9" idx="0"/>
          </p:cNvCxnSpPr>
          <p:nvPr/>
        </p:nvCxnSpPr>
        <p:spPr bwMode="auto">
          <a:xfrm>
            <a:off x="7905188" y="2728879"/>
            <a:ext cx="0" cy="813298"/>
          </a:xfrm>
          <a:prstGeom prst="straightConnector1">
            <a:avLst/>
          </a:prstGeom>
          <a:solidFill>
            <a:schemeClr val="accent1"/>
          </a:solidFill>
          <a:ln w="9525" cap="flat" cmpd="sng" algn="ctr">
            <a:solidFill>
              <a:schemeClr val="tx1"/>
            </a:solidFill>
            <a:prstDash val="dash"/>
            <a:round/>
            <a:headEnd type="triangle" w="med" len="med"/>
            <a:tailEnd type="triangle"/>
          </a:ln>
          <a:effectLst/>
        </p:spPr>
      </p:cxnSp>
      <p:sp>
        <p:nvSpPr>
          <p:cNvPr id="12" name="Rectangle 11"/>
          <p:cNvSpPr/>
          <p:nvPr/>
        </p:nvSpPr>
        <p:spPr bwMode="auto">
          <a:xfrm>
            <a:off x="3765244" y="5797518"/>
            <a:ext cx="1631261"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Patients</a:t>
            </a:r>
            <a:endParaRPr lang="en-US" sz="2400" b="1" dirty="0">
              <a:latin typeface="Arial" charset="0"/>
              <a:cs typeface="Arial" charset="0"/>
            </a:endParaRPr>
          </a:p>
        </p:txBody>
      </p:sp>
      <p:sp>
        <p:nvSpPr>
          <p:cNvPr id="17" name="Rectangle 16"/>
          <p:cNvSpPr/>
          <p:nvPr/>
        </p:nvSpPr>
        <p:spPr bwMode="auto">
          <a:xfrm>
            <a:off x="201713" y="4460629"/>
            <a:ext cx="1714500"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Employers</a:t>
            </a:r>
            <a:endParaRPr lang="en-US" sz="2400" b="1" dirty="0">
              <a:latin typeface="Arial" charset="0"/>
              <a:cs typeface="Arial" charset="0"/>
            </a:endParaRPr>
          </a:p>
        </p:txBody>
      </p:sp>
      <p:cxnSp>
        <p:nvCxnSpPr>
          <p:cNvPr id="18" name="Straight Arrow Connector 17"/>
          <p:cNvCxnSpPr>
            <a:stCxn id="21" idx="2"/>
            <a:endCxn id="17" idx="0"/>
          </p:cNvCxnSpPr>
          <p:nvPr/>
        </p:nvCxnSpPr>
        <p:spPr bwMode="auto">
          <a:xfrm>
            <a:off x="1058963" y="2284455"/>
            <a:ext cx="0" cy="2176174"/>
          </a:xfrm>
          <a:prstGeom prst="straightConnector1">
            <a:avLst/>
          </a:prstGeom>
          <a:solidFill>
            <a:schemeClr val="accent1"/>
          </a:solidFill>
          <a:ln w="9525" cap="flat" cmpd="sng" algn="ctr">
            <a:solidFill>
              <a:schemeClr val="tx1"/>
            </a:solidFill>
            <a:prstDash val="dash"/>
            <a:round/>
            <a:headEnd type="triangle"/>
            <a:tailEnd type="triangle"/>
          </a:ln>
          <a:effectLst/>
        </p:spPr>
      </p:cxnSp>
      <p:sp>
        <p:nvSpPr>
          <p:cNvPr id="19" name="TextBox 18"/>
          <p:cNvSpPr txBox="1"/>
          <p:nvPr/>
        </p:nvSpPr>
        <p:spPr>
          <a:xfrm>
            <a:off x="70657" y="2469362"/>
            <a:ext cx="2162772" cy="791307"/>
          </a:xfrm>
          <a:prstGeom prst="rect">
            <a:avLst/>
          </a:prstGeom>
          <a:solidFill>
            <a:schemeClr val="bg1">
              <a:alpha val="59000"/>
            </a:schemeClr>
          </a:solidFill>
        </p:spPr>
        <p:txBody>
          <a:bodyPr wrap="none" rtlCol="0">
            <a:spAutoFit/>
          </a:bodyPr>
          <a:lstStyle/>
          <a:p>
            <a:pPr algn="l">
              <a:lnSpc>
                <a:spcPts val="1800"/>
              </a:lnSpc>
            </a:pPr>
            <a:r>
              <a:rPr lang="en-US" sz="2200" b="1" dirty="0" smtClean="0">
                <a:solidFill>
                  <a:srgbClr val="FF0000"/>
                </a:solidFill>
              </a:rPr>
              <a:t>Cost-Shifting</a:t>
            </a:r>
            <a:br>
              <a:rPr lang="en-US" sz="2200" b="1" dirty="0" smtClean="0">
                <a:solidFill>
                  <a:srgbClr val="FF0000"/>
                </a:solidFill>
              </a:rPr>
            </a:br>
            <a:r>
              <a:rPr lang="en-US" sz="2200" b="1" dirty="0" smtClean="0">
                <a:solidFill>
                  <a:srgbClr val="FF0000"/>
                </a:solidFill>
              </a:rPr>
              <a:t>Through </a:t>
            </a:r>
            <a:br>
              <a:rPr lang="en-US" sz="2200" b="1" dirty="0" smtClean="0">
                <a:solidFill>
                  <a:srgbClr val="FF0000"/>
                </a:solidFill>
              </a:rPr>
            </a:br>
            <a:r>
              <a:rPr lang="en-US" sz="2200" b="1" dirty="0" smtClean="0">
                <a:solidFill>
                  <a:srgbClr val="FF0000"/>
                </a:solidFill>
              </a:rPr>
              <a:t>Underpayment</a:t>
            </a:r>
            <a:endParaRPr lang="en-US" sz="2200" b="1" dirty="0">
              <a:solidFill>
                <a:srgbClr val="FF0000"/>
              </a:solidFill>
            </a:endParaRPr>
          </a:p>
        </p:txBody>
      </p:sp>
      <p:sp>
        <p:nvSpPr>
          <p:cNvPr id="21" name="Rectangle 20"/>
          <p:cNvSpPr/>
          <p:nvPr/>
        </p:nvSpPr>
        <p:spPr bwMode="auto">
          <a:xfrm>
            <a:off x="201713" y="1522454"/>
            <a:ext cx="1714500"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Medicare </a:t>
            </a:r>
            <a:br>
              <a:rPr lang="en-US" sz="2400" b="1" dirty="0" smtClean="0">
                <a:latin typeface="Arial" charset="0"/>
                <a:cs typeface="Arial" charset="0"/>
              </a:rPr>
            </a:br>
            <a:r>
              <a:rPr lang="en-US" sz="2400" b="1" dirty="0" smtClean="0">
                <a:latin typeface="Arial" charset="0"/>
                <a:cs typeface="Arial" charset="0"/>
              </a:rPr>
              <a:t>&amp; Medicaid</a:t>
            </a:r>
            <a:endParaRPr lang="en-US" sz="2400" b="1" dirty="0">
              <a:latin typeface="Arial" charset="0"/>
              <a:cs typeface="Arial" charset="0"/>
            </a:endParaRPr>
          </a:p>
        </p:txBody>
      </p:sp>
      <p:cxnSp>
        <p:nvCxnSpPr>
          <p:cNvPr id="24" name="Straight Arrow Connector 23"/>
          <p:cNvCxnSpPr/>
          <p:nvPr/>
        </p:nvCxnSpPr>
        <p:spPr bwMode="auto">
          <a:xfrm flipH="1" flipV="1">
            <a:off x="1928614" y="1893322"/>
            <a:ext cx="2680145" cy="1986892"/>
          </a:xfrm>
          <a:prstGeom prst="straightConnector1">
            <a:avLst/>
          </a:prstGeom>
          <a:solidFill>
            <a:schemeClr val="accent1"/>
          </a:solidFill>
          <a:ln w="9525" cap="flat" cmpd="sng" algn="ctr">
            <a:solidFill>
              <a:schemeClr val="tx1"/>
            </a:solidFill>
            <a:prstDash val="dash"/>
            <a:round/>
            <a:headEnd type="none"/>
            <a:tailEnd type="none"/>
          </a:ln>
          <a:effectLst/>
        </p:spPr>
      </p:cxnSp>
      <p:sp>
        <p:nvSpPr>
          <p:cNvPr id="32" name="TextBox 31"/>
          <p:cNvSpPr txBox="1"/>
          <p:nvPr/>
        </p:nvSpPr>
        <p:spPr>
          <a:xfrm>
            <a:off x="328496" y="5310502"/>
            <a:ext cx="1600118" cy="791307"/>
          </a:xfrm>
          <a:prstGeom prst="rect">
            <a:avLst/>
          </a:prstGeom>
          <a:solidFill>
            <a:schemeClr val="bg1">
              <a:alpha val="59000"/>
            </a:schemeClr>
          </a:solidFill>
        </p:spPr>
        <p:txBody>
          <a:bodyPr wrap="none" rtlCol="0">
            <a:spAutoFit/>
          </a:bodyPr>
          <a:lstStyle/>
          <a:p>
            <a:pPr algn="l">
              <a:lnSpc>
                <a:spcPts val="1800"/>
              </a:lnSpc>
            </a:pPr>
            <a:r>
              <a:rPr lang="en-US" sz="2200" b="1" dirty="0" smtClean="0">
                <a:solidFill>
                  <a:srgbClr val="FF0000"/>
                </a:solidFill>
              </a:rPr>
              <a:t>Inability to</a:t>
            </a:r>
            <a:br>
              <a:rPr lang="en-US" sz="2200" b="1" dirty="0" smtClean="0">
                <a:solidFill>
                  <a:srgbClr val="FF0000"/>
                </a:solidFill>
              </a:rPr>
            </a:br>
            <a:r>
              <a:rPr lang="en-US" sz="2200" b="1" dirty="0" smtClean="0">
                <a:solidFill>
                  <a:srgbClr val="FF0000"/>
                </a:solidFill>
              </a:rPr>
              <a:t>Provide </a:t>
            </a:r>
            <a:br>
              <a:rPr lang="en-US" sz="2200" b="1" dirty="0" smtClean="0">
                <a:solidFill>
                  <a:srgbClr val="FF0000"/>
                </a:solidFill>
              </a:rPr>
            </a:br>
            <a:r>
              <a:rPr lang="en-US" sz="2200" b="1" dirty="0" smtClean="0">
                <a:solidFill>
                  <a:srgbClr val="FF0000"/>
                </a:solidFill>
              </a:rPr>
              <a:t>Coverage</a:t>
            </a:r>
            <a:endParaRPr lang="en-US" sz="2200" b="1" dirty="0">
              <a:solidFill>
                <a:srgbClr val="FF0000"/>
              </a:solidFill>
            </a:endParaRPr>
          </a:p>
        </p:txBody>
      </p:sp>
      <p:cxnSp>
        <p:nvCxnSpPr>
          <p:cNvPr id="35" name="Straight Arrow Connector 34"/>
          <p:cNvCxnSpPr>
            <a:endCxn id="17" idx="3"/>
          </p:cNvCxnSpPr>
          <p:nvPr/>
        </p:nvCxnSpPr>
        <p:spPr bwMode="auto">
          <a:xfrm flipH="1">
            <a:off x="1916213" y="3895418"/>
            <a:ext cx="2692546" cy="946212"/>
          </a:xfrm>
          <a:prstGeom prst="straightConnector1">
            <a:avLst/>
          </a:prstGeom>
          <a:solidFill>
            <a:schemeClr val="accent1"/>
          </a:solidFill>
          <a:ln w="9525" cap="flat" cmpd="sng" algn="ctr">
            <a:solidFill>
              <a:schemeClr val="tx1"/>
            </a:solidFill>
            <a:prstDash val="dash"/>
            <a:round/>
            <a:headEnd type="none"/>
            <a:tailEnd type="none"/>
          </a:ln>
          <a:effectLst/>
        </p:spPr>
      </p:cxnSp>
      <p:cxnSp>
        <p:nvCxnSpPr>
          <p:cNvPr id="61" name="Straight Arrow Connector 60"/>
          <p:cNvCxnSpPr>
            <a:stCxn id="4" idx="1"/>
          </p:cNvCxnSpPr>
          <p:nvPr/>
        </p:nvCxnSpPr>
        <p:spPr bwMode="auto">
          <a:xfrm flipH="1">
            <a:off x="4716362" y="2347879"/>
            <a:ext cx="2331576" cy="1547539"/>
          </a:xfrm>
          <a:prstGeom prst="straightConnector1">
            <a:avLst/>
          </a:prstGeom>
          <a:solidFill>
            <a:schemeClr val="accent1"/>
          </a:solidFill>
          <a:ln w="9525" cap="flat" cmpd="sng" algn="ctr">
            <a:solidFill>
              <a:schemeClr val="tx1"/>
            </a:solidFill>
            <a:prstDash val="dash"/>
            <a:round/>
            <a:headEnd type="none"/>
            <a:tailEnd type="none"/>
          </a:ln>
          <a:effectLst/>
        </p:spPr>
      </p:cxnSp>
      <p:cxnSp>
        <p:nvCxnSpPr>
          <p:cNvPr id="64" name="Straight Arrow Connector 63"/>
          <p:cNvCxnSpPr>
            <a:stCxn id="9" idx="1"/>
          </p:cNvCxnSpPr>
          <p:nvPr/>
        </p:nvCxnSpPr>
        <p:spPr bwMode="auto">
          <a:xfrm flipH="1">
            <a:off x="4716362" y="3923178"/>
            <a:ext cx="2331576" cy="7527"/>
          </a:xfrm>
          <a:prstGeom prst="straightConnector1">
            <a:avLst/>
          </a:prstGeom>
          <a:solidFill>
            <a:schemeClr val="accent1"/>
          </a:solidFill>
          <a:ln w="9525" cap="flat" cmpd="sng" algn="ctr">
            <a:solidFill>
              <a:schemeClr val="tx1"/>
            </a:solidFill>
            <a:prstDash val="dash"/>
            <a:round/>
            <a:headEnd type="none"/>
            <a:tailEnd type="none"/>
          </a:ln>
          <a:effectLst/>
        </p:spPr>
      </p:cxnSp>
      <p:sp>
        <p:nvSpPr>
          <p:cNvPr id="69" name="Oval 68"/>
          <p:cNvSpPr/>
          <p:nvPr/>
        </p:nvSpPr>
        <p:spPr bwMode="auto">
          <a:xfrm>
            <a:off x="4419600" y="2895600"/>
            <a:ext cx="381000" cy="32386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74" name="Straight Arrow Connector 73"/>
          <p:cNvCxnSpPr>
            <a:stCxn id="8" idx="1"/>
          </p:cNvCxnSpPr>
          <p:nvPr/>
        </p:nvCxnSpPr>
        <p:spPr bwMode="auto">
          <a:xfrm flipH="1" flipV="1">
            <a:off x="4698334" y="3923177"/>
            <a:ext cx="2350713" cy="1582642"/>
          </a:xfrm>
          <a:prstGeom prst="straightConnector1">
            <a:avLst/>
          </a:prstGeom>
          <a:solidFill>
            <a:schemeClr val="accent1"/>
          </a:solidFill>
          <a:ln w="9525" cap="flat" cmpd="sng" algn="ctr">
            <a:solidFill>
              <a:schemeClr val="tx1"/>
            </a:solidFill>
            <a:prstDash val="dash"/>
            <a:round/>
            <a:headEnd type="none"/>
            <a:tailEnd type="none"/>
          </a:ln>
          <a:effectLst/>
        </p:spPr>
      </p:cxnSp>
      <p:sp>
        <p:nvSpPr>
          <p:cNvPr id="6" name="Rectangle 5"/>
          <p:cNvSpPr/>
          <p:nvPr/>
        </p:nvSpPr>
        <p:spPr bwMode="auto">
          <a:xfrm>
            <a:off x="3945672" y="3308714"/>
            <a:ext cx="1332231" cy="1143000"/>
          </a:xfrm>
          <a:prstGeom prst="rect">
            <a:avLst/>
          </a:prstGeom>
          <a:solidFill>
            <a:schemeClr val="bg1"/>
          </a:solidFill>
          <a:ln w="41275"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WIN-</a:t>
            </a:r>
            <a:br>
              <a:rPr kumimoji="0" lang="en-US" sz="2400" b="1" i="0" u="none" strike="noStrike" cap="none" normalizeH="0" baseline="0" dirty="0" smtClean="0">
                <a:ln>
                  <a:noFill/>
                </a:ln>
                <a:solidFill>
                  <a:srgbClr val="FF0000"/>
                </a:solidFill>
                <a:effectLst/>
                <a:latin typeface="Arial" charset="0"/>
                <a:cs typeface="Arial" charset="0"/>
              </a:rPr>
            </a:br>
            <a:r>
              <a:rPr kumimoji="0" lang="en-US" sz="2400" b="1" i="0" u="none" strike="noStrike" cap="none" normalizeH="0" baseline="0" dirty="0" smtClean="0">
                <a:ln>
                  <a:noFill/>
                </a:ln>
                <a:solidFill>
                  <a:srgbClr val="FF0000"/>
                </a:solidFill>
                <a:effectLst/>
                <a:latin typeface="Arial" charset="0"/>
                <a:cs typeface="Arial" charset="0"/>
              </a:rPr>
              <a:t> LOSE</a:t>
            </a:r>
          </a:p>
        </p:txBody>
      </p:sp>
      <p:sp>
        <p:nvSpPr>
          <p:cNvPr id="23" name="TextBox 22"/>
          <p:cNvSpPr txBox="1"/>
          <p:nvPr/>
        </p:nvSpPr>
        <p:spPr>
          <a:xfrm>
            <a:off x="6825383" y="4427492"/>
            <a:ext cx="2101857" cy="553998"/>
          </a:xfrm>
          <a:prstGeom prst="rect">
            <a:avLst/>
          </a:prstGeom>
          <a:solidFill>
            <a:schemeClr val="bg1">
              <a:alpha val="59000"/>
            </a:schemeClr>
          </a:solidFill>
        </p:spPr>
        <p:txBody>
          <a:bodyPr wrap="none" rtlCol="0">
            <a:spAutoFit/>
          </a:bodyPr>
          <a:lstStyle/>
          <a:p>
            <a:pPr>
              <a:lnSpc>
                <a:spcPts val="1800"/>
              </a:lnSpc>
            </a:pPr>
            <a:r>
              <a:rPr lang="en-US" sz="2200" b="1" dirty="0" smtClean="0">
                <a:solidFill>
                  <a:srgbClr val="FF0000"/>
                </a:solidFill>
              </a:rPr>
              <a:t> Battle to Gain</a:t>
            </a:r>
            <a:br>
              <a:rPr lang="en-US" sz="2200" b="1" dirty="0" smtClean="0">
                <a:solidFill>
                  <a:srgbClr val="FF0000"/>
                </a:solidFill>
              </a:rPr>
            </a:br>
            <a:r>
              <a:rPr lang="en-US" sz="2200" b="1" dirty="0" smtClean="0">
                <a:solidFill>
                  <a:srgbClr val="FF0000"/>
                </a:solidFill>
              </a:rPr>
              <a:t>Volume</a:t>
            </a:r>
            <a:endParaRPr lang="en-US" sz="2200" b="1" dirty="0">
              <a:solidFill>
                <a:srgbClr val="FF0000"/>
              </a:solidFill>
            </a:endParaRPr>
          </a:p>
        </p:txBody>
      </p:sp>
      <p:sp>
        <p:nvSpPr>
          <p:cNvPr id="25" name="TextBox 24"/>
          <p:cNvSpPr txBox="1"/>
          <p:nvPr/>
        </p:nvSpPr>
        <p:spPr>
          <a:xfrm>
            <a:off x="6923228" y="2866900"/>
            <a:ext cx="2178803" cy="553998"/>
          </a:xfrm>
          <a:prstGeom prst="rect">
            <a:avLst/>
          </a:prstGeom>
          <a:solidFill>
            <a:schemeClr val="bg1">
              <a:alpha val="59000"/>
            </a:schemeClr>
          </a:solidFill>
        </p:spPr>
        <p:txBody>
          <a:bodyPr wrap="none" rtlCol="0">
            <a:spAutoFit/>
          </a:bodyPr>
          <a:lstStyle/>
          <a:p>
            <a:pPr>
              <a:lnSpc>
                <a:spcPts val="1800"/>
              </a:lnSpc>
            </a:pPr>
            <a:r>
              <a:rPr lang="en-US" sz="2200" b="1" dirty="0" smtClean="0">
                <a:solidFill>
                  <a:srgbClr val="FF0000"/>
                </a:solidFill>
              </a:rPr>
              <a:t> Hospitals</a:t>
            </a:r>
            <a:br>
              <a:rPr lang="en-US" sz="2200" b="1" dirty="0" smtClean="0">
                <a:solidFill>
                  <a:srgbClr val="FF0000"/>
                </a:solidFill>
              </a:rPr>
            </a:br>
            <a:r>
              <a:rPr lang="en-US" sz="2200" b="1" dirty="0" smtClean="0">
                <a:solidFill>
                  <a:srgbClr val="FF0000"/>
                </a:solidFill>
              </a:rPr>
              <a:t>Acquiring MDs</a:t>
            </a:r>
            <a:endParaRPr lang="en-US" sz="2200" b="1" dirty="0">
              <a:solidFill>
                <a:srgbClr val="FF0000"/>
              </a:solidFill>
            </a:endParaRPr>
          </a:p>
        </p:txBody>
      </p:sp>
      <p:sp>
        <p:nvSpPr>
          <p:cNvPr id="26" name="TextBox 25"/>
          <p:cNvSpPr txBox="1"/>
          <p:nvPr/>
        </p:nvSpPr>
        <p:spPr>
          <a:xfrm>
            <a:off x="3438947" y="4645524"/>
            <a:ext cx="2342308" cy="1220847"/>
          </a:xfrm>
          <a:prstGeom prst="rect">
            <a:avLst/>
          </a:prstGeom>
          <a:solidFill>
            <a:schemeClr val="bg1">
              <a:alpha val="59000"/>
            </a:schemeClr>
          </a:solidFill>
        </p:spPr>
        <p:txBody>
          <a:bodyPr wrap="none" rtlCol="0">
            <a:spAutoFit/>
          </a:bodyPr>
          <a:lstStyle/>
          <a:p>
            <a:pPr>
              <a:lnSpc>
                <a:spcPts val="2200"/>
              </a:lnSpc>
            </a:pPr>
            <a:r>
              <a:rPr lang="en-US" sz="2800" b="1" dirty="0" smtClean="0">
                <a:solidFill>
                  <a:srgbClr val="FF0000"/>
                </a:solidFill>
              </a:rPr>
              <a:t>Fragmented,</a:t>
            </a:r>
            <a:br>
              <a:rPr lang="en-US" sz="2800" b="1" dirty="0" smtClean="0">
                <a:solidFill>
                  <a:srgbClr val="FF0000"/>
                </a:solidFill>
              </a:rPr>
            </a:br>
            <a:r>
              <a:rPr lang="en-US" sz="2800" b="1" dirty="0" smtClean="0">
                <a:solidFill>
                  <a:srgbClr val="FF0000"/>
                </a:solidFill>
              </a:rPr>
              <a:t>Expensive</a:t>
            </a:r>
            <a:br>
              <a:rPr lang="en-US" sz="2800" b="1" dirty="0" smtClean="0">
                <a:solidFill>
                  <a:srgbClr val="FF0000"/>
                </a:solidFill>
              </a:rPr>
            </a:br>
            <a:r>
              <a:rPr lang="en-US" sz="2800" b="1" dirty="0" smtClean="0">
                <a:solidFill>
                  <a:srgbClr val="FF0000"/>
                </a:solidFill>
              </a:rPr>
              <a:t>Poor Quality</a:t>
            </a:r>
            <a:br>
              <a:rPr lang="en-US" sz="2800" b="1" dirty="0" smtClean="0">
                <a:solidFill>
                  <a:srgbClr val="FF0000"/>
                </a:solidFill>
              </a:rPr>
            </a:br>
            <a:r>
              <a:rPr lang="en-US" sz="2800" b="1" dirty="0" smtClean="0">
                <a:solidFill>
                  <a:srgbClr val="FF0000"/>
                </a:solidFill>
              </a:rPr>
              <a:t>Care</a:t>
            </a:r>
            <a:endParaRPr lang="en-US" sz="2800" b="1" dirty="0">
              <a:solidFill>
                <a:srgbClr val="FF0000"/>
              </a:solidFill>
            </a:endParaRPr>
          </a:p>
        </p:txBody>
      </p:sp>
      <p:sp>
        <p:nvSpPr>
          <p:cNvPr id="27" name="TextBox 26"/>
          <p:cNvSpPr txBox="1"/>
          <p:nvPr/>
        </p:nvSpPr>
        <p:spPr>
          <a:xfrm>
            <a:off x="6879888" y="6005520"/>
            <a:ext cx="1992853" cy="553998"/>
          </a:xfrm>
          <a:prstGeom prst="rect">
            <a:avLst/>
          </a:prstGeom>
          <a:solidFill>
            <a:schemeClr val="bg1">
              <a:alpha val="59000"/>
            </a:schemeClr>
          </a:solidFill>
        </p:spPr>
        <p:txBody>
          <a:bodyPr wrap="none" rtlCol="0">
            <a:spAutoFit/>
          </a:bodyPr>
          <a:lstStyle/>
          <a:p>
            <a:pPr>
              <a:lnSpc>
                <a:spcPts val="1800"/>
              </a:lnSpc>
            </a:pPr>
            <a:r>
              <a:rPr lang="en-US" sz="2200" b="1" dirty="0" smtClean="0">
                <a:solidFill>
                  <a:srgbClr val="FF0000"/>
                </a:solidFill>
              </a:rPr>
              <a:t> Inadequate #</a:t>
            </a:r>
            <a:br>
              <a:rPr lang="en-US" sz="2200" b="1" dirty="0" smtClean="0">
                <a:solidFill>
                  <a:srgbClr val="FF0000"/>
                </a:solidFill>
              </a:rPr>
            </a:br>
            <a:r>
              <a:rPr lang="en-US" sz="2200" b="1" dirty="0" smtClean="0">
                <a:solidFill>
                  <a:srgbClr val="FF0000"/>
                </a:solidFill>
              </a:rPr>
              <a:t>of PCPs</a:t>
            </a:r>
            <a:endParaRPr lang="en-US" sz="2200" b="1" dirty="0">
              <a:solidFill>
                <a:srgbClr val="FF0000"/>
              </a:solidFill>
            </a:endParaRPr>
          </a:p>
        </p:txBody>
      </p:sp>
      <p:sp>
        <p:nvSpPr>
          <p:cNvPr id="39" name="TextBox 38"/>
          <p:cNvSpPr txBox="1"/>
          <p:nvPr/>
        </p:nvSpPr>
        <p:spPr>
          <a:xfrm>
            <a:off x="6815771" y="1428195"/>
            <a:ext cx="2307042" cy="553998"/>
          </a:xfrm>
          <a:prstGeom prst="rect">
            <a:avLst/>
          </a:prstGeom>
          <a:solidFill>
            <a:schemeClr val="bg1">
              <a:alpha val="59000"/>
            </a:schemeClr>
          </a:solidFill>
        </p:spPr>
        <p:txBody>
          <a:bodyPr wrap="none" rtlCol="0">
            <a:spAutoFit/>
          </a:bodyPr>
          <a:lstStyle/>
          <a:p>
            <a:pPr>
              <a:lnSpc>
                <a:spcPts val="1800"/>
              </a:lnSpc>
            </a:pPr>
            <a:r>
              <a:rPr lang="en-US" sz="2200" b="1" dirty="0" smtClean="0">
                <a:solidFill>
                  <a:srgbClr val="FF0000"/>
                </a:solidFill>
              </a:rPr>
              <a:t> Consolidations</a:t>
            </a:r>
            <a:br>
              <a:rPr lang="en-US" sz="2200" b="1" dirty="0" smtClean="0">
                <a:solidFill>
                  <a:srgbClr val="FF0000"/>
                </a:solidFill>
              </a:rPr>
            </a:br>
            <a:r>
              <a:rPr lang="en-US" sz="2200" b="1" dirty="0" smtClean="0">
                <a:solidFill>
                  <a:srgbClr val="FF0000"/>
                </a:solidFill>
              </a:rPr>
              <a:t>and Closures</a:t>
            </a:r>
            <a:endParaRPr lang="en-US" sz="2200" b="1" dirty="0">
              <a:solidFill>
                <a:srgbClr val="FF0000"/>
              </a:solidFill>
            </a:endParaRPr>
          </a:p>
        </p:txBody>
      </p:sp>
      <p:sp>
        <p:nvSpPr>
          <p:cNvPr id="33" name="TextBox 32"/>
          <p:cNvSpPr txBox="1"/>
          <p:nvPr/>
        </p:nvSpPr>
        <p:spPr>
          <a:xfrm>
            <a:off x="5333438" y="3146980"/>
            <a:ext cx="1678665" cy="1477328"/>
          </a:xfrm>
          <a:prstGeom prst="rect">
            <a:avLst/>
          </a:prstGeom>
          <a:solidFill>
            <a:schemeClr val="bg1">
              <a:alpha val="59000"/>
            </a:schemeClr>
          </a:solidFill>
        </p:spPr>
        <p:txBody>
          <a:bodyPr wrap="none" rtlCol="0">
            <a:spAutoFit/>
          </a:bodyPr>
          <a:lstStyle/>
          <a:p>
            <a:pPr algn="l">
              <a:lnSpc>
                <a:spcPts val="1800"/>
              </a:lnSpc>
            </a:pPr>
            <a:r>
              <a:rPr lang="en-US" sz="2200" b="1" dirty="0" smtClean="0">
                <a:solidFill>
                  <a:srgbClr val="FF0000"/>
                </a:solidFill>
              </a:rPr>
              <a:t>Inadequate</a:t>
            </a:r>
            <a:br>
              <a:rPr lang="en-US" sz="2200" b="1" dirty="0" smtClean="0">
                <a:solidFill>
                  <a:srgbClr val="FF0000"/>
                </a:solidFill>
              </a:rPr>
            </a:br>
            <a:r>
              <a:rPr lang="en-US" sz="2200" b="1" dirty="0" smtClean="0">
                <a:solidFill>
                  <a:srgbClr val="FF0000"/>
                </a:solidFill>
              </a:rPr>
              <a:t>Payment </a:t>
            </a:r>
            <a:br>
              <a:rPr lang="en-US" sz="2200" b="1" dirty="0" smtClean="0">
                <a:solidFill>
                  <a:srgbClr val="FF0000"/>
                </a:solidFill>
              </a:rPr>
            </a:br>
            <a:r>
              <a:rPr lang="en-US" sz="2200" b="1" dirty="0" smtClean="0">
                <a:solidFill>
                  <a:srgbClr val="FF0000"/>
                </a:solidFill>
              </a:rPr>
              <a:t>for</a:t>
            </a:r>
            <a:br>
              <a:rPr lang="en-US" sz="2200" b="1" dirty="0" smtClean="0">
                <a:solidFill>
                  <a:srgbClr val="FF0000"/>
                </a:solidFill>
              </a:rPr>
            </a:br>
            <a:r>
              <a:rPr lang="en-US" sz="2200" b="1" dirty="0" smtClean="0">
                <a:solidFill>
                  <a:srgbClr val="FF0000"/>
                </a:solidFill>
              </a:rPr>
              <a:t>High-</a:t>
            </a:r>
            <a:br>
              <a:rPr lang="en-US" sz="2200" b="1" dirty="0" smtClean="0">
                <a:solidFill>
                  <a:srgbClr val="FF0000"/>
                </a:solidFill>
              </a:rPr>
            </a:br>
            <a:r>
              <a:rPr lang="en-US" sz="2200" b="1" dirty="0" smtClean="0">
                <a:solidFill>
                  <a:srgbClr val="FF0000"/>
                </a:solidFill>
              </a:rPr>
              <a:t>Quality</a:t>
            </a:r>
            <a:br>
              <a:rPr lang="en-US" sz="2200" b="1" dirty="0" smtClean="0">
                <a:solidFill>
                  <a:srgbClr val="FF0000"/>
                </a:solidFill>
              </a:rPr>
            </a:br>
            <a:r>
              <a:rPr lang="en-US" sz="2200" b="1" dirty="0" smtClean="0">
                <a:solidFill>
                  <a:srgbClr val="FF0000"/>
                </a:solidFill>
              </a:rPr>
              <a:t>Care</a:t>
            </a:r>
            <a:endParaRPr lang="en-US" sz="2200" b="1" dirty="0">
              <a:solidFill>
                <a:srgbClr val="FF0000"/>
              </a:solidFill>
            </a:endParaRPr>
          </a:p>
        </p:txBody>
      </p:sp>
    </p:spTree>
    <p:extLst>
      <p:ext uri="{BB962C8B-B14F-4D97-AF65-F5344CB8AC3E}">
        <p14:creationId xmlns:p14="http://schemas.microsoft.com/office/powerpoint/2010/main" val="189707685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bwMode="auto">
          <a:xfrm flipH="1">
            <a:off x="4610101" y="4451714"/>
            <a:ext cx="1687" cy="1414657"/>
          </a:xfrm>
          <a:prstGeom prst="straightConnector1">
            <a:avLst/>
          </a:prstGeom>
          <a:solidFill>
            <a:schemeClr val="accent1"/>
          </a:solidFill>
          <a:ln w="31750" cap="flat" cmpd="sng" algn="ctr">
            <a:solidFill>
              <a:srgbClr val="008000"/>
            </a:solidFill>
            <a:prstDash val="solid"/>
            <a:round/>
            <a:headEnd type="none" w="med" len="med"/>
            <a:tailEnd type="triangle"/>
          </a:ln>
          <a:effectLst/>
        </p:spPr>
      </p:cxnSp>
      <p:sp>
        <p:nvSpPr>
          <p:cNvPr id="2" name="Title 1"/>
          <p:cNvSpPr>
            <a:spLocks noGrp="1"/>
          </p:cNvSpPr>
          <p:nvPr>
            <p:ph type="title"/>
          </p:nvPr>
        </p:nvSpPr>
        <p:spPr/>
        <p:txBody>
          <a:bodyPr/>
          <a:lstStyle/>
          <a:p>
            <a:r>
              <a:rPr lang="en-US" dirty="0" smtClean="0"/>
              <a:t>…But Virginia Could Forge </a:t>
            </a:r>
            <a:br>
              <a:rPr lang="en-US" dirty="0" smtClean="0"/>
            </a:br>
            <a:r>
              <a:rPr lang="en-US" dirty="0" smtClean="0"/>
              <a:t>Win-Win Solutions If It Wants To</a:t>
            </a:r>
            <a:endParaRPr lang="en-US" dirty="0"/>
          </a:p>
        </p:txBody>
      </p:sp>
      <p:sp>
        <p:nvSpPr>
          <p:cNvPr id="12" name="Rectangle 11"/>
          <p:cNvSpPr/>
          <p:nvPr/>
        </p:nvSpPr>
        <p:spPr bwMode="auto">
          <a:xfrm>
            <a:off x="3765244" y="5797518"/>
            <a:ext cx="1631261"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Patients</a:t>
            </a:r>
            <a:endParaRPr lang="en-US" sz="2400" b="1" dirty="0">
              <a:latin typeface="Arial" charset="0"/>
              <a:cs typeface="Arial" charset="0"/>
            </a:endParaRPr>
          </a:p>
        </p:txBody>
      </p:sp>
      <p:sp>
        <p:nvSpPr>
          <p:cNvPr id="17" name="Rectangle 16"/>
          <p:cNvSpPr/>
          <p:nvPr/>
        </p:nvSpPr>
        <p:spPr bwMode="auto">
          <a:xfrm>
            <a:off x="201713" y="4460629"/>
            <a:ext cx="1714500"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Employers</a:t>
            </a:r>
            <a:endParaRPr lang="en-US" sz="2400" b="1" dirty="0">
              <a:latin typeface="Arial" charset="0"/>
              <a:cs typeface="Arial" charset="0"/>
            </a:endParaRPr>
          </a:p>
        </p:txBody>
      </p:sp>
      <p:sp>
        <p:nvSpPr>
          <p:cNvPr id="21" name="Rectangle 20"/>
          <p:cNvSpPr/>
          <p:nvPr/>
        </p:nvSpPr>
        <p:spPr bwMode="auto">
          <a:xfrm>
            <a:off x="201713" y="1522454"/>
            <a:ext cx="1714500"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Medicare</a:t>
            </a:r>
            <a:br>
              <a:rPr lang="en-US" sz="2400" b="1" dirty="0" smtClean="0">
                <a:latin typeface="Arial" charset="0"/>
                <a:cs typeface="Arial" charset="0"/>
              </a:rPr>
            </a:br>
            <a:r>
              <a:rPr lang="en-US" sz="2400" b="1" dirty="0" smtClean="0">
                <a:latin typeface="Arial" charset="0"/>
                <a:cs typeface="Arial" charset="0"/>
              </a:rPr>
              <a:t>&amp; Medicaid</a:t>
            </a:r>
            <a:endParaRPr lang="en-US" sz="2400" b="1" dirty="0">
              <a:latin typeface="Arial" charset="0"/>
              <a:cs typeface="Arial" charset="0"/>
            </a:endParaRPr>
          </a:p>
        </p:txBody>
      </p:sp>
      <p:cxnSp>
        <p:nvCxnSpPr>
          <p:cNvPr id="24" name="Straight Arrow Connector 23"/>
          <p:cNvCxnSpPr/>
          <p:nvPr/>
        </p:nvCxnSpPr>
        <p:spPr bwMode="auto">
          <a:xfrm flipH="1" flipV="1">
            <a:off x="1928614" y="1893322"/>
            <a:ext cx="2680145" cy="1986892"/>
          </a:xfrm>
          <a:prstGeom prst="straightConnector1">
            <a:avLst/>
          </a:prstGeom>
          <a:solidFill>
            <a:schemeClr val="accent1"/>
          </a:solidFill>
          <a:ln w="9525" cap="flat" cmpd="sng" algn="ctr">
            <a:solidFill>
              <a:schemeClr val="tx1"/>
            </a:solidFill>
            <a:prstDash val="dash"/>
            <a:round/>
            <a:headEnd type="none"/>
            <a:tailEnd type="none"/>
          </a:ln>
          <a:effectLst/>
        </p:spPr>
      </p:cxnSp>
      <p:cxnSp>
        <p:nvCxnSpPr>
          <p:cNvPr id="35" name="Straight Arrow Connector 34"/>
          <p:cNvCxnSpPr>
            <a:endCxn id="17" idx="3"/>
          </p:cNvCxnSpPr>
          <p:nvPr/>
        </p:nvCxnSpPr>
        <p:spPr bwMode="auto">
          <a:xfrm flipH="1">
            <a:off x="1916213" y="3895418"/>
            <a:ext cx="2692546" cy="946212"/>
          </a:xfrm>
          <a:prstGeom prst="straightConnector1">
            <a:avLst/>
          </a:prstGeom>
          <a:solidFill>
            <a:schemeClr val="accent1"/>
          </a:solidFill>
          <a:ln w="9525" cap="flat" cmpd="sng" algn="ctr">
            <a:solidFill>
              <a:schemeClr val="tx1"/>
            </a:solidFill>
            <a:prstDash val="dash"/>
            <a:round/>
            <a:headEnd type="none"/>
            <a:tailEnd type="none"/>
          </a:ln>
          <a:effectLst/>
        </p:spPr>
      </p:cxnSp>
      <p:cxnSp>
        <p:nvCxnSpPr>
          <p:cNvPr id="64" name="Straight Arrow Connector 63"/>
          <p:cNvCxnSpPr/>
          <p:nvPr/>
        </p:nvCxnSpPr>
        <p:spPr bwMode="auto">
          <a:xfrm flipH="1">
            <a:off x="4716362" y="3923178"/>
            <a:ext cx="2331576" cy="7527"/>
          </a:xfrm>
          <a:prstGeom prst="straightConnector1">
            <a:avLst/>
          </a:prstGeom>
          <a:solidFill>
            <a:schemeClr val="accent1"/>
          </a:solidFill>
          <a:ln w="9525" cap="flat" cmpd="sng" algn="ctr">
            <a:solidFill>
              <a:schemeClr val="tx1"/>
            </a:solidFill>
            <a:prstDash val="dash"/>
            <a:round/>
            <a:headEnd type="none"/>
            <a:tailEnd type="none"/>
          </a:ln>
          <a:effectLst/>
        </p:spPr>
      </p:cxnSp>
      <p:sp>
        <p:nvSpPr>
          <p:cNvPr id="69" name="Oval 68"/>
          <p:cNvSpPr/>
          <p:nvPr/>
        </p:nvSpPr>
        <p:spPr bwMode="auto">
          <a:xfrm>
            <a:off x="4419600" y="2895600"/>
            <a:ext cx="381000" cy="32386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 name="TextBox 25"/>
          <p:cNvSpPr txBox="1"/>
          <p:nvPr/>
        </p:nvSpPr>
        <p:spPr>
          <a:xfrm>
            <a:off x="3139967" y="5024652"/>
            <a:ext cx="2981907" cy="656590"/>
          </a:xfrm>
          <a:prstGeom prst="rect">
            <a:avLst/>
          </a:prstGeom>
          <a:solidFill>
            <a:schemeClr val="bg1">
              <a:alpha val="59000"/>
            </a:schemeClr>
          </a:solidFill>
        </p:spPr>
        <p:txBody>
          <a:bodyPr wrap="none" rtlCol="0">
            <a:spAutoFit/>
          </a:bodyPr>
          <a:lstStyle/>
          <a:p>
            <a:pPr>
              <a:lnSpc>
                <a:spcPts val="2200"/>
              </a:lnSpc>
            </a:pPr>
            <a:r>
              <a:rPr lang="en-US" sz="2800" b="1" dirty="0" smtClean="0">
                <a:solidFill>
                  <a:srgbClr val="008000"/>
                </a:solidFill>
              </a:rPr>
              <a:t>High Quality,</a:t>
            </a:r>
            <a:br>
              <a:rPr lang="en-US" sz="2800" b="1" dirty="0" smtClean="0">
                <a:solidFill>
                  <a:srgbClr val="008000"/>
                </a:solidFill>
              </a:rPr>
            </a:br>
            <a:r>
              <a:rPr lang="en-US" sz="2800" b="1" dirty="0" smtClean="0">
                <a:solidFill>
                  <a:srgbClr val="008000"/>
                </a:solidFill>
              </a:rPr>
              <a:t>Affordable Care </a:t>
            </a:r>
            <a:endParaRPr lang="en-US" sz="2800" b="1" dirty="0">
              <a:solidFill>
                <a:srgbClr val="008000"/>
              </a:solidFill>
            </a:endParaRPr>
          </a:p>
        </p:txBody>
      </p:sp>
      <p:sp>
        <p:nvSpPr>
          <p:cNvPr id="30" name="Rectangle 29"/>
          <p:cNvSpPr/>
          <p:nvPr/>
        </p:nvSpPr>
        <p:spPr bwMode="auto">
          <a:xfrm>
            <a:off x="3932688" y="3301204"/>
            <a:ext cx="1332231" cy="1143000"/>
          </a:xfrm>
          <a:prstGeom prst="rect">
            <a:avLst/>
          </a:prstGeom>
          <a:solidFill>
            <a:schemeClr val="bg1"/>
          </a:solidFill>
          <a:ln w="41275" cap="flat" cmpd="sng" algn="ctr">
            <a:solidFill>
              <a:srgbClr val="0033CC"/>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2300"/>
              </a:lnSpc>
              <a:spcBef>
                <a:spcPct val="0"/>
              </a:spcBef>
              <a:spcAft>
                <a:spcPct val="0"/>
              </a:spcAft>
              <a:buClrTx/>
              <a:buSzTx/>
              <a:buFontTx/>
              <a:buNone/>
              <a:tabLst/>
            </a:pPr>
            <a:r>
              <a:rPr kumimoji="0" lang="en-US" sz="2400" b="1" i="0" u="none" strike="noStrike" cap="none" normalizeH="0" baseline="0" dirty="0" smtClean="0">
                <a:ln>
                  <a:noFill/>
                </a:ln>
                <a:solidFill>
                  <a:srgbClr val="0033CC"/>
                </a:solidFill>
                <a:effectLst/>
                <a:latin typeface="Arial" charset="0"/>
                <a:cs typeface="Arial" charset="0"/>
              </a:rPr>
              <a:t> </a:t>
            </a:r>
            <a:r>
              <a:rPr kumimoji="0" lang="en-US" sz="2800" b="1" i="0" u="none" strike="noStrike" cap="none" normalizeH="0" baseline="0" dirty="0" smtClean="0">
                <a:ln>
                  <a:noFill/>
                </a:ln>
                <a:solidFill>
                  <a:srgbClr val="0033CC"/>
                </a:solidFill>
                <a:effectLst/>
                <a:latin typeface="Arial" charset="0"/>
                <a:cs typeface="Arial" charset="0"/>
              </a:rPr>
              <a:t>WIN-</a:t>
            </a:r>
            <a:br>
              <a:rPr kumimoji="0" lang="en-US" sz="2800" b="1" i="0" u="none" strike="noStrike" cap="none" normalizeH="0" baseline="0" dirty="0" smtClean="0">
                <a:ln>
                  <a:noFill/>
                </a:ln>
                <a:solidFill>
                  <a:srgbClr val="0033CC"/>
                </a:solidFill>
                <a:effectLst/>
                <a:latin typeface="Arial" charset="0"/>
                <a:cs typeface="Arial" charset="0"/>
              </a:rPr>
            </a:br>
            <a:r>
              <a:rPr kumimoji="0" lang="en-US" sz="2800" b="1" i="0" u="none" strike="noStrike" cap="none" normalizeH="0" baseline="0" dirty="0" smtClean="0">
                <a:ln>
                  <a:noFill/>
                </a:ln>
                <a:solidFill>
                  <a:srgbClr val="0033CC"/>
                </a:solidFill>
                <a:effectLst/>
                <a:latin typeface="Arial" charset="0"/>
                <a:cs typeface="Arial" charset="0"/>
              </a:rPr>
              <a:t> WIN-</a:t>
            </a:r>
            <a:br>
              <a:rPr kumimoji="0" lang="en-US" sz="2800" b="1" i="0" u="none" strike="noStrike" cap="none" normalizeH="0" baseline="0" dirty="0" smtClean="0">
                <a:ln>
                  <a:noFill/>
                </a:ln>
                <a:solidFill>
                  <a:srgbClr val="0033CC"/>
                </a:solidFill>
                <a:effectLst/>
                <a:latin typeface="Arial" charset="0"/>
                <a:cs typeface="Arial" charset="0"/>
              </a:rPr>
            </a:br>
            <a:r>
              <a:rPr kumimoji="0" lang="en-US" sz="2800" b="1" i="0" u="none" strike="noStrike" cap="none" normalizeH="0" baseline="0" dirty="0" smtClean="0">
                <a:ln>
                  <a:noFill/>
                </a:ln>
                <a:solidFill>
                  <a:srgbClr val="0033CC"/>
                </a:solidFill>
                <a:effectLst/>
                <a:latin typeface="Arial" charset="0"/>
                <a:cs typeface="Arial" charset="0"/>
              </a:rPr>
              <a:t>WIN</a:t>
            </a:r>
          </a:p>
        </p:txBody>
      </p:sp>
      <p:sp>
        <p:nvSpPr>
          <p:cNvPr id="38" name="TextBox 37"/>
          <p:cNvSpPr txBox="1"/>
          <p:nvPr/>
        </p:nvSpPr>
        <p:spPr>
          <a:xfrm>
            <a:off x="1812046" y="2234229"/>
            <a:ext cx="1848583" cy="823302"/>
          </a:xfrm>
          <a:prstGeom prst="rect">
            <a:avLst/>
          </a:prstGeom>
          <a:solidFill>
            <a:schemeClr val="bg1">
              <a:alpha val="59000"/>
            </a:schemeClr>
          </a:solidFill>
        </p:spPr>
        <p:txBody>
          <a:bodyPr wrap="none" rtlCol="0">
            <a:spAutoFit/>
          </a:bodyPr>
          <a:lstStyle/>
          <a:p>
            <a:pPr>
              <a:lnSpc>
                <a:spcPts val="1900"/>
              </a:lnSpc>
            </a:pPr>
            <a:r>
              <a:rPr lang="en-US" sz="2200" b="1" dirty="0" smtClean="0">
                <a:solidFill>
                  <a:srgbClr val="008000"/>
                </a:solidFill>
              </a:rPr>
              <a:t>Savings</a:t>
            </a:r>
            <a:br>
              <a:rPr lang="en-US" sz="2200" b="1" dirty="0" smtClean="0">
                <a:solidFill>
                  <a:srgbClr val="008000"/>
                </a:solidFill>
              </a:rPr>
            </a:br>
            <a:r>
              <a:rPr lang="en-US" sz="2200" b="1" dirty="0" smtClean="0">
                <a:solidFill>
                  <a:srgbClr val="008000"/>
                </a:solidFill>
              </a:rPr>
              <a:t>for</a:t>
            </a:r>
            <a:br>
              <a:rPr lang="en-US" sz="2200" b="1" dirty="0" smtClean="0">
                <a:solidFill>
                  <a:srgbClr val="008000"/>
                </a:solidFill>
              </a:rPr>
            </a:br>
            <a:r>
              <a:rPr lang="en-US" sz="2200" b="1" dirty="0" smtClean="0">
                <a:solidFill>
                  <a:srgbClr val="008000"/>
                </a:solidFill>
              </a:rPr>
              <a:t>Government</a:t>
            </a:r>
            <a:endParaRPr lang="en-US" sz="2200" b="1" dirty="0">
              <a:solidFill>
                <a:srgbClr val="008000"/>
              </a:solidFill>
            </a:endParaRPr>
          </a:p>
        </p:txBody>
      </p:sp>
      <p:sp>
        <p:nvSpPr>
          <p:cNvPr id="40" name="TextBox 39"/>
          <p:cNvSpPr txBox="1"/>
          <p:nvPr/>
        </p:nvSpPr>
        <p:spPr>
          <a:xfrm>
            <a:off x="1978142" y="4198079"/>
            <a:ext cx="1627369" cy="826573"/>
          </a:xfrm>
          <a:prstGeom prst="rect">
            <a:avLst/>
          </a:prstGeom>
          <a:solidFill>
            <a:schemeClr val="bg1">
              <a:alpha val="59000"/>
            </a:schemeClr>
          </a:solidFill>
        </p:spPr>
        <p:txBody>
          <a:bodyPr wrap="none" rtlCol="0">
            <a:spAutoFit/>
          </a:bodyPr>
          <a:lstStyle>
            <a:defPPr>
              <a:defRPr lang="en-US"/>
            </a:defPPr>
            <a:lvl1pPr>
              <a:lnSpc>
                <a:spcPts val="1900"/>
              </a:lnSpc>
              <a:defRPr sz="2200" b="1">
                <a:solidFill>
                  <a:srgbClr val="008000"/>
                </a:solidFill>
              </a:defRPr>
            </a:lvl1pPr>
          </a:lstStyle>
          <a:p>
            <a:r>
              <a:rPr lang="en-US" dirty="0"/>
              <a:t>Savings</a:t>
            </a:r>
            <a:br>
              <a:rPr lang="en-US" dirty="0"/>
            </a:br>
            <a:r>
              <a:rPr lang="en-US" dirty="0"/>
              <a:t>for</a:t>
            </a:r>
            <a:br>
              <a:rPr lang="en-US" dirty="0"/>
            </a:br>
            <a:r>
              <a:rPr lang="en-US" dirty="0"/>
              <a:t>Employers</a:t>
            </a:r>
          </a:p>
        </p:txBody>
      </p:sp>
      <p:sp>
        <p:nvSpPr>
          <p:cNvPr id="22" name="Rectangle 21"/>
          <p:cNvSpPr/>
          <p:nvPr/>
        </p:nvSpPr>
        <p:spPr bwMode="auto">
          <a:xfrm>
            <a:off x="7047938" y="1966879"/>
            <a:ext cx="1714500"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Hospitals</a:t>
            </a:r>
            <a:endParaRPr lang="en-US" sz="2400" b="1" dirty="0">
              <a:latin typeface="Arial" charset="0"/>
              <a:cs typeface="Arial" charset="0"/>
            </a:endParaRPr>
          </a:p>
        </p:txBody>
      </p:sp>
      <p:sp>
        <p:nvSpPr>
          <p:cNvPr id="23" name="Rectangle 22"/>
          <p:cNvSpPr/>
          <p:nvPr/>
        </p:nvSpPr>
        <p:spPr bwMode="auto">
          <a:xfrm>
            <a:off x="7049047" y="5124818"/>
            <a:ext cx="1712282"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PCPs</a:t>
            </a:r>
            <a:endParaRPr lang="en-US" sz="2400" b="1" dirty="0">
              <a:latin typeface="Arial" charset="0"/>
              <a:cs typeface="Arial" charset="0"/>
            </a:endParaRPr>
          </a:p>
        </p:txBody>
      </p:sp>
      <p:sp>
        <p:nvSpPr>
          <p:cNvPr id="25" name="Rectangle 24"/>
          <p:cNvSpPr/>
          <p:nvPr/>
        </p:nvSpPr>
        <p:spPr bwMode="auto">
          <a:xfrm>
            <a:off x="7047938" y="3542177"/>
            <a:ext cx="1714500" cy="762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smtClean="0">
                <a:latin typeface="Arial" charset="0"/>
                <a:cs typeface="Arial" charset="0"/>
              </a:rPr>
              <a:t>Specialists</a:t>
            </a:r>
            <a:endParaRPr lang="en-US" sz="2400" b="1" dirty="0">
              <a:latin typeface="Arial" charset="0"/>
              <a:cs typeface="Arial" charset="0"/>
            </a:endParaRPr>
          </a:p>
        </p:txBody>
      </p:sp>
      <p:cxnSp>
        <p:nvCxnSpPr>
          <p:cNvPr id="27" name="Straight Arrow Connector 26"/>
          <p:cNvCxnSpPr>
            <a:stCxn id="25" idx="2"/>
            <a:endCxn id="23" idx="0"/>
          </p:cNvCxnSpPr>
          <p:nvPr/>
        </p:nvCxnSpPr>
        <p:spPr bwMode="auto">
          <a:xfrm>
            <a:off x="7905188" y="4304178"/>
            <a:ext cx="0" cy="820640"/>
          </a:xfrm>
          <a:prstGeom prst="straightConnector1">
            <a:avLst/>
          </a:prstGeom>
          <a:solidFill>
            <a:schemeClr val="accent1"/>
          </a:solidFill>
          <a:ln w="9525" cap="flat" cmpd="sng" algn="ctr">
            <a:solidFill>
              <a:schemeClr val="tx1"/>
            </a:solidFill>
            <a:prstDash val="dash"/>
            <a:round/>
            <a:headEnd type="triangle" w="med" len="med"/>
            <a:tailEnd type="triangle"/>
          </a:ln>
          <a:effectLst/>
        </p:spPr>
      </p:cxnSp>
      <p:cxnSp>
        <p:nvCxnSpPr>
          <p:cNvPr id="28" name="Straight Arrow Connector 27"/>
          <p:cNvCxnSpPr>
            <a:stCxn id="22" idx="2"/>
            <a:endCxn id="25" idx="0"/>
          </p:cNvCxnSpPr>
          <p:nvPr/>
        </p:nvCxnSpPr>
        <p:spPr bwMode="auto">
          <a:xfrm>
            <a:off x="7905188" y="2728879"/>
            <a:ext cx="0" cy="813298"/>
          </a:xfrm>
          <a:prstGeom prst="straightConnector1">
            <a:avLst/>
          </a:prstGeom>
          <a:solidFill>
            <a:schemeClr val="accent1"/>
          </a:solidFill>
          <a:ln w="9525" cap="flat" cmpd="sng" algn="ctr">
            <a:solidFill>
              <a:schemeClr val="tx1"/>
            </a:solidFill>
            <a:prstDash val="dash"/>
            <a:round/>
            <a:headEnd type="triangle" w="med" len="med"/>
            <a:tailEnd type="triangle"/>
          </a:ln>
          <a:effectLst/>
        </p:spPr>
      </p:cxnSp>
      <p:cxnSp>
        <p:nvCxnSpPr>
          <p:cNvPr id="29" name="Straight Arrow Connector 28"/>
          <p:cNvCxnSpPr>
            <a:stCxn id="22" idx="1"/>
          </p:cNvCxnSpPr>
          <p:nvPr/>
        </p:nvCxnSpPr>
        <p:spPr bwMode="auto">
          <a:xfrm flipH="1">
            <a:off x="4716362" y="2347879"/>
            <a:ext cx="2331576" cy="1547539"/>
          </a:xfrm>
          <a:prstGeom prst="straightConnector1">
            <a:avLst/>
          </a:prstGeom>
          <a:solidFill>
            <a:schemeClr val="accent1"/>
          </a:solidFill>
          <a:ln w="9525" cap="flat" cmpd="sng" algn="ctr">
            <a:solidFill>
              <a:schemeClr val="tx1"/>
            </a:solidFill>
            <a:prstDash val="dash"/>
            <a:round/>
            <a:headEnd type="none"/>
            <a:tailEnd type="none"/>
          </a:ln>
          <a:effectLst/>
        </p:spPr>
      </p:cxnSp>
      <p:cxnSp>
        <p:nvCxnSpPr>
          <p:cNvPr id="31" name="Straight Arrow Connector 30"/>
          <p:cNvCxnSpPr>
            <a:stCxn id="23" idx="1"/>
          </p:cNvCxnSpPr>
          <p:nvPr/>
        </p:nvCxnSpPr>
        <p:spPr bwMode="auto">
          <a:xfrm flipH="1" flipV="1">
            <a:off x="4698334" y="3923177"/>
            <a:ext cx="2350713" cy="1582642"/>
          </a:xfrm>
          <a:prstGeom prst="straightConnector1">
            <a:avLst/>
          </a:prstGeom>
          <a:solidFill>
            <a:schemeClr val="accent1"/>
          </a:solidFill>
          <a:ln w="9525" cap="flat" cmpd="sng" algn="ctr">
            <a:solidFill>
              <a:schemeClr val="tx1"/>
            </a:solidFill>
            <a:prstDash val="dash"/>
            <a:round/>
            <a:headEnd type="none"/>
            <a:tailEnd type="none"/>
          </a:ln>
          <a:effectLst/>
        </p:spPr>
      </p:cxnSp>
      <p:sp>
        <p:nvSpPr>
          <p:cNvPr id="32" name="TextBox 31"/>
          <p:cNvSpPr txBox="1"/>
          <p:nvPr/>
        </p:nvSpPr>
        <p:spPr>
          <a:xfrm>
            <a:off x="5264919" y="3024212"/>
            <a:ext cx="1783019" cy="1797928"/>
          </a:xfrm>
          <a:prstGeom prst="rect">
            <a:avLst/>
          </a:prstGeom>
          <a:solidFill>
            <a:schemeClr val="bg1">
              <a:alpha val="59000"/>
            </a:schemeClr>
          </a:solidFill>
        </p:spPr>
        <p:txBody>
          <a:bodyPr wrap="square" rtlCol="0">
            <a:spAutoFit/>
          </a:bodyPr>
          <a:lstStyle/>
          <a:p>
            <a:pPr algn="l">
              <a:lnSpc>
                <a:spcPts val="1900"/>
              </a:lnSpc>
            </a:pPr>
            <a:r>
              <a:rPr lang="en-US" sz="2200" b="1" dirty="0" smtClean="0">
                <a:solidFill>
                  <a:srgbClr val="008000"/>
                </a:solidFill>
              </a:rPr>
              <a:t>High Quality,</a:t>
            </a:r>
            <a:br>
              <a:rPr lang="en-US" sz="2200" b="1" dirty="0" smtClean="0">
                <a:solidFill>
                  <a:srgbClr val="008000"/>
                </a:solidFill>
              </a:rPr>
            </a:br>
            <a:r>
              <a:rPr lang="en-US" sz="2200" b="1" dirty="0" smtClean="0">
                <a:solidFill>
                  <a:srgbClr val="008000"/>
                </a:solidFill>
              </a:rPr>
              <a:t>Financially </a:t>
            </a:r>
            <a:br>
              <a:rPr lang="en-US" sz="2200" b="1" dirty="0" smtClean="0">
                <a:solidFill>
                  <a:srgbClr val="008000"/>
                </a:solidFill>
              </a:rPr>
            </a:br>
            <a:r>
              <a:rPr lang="en-US" sz="2200" b="1" dirty="0" smtClean="0">
                <a:solidFill>
                  <a:srgbClr val="008000"/>
                </a:solidFill>
              </a:rPr>
              <a:t>Viable </a:t>
            </a:r>
            <a:br>
              <a:rPr lang="en-US" sz="2200" b="1" dirty="0" smtClean="0">
                <a:solidFill>
                  <a:srgbClr val="008000"/>
                </a:solidFill>
              </a:rPr>
            </a:br>
            <a:r>
              <a:rPr lang="en-US" sz="2200" b="1" dirty="0" smtClean="0">
                <a:solidFill>
                  <a:srgbClr val="008000"/>
                </a:solidFill>
              </a:rPr>
              <a:t>PCPs,</a:t>
            </a:r>
            <a:br>
              <a:rPr lang="en-US" sz="2200" b="1" dirty="0" smtClean="0">
                <a:solidFill>
                  <a:srgbClr val="008000"/>
                </a:solidFill>
              </a:rPr>
            </a:br>
            <a:r>
              <a:rPr lang="en-US" sz="2200" b="1" dirty="0" smtClean="0">
                <a:solidFill>
                  <a:srgbClr val="008000"/>
                </a:solidFill>
              </a:rPr>
              <a:t>Specialists,</a:t>
            </a:r>
            <a:br>
              <a:rPr lang="en-US" sz="2200" b="1" dirty="0" smtClean="0">
                <a:solidFill>
                  <a:srgbClr val="008000"/>
                </a:solidFill>
              </a:rPr>
            </a:br>
            <a:r>
              <a:rPr lang="en-US" sz="2200" b="1" dirty="0" smtClean="0">
                <a:solidFill>
                  <a:srgbClr val="008000"/>
                </a:solidFill>
              </a:rPr>
              <a:t>&amp; Hospitals</a:t>
            </a:r>
            <a:endParaRPr lang="en-US" sz="2200" b="1" dirty="0">
              <a:solidFill>
                <a:srgbClr val="008000"/>
              </a:solidFill>
            </a:endParaRPr>
          </a:p>
        </p:txBody>
      </p:sp>
    </p:spTree>
    <p:extLst>
      <p:ext uri="{BB962C8B-B14F-4D97-AF65-F5344CB8AC3E}">
        <p14:creationId xmlns:p14="http://schemas.microsoft.com/office/powerpoint/2010/main" val="346669042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143000" y="101600"/>
            <a:ext cx="7921625" cy="1193800"/>
          </a:xfrm>
        </p:spPr>
        <p:txBody>
          <a:bodyPr/>
          <a:lstStyle/>
          <a:p>
            <a:r>
              <a:rPr lang="en-US" smtClean="0"/>
              <a:t>Learn More About Win-Win-Win</a:t>
            </a:r>
            <a:br>
              <a:rPr lang="en-US" smtClean="0"/>
            </a:br>
            <a:r>
              <a:rPr lang="en-US" smtClean="0"/>
              <a:t>Payment and Delivery Reform</a:t>
            </a:r>
          </a:p>
        </p:txBody>
      </p:sp>
      <p:sp>
        <p:nvSpPr>
          <p:cNvPr id="99331" name="TextBox 7"/>
          <p:cNvSpPr txBox="1">
            <a:spLocks noChangeArrowheads="1"/>
          </p:cNvSpPr>
          <p:nvPr/>
        </p:nvSpPr>
        <p:spPr bwMode="auto">
          <a:xfrm>
            <a:off x="2209800" y="1511535"/>
            <a:ext cx="4542717" cy="356829"/>
          </a:xfrm>
          <a:prstGeom prst="rect">
            <a:avLst/>
          </a:prstGeom>
          <a:noFill/>
          <a:ln w="9525">
            <a:noFill/>
            <a:miter lim="800000"/>
            <a:headEnd/>
            <a:tailEnd/>
          </a:ln>
        </p:spPr>
        <p:txBody>
          <a:bodyPr wrap="none">
            <a:spAutoFit/>
          </a:bodyPr>
          <a:lstStyle/>
          <a:p>
            <a:pPr>
              <a:lnSpc>
                <a:spcPts val="1900"/>
              </a:lnSpc>
            </a:pPr>
            <a:r>
              <a:rPr lang="en-US" sz="2800" b="1" dirty="0" smtClean="0">
                <a:solidFill>
                  <a:srgbClr val="0033CC"/>
                </a:solidFill>
                <a:hlinkClick r:id="rId2"/>
              </a:rPr>
              <a:t>www.PaymentReform.org</a:t>
            </a:r>
            <a:endParaRPr lang="en-US" sz="2800" b="1" dirty="0">
              <a:solidFill>
                <a:srgbClr val="0033CC"/>
              </a:solidFill>
            </a:endParaRPr>
          </a:p>
        </p:txBody>
      </p:sp>
      <p:pic>
        <p:nvPicPr>
          <p:cNvPr id="99332" name="Picture 10" descr="TransitioningtoACOCover.gif"/>
          <p:cNvPicPr>
            <a:picLocks noChangeAspect="1"/>
          </p:cNvPicPr>
          <p:nvPr/>
        </p:nvPicPr>
        <p:blipFill>
          <a:blip r:embed="rId3" cstate="print"/>
          <a:srcRect/>
          <a:stretch>
            <a:fillRect/>
          </a:stretch>
        </p:blipFill>
        <p:spPr bwMode="auto">
          <a:xfrm>
            <a:off x="1940863" y="1938854"/>
            <a:ext cx="1714500" cy="2228850"/>
          </a:xfrm>
          <a:prstGeom prst="rect">
            <a:avLst/>
          </a:prstGeom>
          <a:noFill/>
          <a:ln w="9525">
            <a:solidFill>
              <a:schemeClr val="tx1"/>
            </a:solidFill>
            <a:miter lim="800000"/>
            <a:headEnd/>
            <a:tailEnd/>
          </a:ln>
        </p:spPr>
      </p:pic>
      <p:pic>
        <p:nvPicPr>
          <p:cNvPr id="99333" name="Picture 7" descr="BarrierstoPaymentReform.jpg"/>
          <p:cNvPicPr>
            <a:picLocks noChangeAspect="1"/>
          </p:cNvPicPr>
          <p:nvPr/>
        </p:nvPicPr>
        <p:blipFill>
          <a:blip r:embed="rId4" cstate="print"/>
          <a:srcRect/>
          <a:stretch>
            <a:fillRect/>
          </a:stretch>
        </p:blipFill>
        <p:spPr bwMode="auto">
          <a:xfrm>
            <a:off x="3728075" y="1945999"/>
            <a:ext cx="1738313" cy="2238947"/>
          </a:xfrm>
          <a:prstGeom prst="rect">
            <a:avLst/>
          </a:prstGeom>
          <a:noFill/>
          <a:ln w="9525">
            <a:solidFill>
              <a:schemeClr val="tx1"/>
            </a:solidFill>
            <a:miter lim="800000"/>
            <a:headEnd/>
            <a:tailEnd/>
          </a:ln>
        </p:spPr>
      </p:pic>
      <p:pic>
        <p:nvPicPr>
          <p:cNvPr id="99334" name="Picture 9" descr="ACOCoverImage.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457" y="1938854"/>
            <a:ext cx="1740694" cy="2240756"/>
          </a:xfrm>
          <a:prstGeom prst="rect">
            <a:avLst/>
          </a:prstGeom>
          <a:noFill/>
          <a:ln w="9525">
            <a:solidFill>
              <a:schemeClr val="tx1"/>
            </a:solidFill>
            <a:miter lim="800000"/>
            <a:headEnd/>
            <a:tailEnd/>
          </a:ln>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39100" y="1957618"/>
            <a:ext cx="1714500" cy="2221992"/>
          </a:xfrm>
          <a:prstGeom prst="rect">
            <a:avLst/>
          </a:prstGeom>
          <a:ln>
            <a:solidFill>
              <a:schemeClr val="tx1"/>
            </a:solidFill>
          </a:ln>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26312" y="1967143"/>
            <a:ext cx="1738313" cy="2225040"/>
          </a:xfrm>
          <a:prstGeom prst="rect">
            <a:avLst/>
          </a:prstGeom>
          <a:ln>
            <a:solidFill>
              <a:schemeClr val="tx1"/>
            </a:solidFill>
          </a:ln>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076" y="4335848"/>
            <a:ext cx="1743075" cy="2265998"/>
          </a:xfrm>
          <a:prstGeom prst="rect">
            <a:avLst/>
          </a:prstGeom>
          <a:ln w="9525">
            <a:solidFill>
              <a:schemeClr val="tx1"/>
            </a:solidFill>
          </a:ln>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5386" y="4374082"/>
            <a:ext cx="1738313" cy="2231993"/>
          </a:xfrm>
          <a:prstGeom prst="rect">
            <a:avLst/>
          </a:prstGeom>
          <a:ln>
            <a:solidFill>
              <a:schemeClr val="tx1"/>
            </a:solidFill>
          </a:ln>
        </p:spPr>
      </p:pic>
      <p:pic>
        <p:nvPicPr>
          <p:cNvPr id="11" name="Picture 10"/>
          <p:cNvPicPr>
            <a:picLocks noChangeAspect="1"/>
          </p:cNvPicPr>
          <p:nvPr/>
        </p:nvPicPr>
        <p:blipFill>
          <a:blip r:embed="rId10"/>
          <a:stretch>
            <a:fillRect/>
          </a:stretch>
        </p:blipFill>
        <p:spPr>
          <a:xfrm>
            <a:off x="3749899" y="4367604"/>
            <a:ext cx="1723358" cy="2244947"/>
          </a:xfrm>
          <a:prstGeom prst="rect">
            <a:avLst/>
          </a:prstGeom>
          <a:ln>
            <a:solidFill>
              <a:schemeClr val="tx1"/>
            </a:solidFill>
          </a:ln>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3381" y="4343176"/>
            <a:ext cx="1785938" cy="231457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5005" y="4392320"/>
            <a:ext cx="1690688" cy="2195513"/>
          </a:xfrm>
          <a:prstGeom prst="rect">
            <a:avLst/>
          </a:prstGeom>
          <a:ln w="22225">
            <a:solidFill>
              <a:schemeClr val="tx1"/>
            </a:solidFill>
          </a:ln>
        </p:spPr>
      </p:pic>
    </p:spTree>
    <p:extLst>
      <p:ext uri="{BB962C8B-B14F-4D97-AF65-F5344CB8AC3E}">
        <p14:creationId xmlns:p14="http://schemas.microsoft.com/office/powerpoint/2010/main" val="267076265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ctrTitle"/>
          </p:nvPr>
        </p:nvSpPr>
        <p:spPr>
          <a:xfrm>
            <a:off x="685800" y="1143000"/>
            <a:ext cx="7772400" cy="1470025"/>
          </a:xfrm>
        </p:spPr>
        <p:txBody>
          <a:bodyPr/>
          <a:lstStyle/>
          <a:p>
            <a:r>
              <a:rPr lang="en-US" smtClean="0"/>
              <a:t>For More Information:</a:t>
            </a:r>
          </a:p>
        </p:txBody>
      </p:sp>
      <p:sp>
        <p:nvSpPr>
          <p:cNvPr id="131075" name="Subtitle 2"/>
          <p:cNvSpPr>
            <a:spLocks noGrp="1"/>
          </p:cNvSpPr>
          <p:nvPr>
            <p:ph type="subTitle" idx="1"/>
          </p:nvPr>
        </p:nvSpPr>
        <p:spPr>
          <a:xfrm>
            <a:off x="457200" y="2438400"/>
            <a:ext cx="8077200" cy="3429000"/>
          </a:xfrm>
        </p:spPr>
        <p:txBody>
          <a:bodyPr/>
          <a:lstStyle/>
          <a:p>
            <a:r>
              <a:rPr lang="en-US" dirty="0" smtClean="0"/>
              <a:t>Harold D. Miller</a:t>
            </a:r>
            <a:br>
              <a:rPr lang="en-US" dirty="0" smtClean="0"/>
            </a:br>
            <a:r>
              <a:rPr lang="en-US" sz="1800" dirty="0" smtClean="0"/>
              <a:t>President and CEO </a:t>
            </a:r>
            <a:br>
              <a:rPr lang="en-US" sz="1800" dirty="0" smtClean="0"/>
            </a:br>
            <a:r>
              <a:rPr lang="en-US" sz="1800" dirty="0" smtClean="0"/>
              <a:t>Center for Healthcare Quality and Payment Reform</a:t>
            </a:r>
            <a:br>
              <a:rPr lang="en-US" sz="1800" dirty="0" smtClean="0"/>
            </a:br>
            <a:r>
              <a:rPr lang="en-US" sz="1800" dirty="0" smtClean="0"/>
              <a:t/>
            </a:r>
            <a:br>
              <a:rPr lang="en-US" sz="1800" dirty="0" smtClean="0"/>
            </a:br>
            <a:r>
              <a:rPr lang="en-US" sz="1800" dirty="0" smtClean="0"/>
              <a:t>Miller.Harold@GMail.com</a:t>
            </a:r>
          </a:p>
          <a:p>
            <a:r>
              <a:rPr lang="en-US" sz="1800" dirty="0" smtClean="0"/>
              <a:t>(412) 803-3650</a:t>
            </a:r>
          </a:p>
          <a:p>
            <a:endParaRPr lang="en-US" sz="1800" dirty="0" smtClean="0"/>
          </a:p>
          <a:p>
            <a:r>
              <a:rPr lang="en-US" sz="1800" dirty="0" smtClean="0"/>
              <a:t>www.CHQPR.org</a:t>
            </a:r>
          </a:p>
          <a:p>
            <a:r>
              <a:rPr lang="en-US" sz="1800" dirty="0" smtClean="0"/>
              <a:t>www.PaymentReform.org</a:t>
            </a:r>
          </a:p>
          <a:p>
            <a:r>
              <a:rPr lang="en-US" sz="1800" dirty="0" smtClean="0"/>
              <a:t/>
            </a:r>
            <a:br>
              <a:rPr lang="en-US" sz="1800" dirty="0" smtClean="0"/>
            </a:br>
            <a:endParaRPr lang="en-US" sz="1800" dirty="0" smtClean="0"/>
          </a:p>
        </p:txBody>
      </p:sp>
      <p:pic>
        <p:nvPicPr>
          <p:cNvPr id="131077" name="Picture 4" descr="CHQPR-Logo-v1.jpg"/>
          <p:cNvPicPr>
            <a:picLocks noChangeAspect="1"/>
          </p:cNvPicPr>
          <p:nvPr/>
        </p:nvPicPr>
        <p:blipFill>
          <a:blip r:embed="rId2" cstate="print"/>
          <a:srcRect/>
          <a:stretch>
            <a:fillRect/>
          </a:stretch>
        </p:blipFill>
        <p:spPr bwMode="auto">
          <a:xfrm>
            <a:off x="3048000" y="228600"/>
            <a:ext cx="2776538" cy="111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Right Goal</a:t>
            </a:r>
            <a:r>
              <a:rPr lang="en-US" dirty="0"/>
              <a:t>: Less Avoidable $, </a:t>
            </a:r>
            <a:br>
              <a:rPr lang="en-US" dirty="0"/>
            </a:br>
            <a:endParaRPr lang="en-US" dirty="0"/>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8" name="TextBox 17"/>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grpSp>
        <p:nvGrpSpPr>
          <p:cNvPr id="23" name="Group 22"/>
          <p:cNvGrpSpPr/>
          <p:nvPr/>
        </p:nvGrpSpPr>
        <p:grpSpPr>
          <a:xfrm>
            <a:off x="914400" y="6096000"/>
            <a:ext cx="7315200" cy="369332"/>
            <a:chOff x="914400" y="6096000"/>
            <a:chExt cx="7315200" cy="369332"/>
          </a:xfrm>
        </p:grpSpPr>
        <p:cxnSp>
          <p:nvCxnSpPr>
            <p:cNvPr id="24" name="Straight Arrow Connector 23"/>
            <p:cNvCxnSpPr>
              <a:stCxn id="25" idx="3"/>
            </p:cNvCxnSpPr>
            <p:nvPr/>
          </p:nvCxnSpPr>
          <p:spPr bwMode="auto">
            <a:xfrm>
              <a:off x="5003299" y="6280666"/>
              <a:ext cx="322630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5" name="TextBox 24"/>
            <p:cNvSpPr txBox="1"/>
            <p:nvPr/>
          </p:nvSpPr>
          <p:spPr>
            <a:xfrm>
              <a:off x="4267200" y="6096000"/>
              <a:ext cx="736099" cy="369332"/>
            </a:xfrm>
            <a:prstGeom prst="rect">
              <a:avLst/>
            </a:prstGeom>
            <a:noFill/>
          </p:spPr>
          <p:txBody>
            <a:bodyPr wrap="none" rtlCol="0">
              <a:spAutoFit/>
            </a:bodyPr>
            <a:lstStyle/>
            <a:p>
              <a:r>
                <a:rPr lang="en-US" b="1" dirty="0" smtClean="0"/>
                <a:t>TIME</a:t>
              </a:r>
              <a:endParaRPr lang="en-US" b="1" dirty="0"/>
            </a:p>
          </p:txBody>
        </p:sp>
        <p:cxnSp>
          <p:nvCxnSpPr>
            <p:cNvPr id="26" name="Straight Connector 25"/>
            <p:cNvCxnSpPr>
              <a:endCxn id="25" idx="1"/>
            </p:cNvCxnSpPr>
            <p:nvPr/>
          </p:nvCxnSpPr>
          <p:spPr bwMode="auto">
            <a:xfrm>
              <a:off x="914400" y="6280666"/>
              <a:ext cx="335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 name="Down Arrow 4"/>
          <p:cNvSpPr/>
          <p:nvPr/>
        </p:nvSpPr>
        <p:spPr bwMode="auto">
          <a:xfrm>
            <a:off x="6872918" y="2438401"/>
            <a:ext cx="629472" cy="501134"/>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4717778" y="2743201"/>
            <a:ext cx="1447800" cy="79244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10" name="Rectangle 9"/>
          <p:cNvSpPr/>
          <p:nvPr/>
        </p:nvSpPr>
        <p:spPr bwMode="auto">
          <a:xfrm>
            <a:off x="2971802" y="2644589"/>
            <a:ext cx="1447800" cy="97173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16" name="Rectangle 15"/>
          <p:cNvSpPr/>
          <p:nvPr/>
        </p:nvSpPr>
        <p:spPr bwMode="auto">
          <a:xfrm>
            <a:off x="6457128" y="2939533"/>
            <a:ext cx="1447800" cy="50603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17" name="Down Arrow 16"/>
          <p:cNvSpPr/>
          <p:nvPr/>
        </p:nvSpPr>
        <p:spPr bwMode="auto">
          <a:xfrm>
            <a:off x="3380966" y="2408607"/>
            <a:ext cx="629472" cy="235982"/>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Down Arrow 18"/>
          <p:cNvSpPr/>
          <p:nvPr/>
        </p:nvSpPr>
        <p:spPr bwMode="auto">
          <a:xfrm>
            <a:off x="5126942" y="2414071"/>
            <a:ext cx="629472" cy="329130"/>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1166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14600"/>
            <a:ext cx="8001000" cy="1470025"/>
          </a:xfrm>
        </p:spPr>
        <p:txBody>
          <a:bodyPr/>
          <a:lstStyle/>
          <a:p>
            <a:r>
              <a:rPr lang="en-US" dirty="0" smtClean="0"/>
              <a:t>I have no commercial relationships, other than</a:t>
            </a:r>
            <a:br>
              <a:rPr lang="en-US" dirty="0" smtClean="0"/>
            </a:br>
            <a:r>
              <a:rPr lang="en-US" dirty="0" smtClean="0"/>
              <a:t>participating in October 2015 </a:t>
            </a:r>
            <a:br>
              <a:rPr lang="en-US" dirty="0" smtClean="0"/>
            </a:br>
            <a:r>
              <a:rPr lang="en-US" dirty="0" smtClean="0"/>
              <a:t>on a one-time advisory committee for Pfizer regarding</a:t>
            </a:r>
            <a:br>
              <a:rPr lang="en-US" dirty="0" smtClean="0"/>
            </a:br>
            <a:r>
              <a:rPr lang="en-US" dirty="0" smtClean="0"/>
              <a:t>the future of vaccines.</a:t>
            </a:r>
            <a:endParaRPr lang="en-US" dirty="0"/>
          </a:p>
        </p:txBody>
      </p:sp>
    </p:spTree>
    <p:extLst>
      <p:ext uri="{BB962C8B-B14F-4D97-AF65-F5344CB8AC3E}">
        <p14:creationId xmlns:p14="http://schemas.microsoft.com/office/powerpoint/2010/main" val="92983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Right Goal</a:t>
            </a:r>
            <a:r>
              <a:rPr lang="en-US" dirty="0"/>
              <a:t>: Less Avoidable $, </a:t>
            </a:r>
            <a:br>
              <a:rPr lang="en-US" dirty="0"/>
            </a:br>
            <a:r>
              <a:rPr lang="en-US" dirty="0"/>
              <a:t>More Necessary $</a:t>
            </a:r>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8" name="Rectangle 7"/>
          <p:cNvSpPr/>
          <p:nvPr/>
        </p:nvSpPr>
        <p:spPr bwMode="auto">
          <a:xfrm>
            <a:off x="2971800" y="3625293"/>
            <a:ext cx="1447802" cy="2318308"/>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3" name="Rectangle 12"/>
          <p:cNvSpPr/>
          <p:nvPr/>
        </p:nvSpPr>
        <p:spPr bwMode="auto">
          <a:xfrm>
            <a:off x="4717776" y="3535643"/>
            <a:ext cx="1447802" cy="2407957"/>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5" name="Rectangle 14"/>
          <p:cNvSpPr/>
          <p:nvPr/>
        </p:nvSpPr>
        <p:spPr bwMode="auto">
          <a:xfrm>
            <a:off x="6457126" y="3445566"/>
            <a:ext cx="1447802" cy="2498034"/>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8" name="TextBox 17"/>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grpSp>
        <p:nvGrpSpPr>
          <p:cNvPr id="23" name="Group 22"/>
          <p:cNvGrpSpPr/>
          <p:nvPr/>
        </p:nvGrpSpPr>
        <p:grpSpPr>
          <a:xfrm>
            <a:off x="914400" y="6096000"/>
            <a:ext cx="7315200" cy="369332"/>
            <a:chOff x="914400" y="6096000"/>
            <a:chExt cx="7315200" cy="369332"/>
          </a:xfrm>
        </p:grpSpPr>
        <p:cxnSp>
          <p:nvCxnSpPr>
            <p:cNvPr id="24" name="Straight Arrow Connector 23"/>
            <p:cNvCxnSpPr>
              <a:stCxn id="25" idx="3"/>
            </p:cNvCxnSpPr>
            <p:nvPr/>
          </p:nvCxnSpPr>
          <p:spPr bwMode="auto">
            <a:xfrm>
              <a:off x="5003299" y="6280666"/>
              <a:ext cx="322630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5" name="TextBox 24"/>
            <p:cNvSpPr txBox="1"/>
            <p:nvPr/>
          </p:nvSpPr>
          <p:spPr>
            <a:xfrm>
              <a:off x="4267200" y="6096000"/>
              <a:ext cx="736099" cy="369332"/>
            </a:xfrm>
            <a:prstGeom prst="rect">
              <a:avLst/>
            </a:prstGeom>
            <a:noFill/>
          </p:spPr>
          <p:txBody>
            <a:bodyPr wrap="none" rtlCol="0">
              <a:spAutoFit/>
            </a:bodyPr>
            <a:lstStyle/>
            <a:p>
              <a:r>
                <a:rPr lang="en-US" b="1" dirty="0" smtClean="0"/>
                <a:t>TIME</a:t>
              </a:r>
              <a:endParaRPr lang="en-US" b="1" dirty="0"/>
            </a:p>
          </p:txBody>
        </p:sp>
        <p:cxnSp>
          <p:nvCxnSpPr>
            <p:cNvPr id="26" name="Straight Connector 25"/>
            <p:cNvCxnSpPr>
              <a:endCxn id="25" idx="1"/>
            </p:cNvCxnSpPr>
            <p:nvPr/>
          </p:nvCxnSpPr>
          <p:spPr bwMode="auto">
            <a:xfrm>
              <a:off x="914400" y="6280666"/>
              <a:ext cx="335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8" name="Down Arrow 27"/>
          <p:cNvSpPr/>
          <p:nvPr/>
        </p:nvSpPr>
        <p:spPr bwMode="auto">
          <a:xfrm rot="10800000">
            <a:off x="6866291" y="3452530"/>
            <a:ext cx="629472" cy="27254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4717778" y="2743201"/>
            <a:ext cx="1447800" cy="79244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10" name="Rectangle 9"/>
          <p:cNvSpPr/>
          <p:nvPr/>
        </p:nvSpPr>
        <p:spPr bwMode="auto">
          <a:xfrm>
            <a:off x="2971802" y="2644589"/>
            <a:ext cx="1447800" cy="97173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16" name="Rectangle 15"/>
          <p:cNvSpPr/>
          <p:nvPr/>
        </p:nvSpPr>
        <p:spPr bwMode="auto">
          <a:xfrm>
            <a:off x="6457128" y="2939533"/>
            <a:ext cx="1447800" cy="50603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17" name="Straight Connector 16"/>
          <p:cNvCxnSpPr/>
          <p:nvPr/>
        </p:nvCxnSpPr>
        <p:spPr bwMode="auto">
          <a:xfrm>
            <a:off x="6448162" y="3738282"/>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a:off x="4717776" y="3733800"/>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30" name="Straight Connector 29"/>
          <p:cNvCxnSpPr/>
          <p:nvPr/>
        </p:nvCxnSpPr>
        <p:spPr bwMode="auto">
          <a:xfrm>
            <a:off x="2971800" y="3733800"/>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27" name="Down Arrow 26"/>
          <p:cNvSpPr/>
          <p:nvPr/>
        </p:nvSpPr>
        <p:spPr bwMode="auto">
          <a:xfrm>
            <a:off x="6872918" y="2438401"/>
            <a:ext cx="629472" cy="501134"/>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 name="Down Arrow 30"/>
          <p:cNvSpPr/>
          <p:nvPr/>
        </p:nvSpPr>
        <p:spPr bwMode="auto">
          <a:xfrm>
            <a:off x="3380966" y="2408607"/>
            <a:ext cx="629472" cy="235982"/>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 name="Down Arrow 31"/>
          <p:cNvSpPr/>
          <p:nvPr/>
        </p:nvSpPr>
        <p:spPr bwMode="auto">
          <a:xfrm>
            <a:off x="5126942" y="2414071"/>
            <a:ext cx="629472" cy="329130"/>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6" name="Down Arrow 35"/>
          <p:cNvSpPr/>
          <p:nvPr/>
        </p:nvSpPr>
        <p:spPr bwMode="auto">
          <a:xfrm rot="10800000">
            <a:off x="5126942" y="3537460"/>
            <a:ext cx="629472" cy="19634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7" name="Down Arrow 36"/>
          <p:cNvSpPr/>
          <p:nvPr/>
        </p:nvSpPr>
        <p:spPr bwMode="auto">
          <a:xfrm rot="10800000">
            <a:off x="3358602" y="3625293"/>
            <a:ext cx="629472" cy="108507"/>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1209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Win-Win for Patients &amp; Payers</a:t>
            </a:r>
            <a:endParaRPr lang="en-US" dirty="0"/>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8" name="Rectangle 7"/>
          <p:cNvSpPr/>
          <p:nvPr/>
        </p:nvSpPr>
        <p:spPr bwMode="auto">
          <a:xfrm>
            <a:off x="2971800" y="3625293"/>
            <a:ext cx="1447802" cy="2318308"/>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3" name="Rectangle 12"/>
          <p:cNvSpPr/>
          <p:nvPr/>
        </p:nvSpPr>
        <p:spPr bwMode="auto">
          <a:xfrm>
            <a:off x="4717776" y="3535643"/>
            <a:ext cx="1447802" cy="2407957"/>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5" name="Rectangle 14"/>
          <p:cNvSpPr/>
          <p:nvPr/>
        </p:nvSpPr>
        <p:spPr bwMode="auto">
          <a:xfrm>
            <a:off x="6457126" y="3445566"/>
            <a:ext cx="1447802" cy="2498034"/>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8" name="TextBox 17"/>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grpSp>
        <p:nvGrpSpPr>
          <p:cNvPr id="23" name="Group 22"/>
          <p:cNvGrpSpPr/>
          <p:nvPr/>
        </p:nvGrpSpPr>
        <p:grpSpPr>
          <a:xfrm>
            <a:off x="914400" y="6096000"/>
            <a:ext cx="7315200" cy="369332"/>
            <a:chOff x="914400" y="6096000"/>
            <a:chExt cx="7315200" cy="369332"/>
          </a:xfrm>
        </p:grpSpPr>
        <p:cxnSp>
          <p:nvCxnSpPr>
            <p:cNvPr id="24" name="Straight Arrow Connector 23"/>
            <p:cNvCxnSpPr>
              <a:stCxn id="25" idx="3"/>
            </p:cNvCxnSpPr>
            <p:nvPr/>
          </p:nvCxnSpPr>
          <p:spPr bwMode="auto">
            <a:xfrm>
              <a:off x="5003299" y="6280666"/>
              <a:ext cx="322630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5" name="TextBox 24"/>
            <p:cNvSpPr txBox="1"/>
            <p:nvPr/>
          </p:nvSpPr>
          <p:spPr>
            <a:xfrm>
              <a:off x="4267200" y="6096000"/>
              <a:ext cx="736099" cy="369332"/>
            </a:xfrm>
            <a:prstGeom prst="rect">
              <a:avLst/>
            </a:prstGeom>
            <a:noFill/>
          </p:spPr>
          <p:txBody>
            <a:bodyPr wrap="none" rtlCol="0">
              <a:spAutoFit/>
            </a:bodyPr>
            <a:lstStyle/>
            <a:p>
              <a:r>
                <a:rPr lang="en-US" b="1" dirty="0" smtClean="0"/>
                <a:t>TIME</a:t>
              </a:r>
              <a:endParaRPr lang="en-US" b="1" dirty="0"/>
            </a:p>
          </p:txBody>
        </p:sp>
        <p:cxnSp>
          <p:nvCxnSpPr>
            <p:cNvPr id="26" name="Straight Connector 25"/>
            <p:cNvCxnSpPr>
              <a:endCxn id="25" idx="1"/>
            </p:cNvCxnSpPr>
            <p:nvPr/>
          </p:nvCxnSpPr>
          <p:spPr bwMode="auto">
            <a:xfrm>
              <a:off x="914400" y="6280666"/>
              <a:ext cx="335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7" name="Rectangle 26"/>
          <p:cNvSpPr/>
          <p:nvPr/>
        </p:nvSpPr>
        <p:spPr bwMode="auto">
          <a:xfrm>
            <a:off x="6463754" y="2438399"/>
            <a:ext cx="1444487" cy="501133"/>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28" name="Down Arrow 27"/>
          <p:cNvSpPr/>
          <p:nvPr/>
        </p:nvSpPr>
        <p:spPr bwMode="auto">
          <a:xfrm rot="10800000">
            <a:off x="8063956" y="3461260"/>
            <a:ext cx="629472" cy="272540"/>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1" name="Rectangle 30"/>
          <p:cNvSpPr/>
          <p:nvPr/>
        </p:nvSpPr>
        <p:spPr bwMode="auto">
          <a:xfrm>
            <a:off x="2971800" y="2438399"/>
            <a:ext cx="1447802" cy="197225"/>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sz="1400" dirty="0">
                <a:solidFill>
                  <a:srgbClr val="008000"/>
                </a:solidFill>
              </a:rPr>
              <a:t>SAVINGS</a:t>
            </a:r>
          </a:p>
        </p:txBody>
      </p:sp>
      <p:sp>
        <p:nvSpPr>
          <p:cNvPr id="32" name="Rectangle 31"/>
          <p:cNvSpPr/>
          <p:nvPr/>
        </p:nvSpPr>
        <p:spPr bwMode="auto">
          <a:xfrm>
            <a:off x="4717777" y="2438399"/>
            <a:ext cx="1447802" cy="304801"/>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14" name="Rectangle 13"/>
          <p:cNvSpPr/>
          <p:nvPr/>
        </p:nvSpPr>
        <p:spPr bwMode="auto">
          <a:xfrm>
            <a:off x="4717778" y="2743201"/>
            <a:ext cx="1447800" cy="79244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10" name="Rectangle 9"/>
          <p:cNvSpPr/>
          <p:nvPr/>
        </p:nvSpPr>
        <p:spPr bwMode="auto">
          <a:xfrm>
            <a:off x="2971802" y="2644589"/>
            <a:ext cx="1447800" cy="97173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16" name="Rectangle 15"/>
          <p:cNvSpPr/>
          <p:nvPr/>
        </p:nvSpPr>
        <p:spPr bwMode="auto">
          <a:xfrm>
            <a:off x="6457128" y="2939533"/>
            <a:ext cx="1447800" cy="50603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17" name="Straight Connector 16"/>
          <p:cNvCxnSpPr/>
          <p:nvPr/>
        </p:nvCxnSpPr>
        <p:spPr bwMode="auto">
          <a:xfrm>
            <a:off x="6448162" y="3738282"/>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a:off x="4717776" y="3733800"/>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30" name="Straight Connector 29"/>
          <p:cNvCxnSpPr/>
          <p:nvPr/>
        </p:nvCxnSpPr>
        <p:spPr bwMode="auto">
          <a:xfrm>
            <a:off x="2971800" y="3733800"/>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33" name="Down Arrow 32"/>
          <p:cNvSpPr/>
          <p:nvPr/>
        </p:nvSpPr>
        <p:spPr bwMode="auto">
          <a:xfrm>
            <a:off x="8063956" y="2438399"/>
            <a:ext cx="629472" cy="501134"/>
          </a:xfrm>
          <a:prstGeom prst="down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46049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in the Payment System</a:t>
            </a:r>
            <a:br>
              <a:rPr lang="en-US" dirty="0" smtClean="0"/>
            </a:br>
            <a:r>
              <a:rPr lang="en-US" dirty="0" smtClean="0"/>
              <a:t>Create a Win-</a:t>
            </a:r>
            <a:r>
              <a:rPr lang="en-US" i="1" dirty="0" smtClean="0"/>
              <a:t>Lose</a:t>
            </a:r>
            <a:r>
              <a:rPr lang="en-US" dirty="0" smtClean="0"/>
              <a:t> for Providers</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17" name="Rectangle 16"/>
          <p:cNvSpPr/>
          <p:nvPr/>
        </p:nvSpPr>
        <p:spPr bwMode="auto">
          <a:xfrm>
            <a:off x="3048000" y="2438400"/>
            <a:ext cx="1295399" cy="3505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1" i="0" u="none" strike="noStrike" cap="none" normalizeH="0" baseline="0" dirty="0" smtClean="0">
                <a:ln>
                  <a:noFill/>
                </a:ln>
                <a:effectLst/>
                <a:latin typeface="Arial" charset="0"/>
                <a:cs typeface="Arial" charset="0"/>
              </a:rPr>
              <a:t>BARRIERS</a:t>
            </a:r>
            <a:br>
              <a:rPr kumimoji="0" lang="en-US" sz="1800" b="1" i="0" u="none" strike="noStrike" cap="none" normalizeH="0" baseline="0" dirty="0" smtClean="0">
                <a:ln>
                  <a:noFill/>
                </a:ln>
                <a:effectLst/>
                <a:latin typeface="Arial" charset="0"/>
                <a:cs typeface="Arial" charset="0"/>
              </a:rPr>
            </a:br>
            <a:r>
              <a:rPr kumimoji="0" lang="en-US" sz="1800" b="1" i="0" u="none" strike="noStrike" cap="none" normalizeH="0" baseline="0" dirty="0" smtClean="0">
                <a:ln>
                  <a:noFill/>
                </a:ln>
                <a:effectLst/>
                <a:latin typeface="Arial" charset="0"/>
                <a:cs typeface="Arial" charset="0"/>
              </a:rPr>
              <a:t>IN THE</a:t>
            </a:r>
            <a:br>
              <a:rPr kumimoji="0" lang="en-US" sz="1800" b="1" i="0" u="none" strike="noStrike" cap="none" normalizeH="0" baseline="0" dirty="0" smtClean="0">
                <a:ln>
                  <a:noFill/>
                </a:ln>
                <a:effectLst/>
                <a:latin typeface="Arial" charset="0"/>
                <a:cs typeface="Arial" charset="0"/>
              </a:rPr>
            </a:br>
            <a:r>
              <a:rPr kumimoji="0" lang="en-US" sz="1800" b="1" i="0" u="none" strike="noStrike" cap="none" normalizeH="0" baseline="0" dirty="0" smtClean="0">
                <a:ln>
                  <a:noFill/>
                </a:ln>
                <a:effectLst/>
                <a:latin typeface="Arial" charset="0"/>
                <a:cs typeface="Arial" charset="0"/>
              </a:rPr>
              <a:t>CURRENT</a:t>
            </a:r>
            <a:br>
              <a:rPr kumimoji="0" lang="en-US" sz="1800" b="1" i="0" u="none" strike="noStrike" cap="none" normalizeH="0" baseline="0" dirty="0" smtClean="0">
                <a:ln>
                  <a:noFill/>
                </a:ln>
                <a:effectLst/>
                <a:latin typeface="Arial" charset="0"/>
                <a:cs typeface="Arial" charset="0"/>
              </a:rPr>
            </a:br>
            <a:r>
              <a:rPr kumimoji="0" lang="en-US" sz="1800" b="1" i="0" u="none" strike="noStrike" cap="none" normalizeH="0" baseline="0" dirty="0" smtClean="0">
                <a:ln>
                  <a:noFill/>
                </a:ln>
                <a:effectLst/>
                <a:latin typeface="Arial" charset="0"/>
                <a:cs typeface="Arial" charset="0"/>
              </a:rPr>
              <a:t>PAYMENT</a:t>
            </a:r>
            <a:br>
              <a:rPr kumimoji="0" lang="en-US" sz="1800" b="1" i="0" u="none" strike="noStrike" cap="none" normalizeH="0" baseline="0" dirty="0" smtClean="0">
                <a:ln>
                  <a:noFill/>
                </a:ln>
                <a:effectLst/>
                <a:latin typeface="Arial" charset="0"/>
                <a:cs typeface="Arial" charset="0"/>
              </a:rPr>
            </a:br>
            <a:r>
              <a:rPr kumimoji="0" lang="en-US" sz="1800" b="1" i="0" u="none" strike="noStrike" cap="none" normalizeH="0" baseline="0" dirty="0" smtClean="0">
                <a:ln>
                  <a:noFill/>
                </a:ln>
                <a:effectLst/>
                <a:latin typeface="Arial" charset="0"/>
                <a:cs typeface="Arial" charset="0"/>
              </a:rPr>
              <a:t>SYSTEM</a:t>
            </a:r>
          </a:p>
        </p:txBody>
      </p:sp>
      <p:sp>
        <p:nvSpPr>
          <p:cNvPr id="18" name="Rectangle 17"/>
          <p:cNvSpPr/>
          <p:nvPr/>
        </p:nvSpPr>
        <p:spPr bwMode="auto">
          <a:xfrm>
            <a:off x="2819400" y="2438399"/>
            <a:ext cx="228599" cy="350520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cs typeface="Arial" charset="0"/>
            </a:endParaRPr>
          </a:p>
        </p:txBody>
      </p:sp>
      <p:sp>
        <p:nvSpPr>
          <p:cNvPr id="19" name="Rectangle 18"/>
          <p:cNvSpPr/>
          <p:nvPr/>
        </p:nvSpPr>
        <p:spPr bwMode="auto">
          <a:xfrm>
            <a:off x="4348369" y="2438398"/>
            <a:ext cx="223631" cy="350520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cs typeface="Arial" charset="0"/>
            </a:endParaRP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 name="Rectangle 13"/>
          <p:cNvSpPr/>
          <p:nvPr/>
        </p:nvSpPr>
        <p:spPr bwMode="auto">
          <a:xfrm>
            <a:off x="3051313" y="2438397"/>
            <a:ext cx="1292086" cy="8382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cs typeface="Arial" charset="0"/>
            </a:endParaRPr>
          </a:p>
        </p:txBody>
      </p:sp>
      <p:sp>
        <p:nvSpPr>
          <p:cNvPr id="20" name="Rectangle 19"/>
          <p:cNvSpPr/>
          <p:nvPr/>
        </p:nvSpPr>
        <p:spPr bwMode="auto">
          <a:xfrm>
            <a:off x="3043030" y="5105397"/>
            <a:ext cx="1292086" cy="8382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cs typeface="Arial" charset="0"/>
            </a:endParaRPr>
          </a:p>
        </p:txBody>
      </p:sp>
      <p:sp>
        <p:nvSpPr>
          <p:cNvPr id="32" name="Rectangle 31"/>
          <p:cNvSpPr/>
          <p:nvPr/>
        </p:nvSpPr>
        <p:spPr bwMode="auto">
          <a:xfrm>
            <a:off x="4717776" y="3535643"/>
            <a:ext cx="1447802" cy="2407957"/>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33" name="Rectangle 32"/>
          <p:cNvSpPr/>
          <p:nvPr/>
        </p:nvSpPr>
        <p:spPr bwMode="auto">
          <a:xfrm>
            <a:off x="4717777" y="2438399"/>
            <a:ext cx="1447802" cy="304801"/>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34" name="Rectangle 33"/>
          <p:cNvSpPr/>
          <p:nvPr/>
        </p:nvSpPr>
        <p:spPr bwMode="auto">
          <a:xfrm>
            <a:off x="4717778" y="2743201"/>
            <a:ext cx="1447800" cy="79244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35" name="Straight Connector 34"/>
          <p:cNvCxnSpPr/>
          <p:nvPr/>
        </p:nvCxnSpPr>
        <p:spPr bwMode="auto">
          <a:xfrm>
            <a:off x="4717776" y="3733800"/>
            <a:ext cx="1447802"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016555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 #1: No $ or Inadequate $ for High-Value Services</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12" name="Rectangle 1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4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cs typeface="Arial" charset="0"/>
              </a:rPr>
              <a:t>UNPAID</a:t>
            </a:r>
            <a:br>
              <a:rPr kumimoji="0" lang="en-US" sz="1600" b="0" i="0" u="none" strike="noStrike" cap="none" normalizeH="0" baseline="0" dirty="0" smtClean="0">
                <a:ln>
                  <a:noFill/>
                </a:ln>
                <a:solidFill>
                  <a:srgbClr val="FF0000"/>
                </a:solidFill>
                <a:effectLst/>
                <a:latin typeface="Arial" charset="0"/>
                <a:cs typeface="Arial" charset="0"/>
              </a:rPr>
            </a:br>
            <a:r>
              <a:rPr kumimoji="0" lang="en-US" sz="1600" b="0" i="0" u="none" strike="noStrike" cap="none" normalizeH="0" baseline="0" dirty="0" smtClean="0">
                <a:ln>
                  <a:noFill/>
                </a:ln>
                <a:solidFill>
                  <a:srgbClr val="FF0000"/>
                </a:solidFill>
                <a:effectLst/>
                <a:latin typeface="Arial" charset="0"/>
                <a:cs typeface="Arial" charset="0"/>
              </a:rPr>
              <a:t>SERVICES</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 name="TextBox 5"/>
          <p:cNvSpPr txBox="1"/>
          <p:nvPr/>
        </p:nvSpPr>
        <p:spPr>
          <a:xfrm>
            <a:off x="4142180" y="2069812"/>
            <a:ext cx="2693045" cy="502702"/>
          </a:xfrm>
          <a:prstGeom prst="rect">
            <a:avLst/>
          </a:prstGeom>
          <a:noFill/>
        </p:spPr>
        <p:txBody>
          <a:bodyPr wrap="none" lIns="0" rIns="0" rtlCol="0">
            <a:spAutoFit/>
          </a:bodyPr>
          <a:lstStyle/>
          <a:p>
            <a:pPr>
              <a:lnSpc>
                <a:spcPts val="1600"/>
              </a:lnSpc>
            </a:pPr>
            <a:r>
              <a:rPr lang="en-US" b="1" dirty="0" smtClean="0"/>
              <a:t>No Payment or</a:t>
            </a:r>
            <a:br>
              <a:rPr lang="en-US" b="1" dirty="0" smtClean="0"/>
            </a:br>
            <a:r>
              <a:rPr lang="en-US" b="1" dirty="0" smtClean="0"/>
              <a:t>Inadequate Payment for:</a:t>
            </a:r>
            <a:endParaRPr lang="en-US" b="1" dirty="0"/>
          </a:p>
        </p:txBody>
      </p:sp>
      <p:sp>
        <p:nvSpPr>
          <p:cNvPr id="18" name="TextBox 17"/>
          <p:cNvSpPr txBox="1"/>
          <p:nvPr/>
        </p:nvSpPr>
        <p:spPr>
          <a:xfrm>
            <a:off x="4142180" y="2572514"/>
            <a:ext cx="2749471" cy="3439403"/>
          </a:xfrm>
          <a:prstGeom prst="rect">
            <a:avLst/>
          </a:prstGeom>
          <a:noFill/>
        </p:spPr>
        <p:txBody>
          <a:bodyPr wrap="none" lIns="0" rIns="0" rtlCol="0">
            <a:spAutoFit/>
          </a:bodyPr>
          <a:lstStyle/>
          <a:p>
            <a:pPr marL="119063" indent="-119063" algn="l">
              <a:lnSpc>
                <a:spcPts val="1500"/>
              </a:lnSpc>
              <a:spcBef>
                <a:spcPts val="900"/>
              </a:spcBef>
              <a:buFont typeface="Arial" panose="020B0604020202020204" pitchFamily="34" charset="0"/>
              <a:buChar char="•"/>
            </a:pPr>
            <a:r>
              <a:rPr lang="en-US" dirty="0" smtClean="0"/>
              <a:t>Services delivered</a:t>
            </a:r>
            <a:br>
              <a:rPr lang="en-US" dirty="0" smtClean="0"/>
            </a:br>
            <a:r>
              <a:rPr lang="en-US" dirty="0" smtClean="0"/>
              <a:t>outside of face-to-face</a:t>
            </a:r>
            <a:br>
              <a:rPr lang="en-US" dirty="0" smtClean="0"/>
            </a:br>
            <a:r>
              <a:rPr lang="en-US" dirty="0" smtClean="0"/>
              <a:t>visits with clinicians, e.g.,</a:t>
            </a:r>
            <a:br>
              <a:rPr lang="en-US" dirty="0" smtClean="0"/>
            </a:br>
            <a:r>
              <a:rPr lang="en-US" dirty="0" smtClean="0"/>
              <a:t>phone calls, e-mails, etc.</a:t>
            </a:r>
          </a:p>
          <a:p>
            <a:pPr marL="119063" indent="-119063" algn="l">
              <a:lnSpc>
                <a:spcPts val="1500"/>
              </a:lnSpc>
              <a:spcBef>
                <a:spcPts val="900"/>
              </a:spcBef>
              <a:buFont typeface="Arial" panose="020B0604020202020204" pitchFamily="34" charset="0"/>
              <a:buChar char="•"/>
            </a:pPr>
            <a:r>
              <a:rPr lang="en-US" dirty="0" smtClean="0"/>
              <a:t>Services delivered by</a:t>
            </a:r>
            <a:br>
              <a:rPr lang="en-US" dirty="0" smtClean="0"/>
            </a:br>
            <a:r>
              <a:rPr lang="en-US" dirty="0" smtClean="0"/>
              <a:t>non-clinicians, e.g., </a:t>
            </a:r>
            <a:br>
              <a:rPr lang="en-US" dirty="0" smtClean="0"/>
            </a:br>
            <a:r>
              <a:rPr lang="en-US" dirty="0" smtClean="0"/>
              <a:t>nurses, community health</a:t>
            </a:r>
            <a:br>
              <a:rPr lang="en-US" dirty="0" smtClean="0"/>
            </a:br>
            <a:r>
              <a:rPr lang="en-US" dirty="0" smtClean="0"/>
              <a:t>workers, etc.</a:t>
            </a:r>
          </a:p>
          <a:p>
            <a:pPr marL="119063" indent="-119063" algn="l">
              <a:lnSpc>
                <a:spcPts val="1500"/>
              </a:lnSpc>
              <a:spcBef>
                <a:spcPts val="900"/>
              </a:spcBef>
              <a:buFont typeface="Arial" panose="020B0604020202020204" pitchFamily="34" charset="0"/>
              <a:buChar char="•"/>
            </a:pPr>
            <a:r>
              <a:rPr lang="en-US" dirty="0" smtClean="0"/>
              <a:t>Non-medical services,</a:t>
            </a:r>
            <a:br>
              <a:rPr lang="en-US" dirty="0" smtClean="0"/>
            </a:br>
            <a:r>
              <a:rPr lang="en-US" dirty="0" smtClean="0"/>
              <a:t>e.g., transportation</a:t>
            </a:r>
          </a:p>
          <a:p>
            <a:pPr marL="119063" indent="-119063" algn="l">
              <a:lnSpc>
                <a:spcPts val="1500"/>
              </a:lnSpc>
              <a:spcBef>
                <a:spcPts val="900"/>
              </a:spcBef>
              <a:buFont typeface="Arial" panose="020B0604020202020204" pitchFamily="34" charset="0"/>
              <a:buChar char="•"/>
            </a:pPr>
            <a:r>
              <a:rPr lang="en-US" dirty="0" smtClean="0"/>
              <a:t>Additional time or cost</a:t>
            </a:r>
            <a:br>
              <a:rPr lang="en-US" dirty="0" smtClean="0"/>
            </a:br>
            <a:r>
              <a:rPr lang="en-US" dirty="0" smtClean="0"/>
              <a:t>for patients with </a:t>
            </a:r>
            <a:br>
              <a:rPr lang="en-US" dirty="0" smtClean="0"/>
            </a:br>
            <a:r>
              <a:rPr lang="en-US" dirty="0" smtClean="0"/>
              <a:t>higher intensity needs</a:t>
            </a:r>
          </a:p>
          <a:p>
            <a:pPr marL="119063" indent="-119063" algn="l">
              <a:lnSpc>
                <a:spcPts val="1500"/>
              </a:lnSpc>
              <a:spcBef>
                <a:spcPts val="900"/>
              </a:spcBef>
              <a:buFont typeface="Arial" panose="020B0604020202020204" pitchFamily="34" charset="0"/>
              <a:buChar char="•"/>
            </a:pPr>
            <a:r>
              <a:rPr lang="en-US" dirty="0" smtClean="0"/>
              <a:t>Services not covered by</a:t>
            </a:r>
            <a:br>
              <a:rPr lang="en-US" dirty="0" smtClean="0"/>
            </a:br>
            <a:r>
              <a:rPr lang="en-US" dirty="0" smtClean="0"/>
              <a:t>benefit restrictions</a:t>
            </a:r>
          </a:p>
        </p:txBody>
      </p:sp>
      <p:sp>
        <p:nvSpPr>
          <p:cNvPr id="3" name="Curved Right Arrow 2"/>
          <p:cNvSpPr/>
          <p:nvPr/>
        </p:nvSpPr>
        <p:spPr bwMode="auto">
          <a:xfrm flipH="1" flipV="1">
            <a:off x="2680553" y="2819400"/>
            <a:ext cx="990600" cy="3447018"/>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28273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#2: Avoidable Spending May Be Revenue for Providers…</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 name="Rectangle 2"/>
          <p:cNvSpPr/>
          <p:nvPr/>
        </p:nvSpPr>
        <p:spPr bwMode="auto">
          <a:xfrm>
            <a:off x="3806690" y="2965174"/>
            <a:ext cx="1070110" cy="2978425"/>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sp>
        <p:nvSpPr>
          <p:cNvPr id="26" name="Rectangle 25"/>
          <p:cNvSpPr/>
          <p:nvPr/>
        </p:nvSpPr>
        <p:spPr bwMode="auto">
          <a:xfrm>
            <a:off x="3834268" y="2680250"/>
            <a:ext cx="1042532" cy="284922"/>
          </a:xfrm>
          <a:prstGeom prst="rect">
            <a:avLst/>
          </a:prstGeom>
          <a:solidFill>
            <a:schemeClr val="bg1"/>
          </a:solidFill>
          <a:ln w="952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MARGIN</a:t>
            </a:r>
          </a:p>
        </p:txBody>
      </p:sp>
      <p:sp>
        <p:nvSpPr>
          <p:cNvPr id="17" name="Rectangle 16"/>
          <p:cNvSpPr/>
          <p:nvPr/>
        </p:nvSpPr>
        <p:spPr bwMode="auto">
          <a:xfrm>
            <a:off x="2690186" y="2680250"/>
            <a:ext cx="1116504" cy="326334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cxnSp>
        <p:nvCxnSpPr>
          <p:cNvPr id="7" name="Straight Connector 6"/>
          <p:cNvCxnSpPr/>
          <p:nvPr/>
        </p:nvCxnSpPr>
        <p:spPr bwMode="auto">
          <a:xfrm>
            <a:off x="762000" y="5943600"/>
            <a:ext cx="8229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00547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When Avoidable Services Aren’t Delivered…</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4" name="Rectangle 23"/>
          <p:cNvSpPr/>
          <p:nvPr/>
        </p:nvSpPr>
        <p:spPr bwMode="auto">
          <a:xfrm>
            <a:off x="5388433" y="3581399"/>
            <a:ext cx="1447802" cy="23622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5" name="Rectangle 24"/>
          <p:cNvSpPr/>
          <p:nvPr/>
        </p:nvSpPr>
        <p:spPr bwMode="auto">
          <a:xfrm>
            <a:off x="5388435" y="3124199"/>
            <a:ext cx="1447800" cy="457199"/>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 name="Rectangle 2"/>
          <p:cNvSpPr/>
          <p:nvPr/>
        </p:nvSpPr>
        <p:spPr bwMode="auto">
          <a:xfrm>
            <a:off x="3806690" y="2965174"/>
            <a:ext cx="1070110" cy="2978425"/>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sp>
        <p:nvSpPr>
          <p:cNvPr id="26" name="Rectangle 25"/>
          <p:cNvSpPr/>
          <p:nvPr/>
        </p:nvSpPr>
        <p:spPr bwMode="auto">
          <a:xfrm>
            <a:off x="3834268" y="2680250"/>
            <a:ext cx="1042532" cy="284922"/>
          </a:xfrm>
          <a:prstGeom prst="rect">
            <a:avLst/>
          </a:prstGeom>
          <a:solidFill>
            <a:schemeClr val="bg1"/>
          </a:solidFill>
          <a:ln w="952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MARGIN</a:t>
            </a:r>
          </a:p>
        </p:txBody>
      </p:sp>
      <p:sp>
        <p:nvSpPr>
          <p:cNvPr id="17" name="Rectangle 16"/>
          <p:cNvSpPr/>
          <p:nvPr/>
        </p:nvSpPr>
        <p:spPr bwMode="auto">
          <a:xfrm>
            <a:off x="2690186" y="2680250"/>
            <a:ext cx="1116504" cy="326334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cxnSp>
        <p:nvCxnSpPr>
          <p:cNvPr id="7" name="Straight Connector 6"/>
          <p:cNvCxnSpPr/>
          <p:nvPr/>
        </p:nvCxnSpPr>
        <p:spPr bwMode="auto">
          <a:xfrm>
            <a:off x="762000" y="5943600"/>
            <a:ext cx="8229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Right Arrow 14"/>
          <p:cNvSpPr/>
          <p:nvPr/>
        </p:nvSpPr>
        <p:spPr bwMode="auto">
          <a:xfrm>
            <a:off x="2673626" y="3110950"/>
            <a:ext cx="2714807" cy="47044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97584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Providers’ </a:t>
            </a:r>
            <a:r>
              <a:rPr lang="en-US" dirty="0"/>
              <a:t>Revenue </a:t>
            </a:r>
            <a:r>
              <a:rPr lang="en-US" dirty="0" smtClean="0"/>
              <a:t/>
            </a:r>
            <a:br>
              <a:rPr lang="en-US" dirty="0" smtClean="0"/>
            </a:br>
            <a:r>
              <a:rPr lang="en-US" dirty="0" smtClean="0"/>
              <a:t>May Decrease…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4" name="Rectangle 23"/>
          <p:cNvSpPr/>
          <p:nvPr/>
        </p:nvSpPr>
        <p:spPr bwMode="auto">
          <a:xfrm>
            <a:off x="5388433" y="3581399"/>
            <a:ext cx="1447802" cy="23622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5" name="Rectangle 24"/>
          <p:cNvSpPr/>
          <p:nvPr/>
        </p:nvSpPr>
        <p:spPr bwMode="auto">
          <a:xfrm>
            <a:off x="5388435" y="3124199"/>
            <a:ext cx="1447800" cy="457199"/>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 name="Rectangle 2"/>
          <p:cNvSpPr/>
          <p:nvPr/>
        </p:nvSpPr>
        <p:spPr bwMode="auto">
          <a:xfrm>
            <a:off x="3806690" y="2965174"/>
            <a:ext cx="1070110" cy="2978425"/>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sp>
        <p:nvSpPr>
          <p:cNvPr id="26" name="Rectangle 25"/>
          <p:cNvSpPr/>
          <p:nvPr/>
        </p:nvSpPr>
        <p:spPr bwMode="auto">
          <a:xfrm>
            <a:off x="3834268" y="2680250"/>
            <a:ext cx="1042532" cy="284922"/>
          </a:xfrm>
          <a:prstGeom prst="rect">
            <a:avLst/>
          </a:prstGeom>
          <a:solidFill>
            <a:schemeClr val="bg1"/>
          </a:solidFill>
          <a:ln w="952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MARGIN</a:t>
            </a:r>
          </a:p>
        </p:txBody>
      </p:sp>
      <p:sp>
        <p:nvSpPr>
          <p:cNvPr id="17" name="Rectangle 16"/>
          <p:cNvSpPr/>
          <p:nvPr/>
        </p:nvSpPr>
        <p:spPr bwMode="auto">
          <a:xfrm>
            <a:off x="2690186" y="2680250"/>
            <a:ext cx="1116504" cy="326334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cxnSp>
        <p:nvCxnSpPr>
          <p:cNvPr id="7" name="Straight Connector 6"/>
          <p:cNvCxnSpPr/>
          <p:nvPr/>
        </p:nvCxnSpPr>
        <p:spPr bwMode="auto">
          <a:xfrm>
            <a:off x="762000" y="5943600"/>
            <a:ext cx="8229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Rectangle 30"/>
          <p:cNvSpPr/>
          <p:nvPr/>
        </p:nvSpPr>
        <p:spPr bwMode="auto">
          <a:xfrm>
            <a:off x="6836234" y="3352800"/>
            <a:ext cx="1099979" cy="259079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cxnSp>
        <p:nvCxnSpPr>
          <p:cNvPr id="20" name="Straight Arrow Connector 19"/>
          <p:cNvCxnSpPr>
            <a:endCxn id="31" idx="0"/>
          </p:cNvCxnSpPr>
          <p:nvPr/>
        </p:nvCxnSpPr>
        <p:spPr bwMode="auto">
          <a:xfrm>
            <a:off x="3816788" y="2712120"/>
            <a:ext cx="3569436" cy="64068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2051055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Providers’ Fixed Costs</a:t>
            </a:r>
            <a:br>
              <a:rPr lang="en-US" dirty="0"/>
            </a:br>
            <a:r>
              <a:rPr lang="en-US" dirty="0"/>
              <a:t>Don’t Disappear…</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4" name="Rectangle 23"/>
          <p:cNvSpPr/>
          <p:nvPr/>
        </p:nvSpPr>
        <p:spPr bwMode="auto">
          <a:xfrm>
            <a:off x="5388433" y="3581399"/>
            <a:ext cx="1447802" cy="23622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5" name="Rectangle 24"/>
          <p:cNvSpPr/>
          <p:nvPr/>
        </p:nvSpPr>
        <p:spPr bwMode="auto">
          <a:xfrm>
            <a:off x="5388435" y="3124199"/>
            <a:ext cx="1447800" cy="457199"/>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 name="Rectangle 2"/>
          <p:cNvSpPr/>
          <p:nvPr/>
        </p:nvSpPr>
        <p:spPr bwMode="auto">
          <a:xfrm>
            <a:off x="3806690" y="2965174"/>
            <a:ext cx="1070110" cy="2978425"/>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sp>
        <p:nvSpPr>
          <p:cNvPr id="26" name="Rectangle 25"/>
          <p:cNvSpPr/>
          <p:nvPr/>
        </p:nvSpPr>
        <p:spPr bwMode="auto">
          <a:xfrm>
            <a:off x="3834268" y="2680250"/>
            <a:ext cx="1042532" cy="284922"/>
          </a:xfrm>
          <a:prstGeom prst="rect">
            <a:avLst/>
          </a:prstGeom>
          <a:solidFill>
            <a:schemeClr val="bg1"/>
          </a:solidFill>
          <a:ln w="952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MARGIN</a:t>
            </a:r>
          </a:p>
        </p:txBody>
      </p:sp>
      <p:sp>
        <p:nvSpPr>
          <p:cNvPr id="17" name="Rectangle 16"/>
          <p:cNvSpPr/>
          <p:nvPr/>
        </p:nvSpPr>
        <p:spPr bwMode="auto">
          <a:xfrm>
            <a:off x="2690186" y="2680250"/>
            <a:ext cx="1116504" cy="326334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sp>
        <p:nvSpPr>
          <p:cNvPr id="29" name="Rectangle 28"/>
          <p:cNvSpPr/>
          <p:nvPr/>
        </p:nvSpPr>
        <p:spPr bwMode="auto">
          <a:xfrm>
            <a:off x="7936214" y="3051672"/>
            <a:ext cx="1070110" cy="2891927"/>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cxnSp>
        <p:nvCxnSpPr>
          <p:cNvPr id="7" name="Straight Connector 6"/>
          <p:cNvCxnSpPr/>
          <p:nvPr/>
        </p:nvCxnSpPr>
        <p:spPr bwMode="auto">
          <a:xfrm>
            <a:off x="762000" y="5943600"/>
            <a:ext cx="8229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Rectangle 30"/>
          <p:cNvSpPr/>
          <p:nvPr/>
        </p:nvSpPr>
        <p:spPr bwMode="auto">
          <a:xfrm>
            <a:off x="6836234" y="3352800"/>
            <a:ext cx="1099979" cy="259079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cxnSp>
        <p:nvCxnSpPr>
          <p:cNvPr id="18" name="Straight Arrow Connector 17"/>
          <p:cNvCxnSpPr/>
          <p:nvPr/>
        </p:nvCxnSpPr>
        <p:spPr bwMode="auto">
          <a:xfrm>
            <a:off x="4869852" y="2975609"/>
            <a:ext cx="3066361" cy="92455"/>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27" name="TextBox 26"/>
          <p:cNvSpPr txBox="1"/>
          <p:nvPr/>
        </p:nvSpPr>
        <p:spPr>
          <a:xfrm>
            <a:off x="4876801" y="2066952"/>
            <a:ext cx="4267200" cy="502702"/>
          </a:xfrm>
          <a:prstGeom prst="rect">
            <a:avLst/>
          </a:prstGeom>
          <a:noFill/>
        </p:spPr>
        <p:txBody>
          <a:bodyPr wrap="square" rtlCol="0">
            <a:spAutoFit/>
          </a:bodyPr>
          <a:lstStyle/>
          <a:p>
            <a:pPr>
              <a:lnSpc>
                <a:spcPts val="1600"/>
              </a:lnSpc>
            </a:pPr>
            <a:r>
              <a:rPr lang="en-US" b="1" dirty="0" smtClean="0"/>
              <a:t>Many Fixed Costs of Services</a:t>
            </a:r>
            <a:br>
              <a:rPr lang="en-US" b="1" dirty="0" smtClean="0"/>
            </a:br>
            <a:r>
              <a:rPr lang="en-US" b="1" dirty="0" smtClean="0"/>
              <a:t>Remain When Volume Decreases</a:t>
            </a:r>
            <a:endParaRPr lang="en-US" b="1" dirty="0"/>
          </a:p>
        </p:txBody>
      </p:sp>
    </p:spTree>
    <p:extLst>
      <p:ext uri="{BB962C8B-B14F-4D97-AF65-F5344CB8AC3E}">
        <p14:creationId xmlns:p14="http://schemas.microsoft.com/office/powerpoint/2010/main" val="857012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Providers With Losses (or Bigger Losses Than Today)</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4" name="Rectangle 23"/>
          <p:cNvSpPr/>
          <p:nvPr/>
        </p:nvSpPr>
        <p:spPr bwMode="auto">
          <a:xfrm>
            <a:off x="5388433" y="3581399"/>
            <a:ext cx="1447802" cy="23622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5" name="Rectangle 24"/>
          <p:cNvSpPr/>
          <p:nvPr/>
        </p:nvSpPr>
        <p:spPr bwMode="auto">
          <a:xfrm>
            <a:off x="5388435" y="3124199"/>
            <a:ext cx="1447800" cy="457199"/>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 name="Rectangle 2"/>
          <p:cNvSpPr/>
          <p:nvPr/>
        </p:nvSpPr>
        <p:spPr bwMode="auto">
          <a:xfrm>
            <a:off x="3806690" y="2965174"/>
            <a:ext cx="1070110" cy="2978425"/>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sp>
        <p:nvSpPr>
          <p:cNvPr id="26" name="Rectangle 25"/>
          <p:cNvSpPr/>
          <p:nvPr/>
        </p:nvSpPr>
        <p:spPr bwMode="auto">
          <a:xfrm>
            <a:off x="3834268" y="2680250"/>
            <a:ext cx="1042532" cy="284922"/>
          </a:xfrm>
          <a:prstGeom prst="rect">
            <a:avLst/>
          </a:prstGeom>
          <a:solidFill>
            <a:schemeClr val="bg1"/>
          </a:solidFill>
          <a:ln w="952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8000"/>
                </a:solidFill>
                <a:effectLst/>
                <a:latin typeface="Arial" charset="0"/>
                <a:cs typeface="Arial" charset="0"/>
              </a:rPr>
              <a:t>MARGIN</a:t>
            </a:r>
          </a:p>
        </p:txBody>
      </p:sp>
      <p:sp>
        <p:nvSpPr>
          <p:cNvPr id="28" name="Rectangle 27"/>
          <p:cNvSpPr/>
          <p:nvPr/>
        </p:nvSpPr>
        <p:spPr bwMode="auto">
          <a:xfrm>
            <a:off x="6836234" y="3062689"/>
            <a:ext cx="1099980" cy="275422"/>
          </a:xfrm>
          <a:prstGeom prst="rect">
            <a:avLst/>
          </a:prstGeom>
          <a:solidFill>
            <a:schemeClr val="bg1"/>
          </a:solidFill>
          <a:ln w="9525"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charset="0"/>
                <a:cs typeface="Arial" charset="0"/>
              </a:rPr>
              <a:t>LOSS</a:t>
            </a:r>
          </a:p>
        </p:txBody>
      </p:sp>
      <p:cxnSp>
        <p:nvCxnSpPr>
          <p:cNvPr id="15" name="Straight Arrow Connector 14"/>
          <p:cNvCxnSpPr>
            <a:stCxn id="26" idx="3"/>
          </p:cNvCxnSpPr>
          <p:nvPr/>
        </p:nvCxnSpPr>
        <p:spPr bwMode="auto">
          <a:xfrm>
            <a:off x="4876800" y="2822711"/>
            <a:ext cx="2590800" cy="23997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7" name="Rectangle 16"/>
          <p:cNvSpPr/>
          <p:nvPr/>
        </p:nvSpPr>
        <p:spPr bwMode="auto">
          <a:xfrm>
            <a:off x="2690186" y="2680250"/>
            <a:ext cx="1116504" cy="326334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sp>
        <p:nvSpPr>
          <p:cNvPr id="29" name="Rectangle 28"/>
          <p:cNvSpPr/>
          <p:nvPr/>
        </p:nvSpPr>
        <p:spPr bwMode="auto">
          <a:xfrm>
            <a:off x="7936214" y="3051672"/>
            <a:ext cx="1070110" cy="2891927"/>
          </a:xfrm>
          <a:prstGeom prst="rect">
            <a:avLst/>
          </a:prstGeom>
          <a:solidFill>
            <a:srgbClr val="996633"/>
          </a:solidFill>
          <a:ln w="9525" cap="flat" cmpd="sng" algn="ctr">
            <a:solidFill>
              <a:srgbClr val="99663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rPr>
              <a:t>COST</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OF</a:t>
            </a:r>
            <a:br>
              <a:rPr kumimoji="0" lang="en-US" sz="1600" b="0" i="0" u="none" strike="noStrike" cap="none" normalizeH="0" baseline="0" dirty="0" smtClean="0">
                <a:ln>
                  <a:noFill/>
                </a:ln>
                <a:solidFill>
                  <a:schemeClr val="bg1"/>
                </a:solidFill>
                <a:effectLst/>
              </a:rPr>
            </a:br>
            <a:r>
              <a:rPr kumimoji="0" lang="en-US" sz="1600" b="0" i="0" u="none" strike="noStrike" cap="none" normalizeH="0" baseline="0" dirty="0" smtClean="0">
                <a:ln>
                  <a:noFill/>
                </a:ln>
                <a:solidFill>
                  <a:schemeClr val="bg1"/>
                </a:solidFill>
                <a:effectLst/>
              </a:rPr>
              <a:t>SERVICE</a:t>
            </a:r>
            <a:r>
              <a:rPr lang="en-US" sz="1600" dirty="0">
                <a:solidFill>
                  <a:schemeClr val="bg1"/>
                </a:solidFill>
              </a:rPr>
              <a:t/>
            </a:r>
            <a:br>
              <a:rPr lang="en-US" sz="1600" dirty="0">
                <a:solidFill>
                  <a:schemeClr val="bg1"/>
                </a:solidFill>
              </a:rPr>
            </a:br>
            <a:r>
              <a:rPr kumimoji="0" lang="en-US" sz="1600" b="0" i="0" u="none" strike="noStrike" cap="none" normalizeH="0" baseline="0" dirty="0" smtClean="0">
                <a:ln>
                  <a:noFill/>
                </a:ln>
                <a:solidFill>
                  <a:schemeClr val="bg1"/>
                </a:solidFill>
                <a:effectLst/>
              </a:rPr>
              <a:t>DELIVERY</a:t>
            </a:r>
          </a:p>
        </p:txBody>
      </p:sp>
      <p:cxnSp>
        <p:nvCxnSpPr>
          <p:cNvPr id="7" name="Straight Connector 6"/>
          <p:cNvCxnSpPr/>
          <p:nvPr/>
        </p:nvCxnSpPr>
        <p:spPr bwMode="auto">
          <a:xfrm>
            <a:off x="762000" y="5943600"/>
            <a:ext cx="8229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1" name="Rectangle 30"/>
          <p:cNvSpPr/>
          <p:nvPr/>
        </p:nvSpPr>
        <p:spPr bwMode="auto">
          <a:xfrm>
            <a:off x="6836234" y="3352800"/>
            <a:ext cx="1099979" cy="2590799"/>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PROVIDER</a:t>
            </a:r>
            <a:br>
              <a:rPr kumimoji="0" lang="en-US" sz="1600" b="0" i="0" u="none" strike="noStrike" cap="none" normalizeH="0" baseline="0" dirty="0" smtClean="0">
                <a:ln>
                  <a:noFill/>
                </a:ln>
                <a:solidFill>
                  <a:schemeClr val="bg1"/>
                </a:solidFill>
                <a:effectLst/>
                <a:latin typeface="Arial" charset="0"/>
                <a:cs typeface="Arial" charset="0"/>
              </a:rPr>
            </a:br>
            <a:r>
              <a:rPr kumimoji="0" lang="en-US" sz="1600" b="0" i="0" u="none" strike="noStrike" cap="none" normalizeH="0" baseline="0" dirty="0" smtClean="0">
                <a:ln>
                  <a:noFill/>
                </a:ln>
                <a:solidFill>
                  <a:schemeClr val="bg1"/>
                </a:solidFill>
                <a:effectLst/>
                <a:latin typeface="Arial" charset="0"/>
                <a:cs typeface="Arial" charset="0"/>
              </a:rPr>
              <a:t>REVENUE</a:t>
            </a:r>
          </a:p>
        </p:txBody>
      </p:sp>
      <p:sp>
        <p:nvSpPr>
          <p:cNvPr id="40" name="TextBox 39"/>
          <p:cNvSpPr txBox="1"/>
          <p:nvPr/>
        </p:nvSpPr>
        <p:spPr>
          <a:xfrm>
            <a:off x="4876801" y="2066952"/>
            <a:ext cx="4267200" cy="707886"/>
          </a:xfrm>
          <a:prstGeom prst="rect">
            <a:avLst/>
          </a:prstGeom>
          <a:noFill/>
        </p:spPr>
        <p:txBody>
          <a:bodyPr wrap="square" rtlCol="0">
            <a:spAutoFit/>
          </a:bodyPr>
          <a:lstStyle/>
          <a:p>
            <a:pPr>
              <a:lnSpc>
                <a:spcPts val="1600"/>
              </a:lnSpc>
            </a:pPr>
            <a:r>
              <a:rPr lang="en-US" b="1" dirty="0" smtClean="0"/>
              <a:t>Many Fixed Costs of Services</a:t>
            </a:r>
            <a:br>
              <a:rPr lang="en-US" b="1" dirty="0" smtClean="0"/>
            </a:br>
            <a:r>
              <a:rPr lang="en-US" b="1" dirty="0" smtClean="0"/>
              <a:t>Remain When Volume Decreases</a:t>
            </a:r>
            <a:br>
              <a:rPr lang="en-US" b="1" dirty="0" smtClean="0"/>
            </a:br>
            <a:r>
              <a:rPr lang="en-US" b="1" dirty="0" smtClean="0"/>
              <a:t>Potentially Causing Financial Losses</a:t>
            </a:r>
            <a:endParaRPr lang="en-US" b="1" dirty="0"/>
          </a:p>
        </p:txBody>
      </p:sp>
    </p:spTree>
    <p:extLst>
      <p:ext uri="{BB962C8B-B14F-4D97-AF65-F5344CB8AC3E}">
        <p14:creationId xmlns:p14="http://schemas.microsoft.com/office/powerpoint/2010/main" val="4266982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6798" y="1642172"/>
            <a:ext cx="4363333" cy="2676667"/>
          </a:xfrm>
          <a:prstGeom prst="rect">
            <a:avLst/>
          </a:prstGeom>
        </p:spPr>
      </p:pic>
      <p:sp>
        <p:nvSpPr>
          <p:cNvPr id="2" name="Title 1"/>
          <p:cNvSpPr>
            <a:spLocks noGrp="1"/>
          </p:cNvSpPr>
          <p:nvPr>
            <p:ph type="title"/>
          </p:nvPr>
        </p:nvSpPr>
        <p:spPr/>
        <p:txBody>
          <a:bodyPr/>
          <a:lstStyle/>
          <a:p>
            <a:r>
              <a:rPr lang="en-US" dirty="0" smtClean="0"/>
              <a:t>A Payment </a:t>
            </a:r>
            <a:r>
              <a:rPr lang="en-US" i="1" dirty="0" smtClean="0"/>
              <a:t>Change</a:t>
            </a:r>
            <a:r>
              <a:rPr lang="en-US" dirty="0" smtClean="0"/>
              <a:t> isn’t </a:t>
            </a:r>
            <a:r>
              <a:rPr lang="en-US" i="1" dirty="0" smtClean="0"/>
              <a:t>Reform</a:t>
            </a:r>
            <a:r>
              <a:rPr lang="en-US" dirty="0" smtClean="0"/>
              <a:t/>
            </a:r>
            <a:br>
              <a:rPr lang="en-US" dirty="0" smtClean="0"/>
            </a:br>
            <a:r>
              <a:rPr lang="en-US" dirty="0" smtClean="0"/>
              <a:t>Unless It </a:t>
            </a:r>
            <a:r>
              <a:rPr lang="en-US" i="1" dirty="0" smtClean="0"/>
              <a:t>Removes the Barriers</a:t>
            </a:r>
            <a:endParaRPr lang="en-US" i="1" dirty="0"/>
          </a:p>
        </p:txBody>
      </p:sp>
      <p:pic>
        <p:nvPicPr>
          <p:cNvPr id="6" name="Picture 5"/>
          <p:cNvPicPr>
            <a:picLocks noChangeAspect="1"/>
          </p:cNvPicPr>
          <p:nvPr/>
        </p:nvPicPr>
        <p:blipFill>
          <a:blip r:embed="rId3"/>
          <a:stretch>
            <a:fillRect/>
          </a:stretch>
        </p:blipFill>
        <p:spPr>
          <a:xfrm>
            <a:off x="3733800" y="4134173"/>
            <a:ext cx="4871429" cy="2399048"/>
          </a:xfrm>
          <a:prstGeom prst="rect">
            <a:avLst/>
          </a:prstGeom>
        </p:spPr>
      </p:pic>
      <p:sp>
        <p:nvSpPr>
          <p:cNvPr id="7" name="TextBox 6"/>
          <p:cNvSpPr txBox="1"/>
          <p:nvPr/>
        </p:nvSpPr>
        <p:spPr>
          <a:xfrm>
            <a:off x="1282576" y="1457506"/>
            <a:ext cx="1556837" cy="369332"/>
          </a:xfrm>
          <a:prstGeom prst="rect">
            <a:avLst/>
          </a:prstGeom>
          <a:noFill/>
        </p:spPr>
        <p:txBody>
          <a:bodyPr wrap="none" rtlCol="0">
            <a:spAutoFit/>
          </a:bodyPr>
          <a:lstStyle/>
          <a:p>
            <a:r>
              <a:rPr lang="en-US" b="1" dirty="0" smtClean="0"/>
              <a:t>BARRIER #1</a:t>
            </a:r>
            <a:endParaRPr lang="en-US" b="1" dirty="0"/>
          </a:p>
        </p:txBody>
      </p:sp>
      <p:sp>
        <p:nvSpPr>
          <p:cNvPr id="8" name="TextBox 7"/>
          <p:cNvSpPr txBox="1"/>
          <p:nvPr/>
        </p:nvSpPr>
        <p:spPr>
          <a:xfrm>
            <a:off x="5867400" y="3949507"/>
            <a:ext cx="1556836" cy="369332"/>
          </a:xfrm>
          <a:prstGeom prst="rect">
            <a:avLst/>
          </a:prstGeom>
          <a:noFill/>
        </p:spPr>
        <p:txBody>
          <a:bodyPr wrap="none" rtlCol="0">
            <a:spAutoFit/>
          </a:bodyPr>
          <a:lstStyle/>
          <a:p>
            <a:r>
              <a:rPr lang="en-US" b="1" dirty="0" smtClean="0"/>
              <a:t>BARRIER #2</a:t>
            </a:r>
            <a:endParaRPr lang="en-US" b="1" dirty="0"/>
          </a:p>
        </p:txBody>
      </p:sp>
    </p:spTree>
    <p:extLst>
      <p:ext uri="{BB962C8B-B14F-4D97-AF65-F5344CB8AC3E}">
        <p14:creationId xmlns:p14="http://schemas.microsoft.com/office/powerpoint/2010/main" val="215798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Control Growing Healthcare Spending?</a:t>
            </a:r>
            <a:endParaRPr lang="en-US" dirty="0"/>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Rectangle 10"/>
          <p:cNvSpPr/>
          <p:nvPr/>
        </p:nvSpPr>
        <p:spPr bwMode="auto">
          <a:xfrm>
            <a:off x="1225826" y="2438400"/>
            <a:ext cx="1447800" cy="35052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TOTAL</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HEALTH</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CARE</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SPENDING</a:t>
            </a:r>
          </a:p>
        </p:txBody>
      </p:sp>
      <p:sp>
        <p:nvSpPr>
          <p:cNvPr id="10" name="Rectangle 9"/>
          <p:cNvSpPr/>
          <p:nvPr/>
        </p:nvSpPr>
        <p:spPr bwMode="auto">
          <a:xfrm>
            <a:off x="2971802" y="2209800"/>
            <a:ext cx="1447800" cy="37338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a:solidFill>
                  <a:schemeClr val="bg1"/>
                </a:solidFill>
              </a:rPr>
              <a:t>SPENDING</a:t>
            </a:r>
          </a:p>
        </p:txBody>
      </p:sp>
      <p:sp>
        <p:nvSpPr>
          <p:cNvPr id="14" name="Rectangle 13"/>
          <p:cNvSpPr/>
          <p:nvPr/>
        </p:nvSpPr>
        <p:spPr bwMode="auto">
          <a:xfrm>
            <a:off x="4717778" y="1981200"/>
            <a:ext cx="1447800" cy="3962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a:solidFill>
                  <a:schemeClr val="bg1"/>
                </a:solidFill>
              </a:rPr>
              <a:t>SPENDING</a:t>
            </a:r>
          </a:p>
        </p:txBody>
      </p:sp>
      <p:sp>
        <p:nvSpPr>
          <p:cNvPr id="16" name="Rectangle 15"/>
          <p:cNvSpPr/>
          <p:nvPr/>
        </p:nvSpPr>
        <p:spPr bwMode="auto">
          <a:xfrm>
            <a:off x="6457128" y="1752600"/>
            <a:ext cx="1447800" cy="41910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a:solidFill>
                  <a:schemeClr val="bg1"/>
                </a:solidFill>
              </a:rPr>
              <a:t>SPENDING</a:t>
            </a:r>
          </a:p>
        </p:txBody>
      </p:sp>
      <p:sp>
        <p:nvSpPr>
          <p:cNvPr id="3" name="TextBox 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24" name="Group 23"/>
          <p:cNvGrpSpPr/>
          <p:nvPr/>
        </p:nvGrpSpPr>
        <p:grpSpPr>
          <a:xfrm>
            <a:off x="914400" y="6096000"/>
            <a:ext cx="7315200" cy="369332"/>
            <a:chOff x="914400" y="6096000"/>
            <a:chExt cx="7315200" cy="369332"/>
          </a:xfrm>
        </p:grpSpPr>
        <p:cxnSp>
          <p:nvCxnSpPr>
            <p:cNvPr id="6" name="Straight Arrow Connector 5"/>
            <p:cNvCxnSpPr>
              <a:stCxn id="17" idx="3"/>
            </p:cNvCxnSpPr>
            <p:nvPr/>
          </p:nvCxnSpPr>
          <p:spPr bwMode="auto">
            <a:xfrm>
              <a:off x="5003299" y="6280666"/>
              <a:ext cx="322630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17" name="TextBox 16"/>
            <p:cNvSpPr txBox="1"/>
            <p:nvPr/>
          </p:nvSpPr>
          <p:spPr>
            <a:xfrm>
              <a:off x="4267200" y="6096000"/>
              <a:ext cx="736099" cy="369332"/>
            </a:xfrm>
            <a:prstGeom prst="rect">
              <a:avLst/>
            </a:prstGeom>
            <a:noFill/>
          </p:spPr>
          <p:txBody>
            <a:bodyPr wrap="none" rtlCol="0">
              <a:spAutoFit/>
            </a:bodyPr>
            <a:lstStyle/>
            <a:p>
              <a:r>
                <a:rPr lang="en-US" b="1" dirty="0" smtClean="0"/>
                <a:t>TIME</a:t>
              </a:r>
              <a:endParaRPr lang="en-US" b="1" dirty="0"/>
            </a:p>
          </p:txBody>
        </p:sp>
        <p:cxnSp>
          <p:nvCxnSpPr>
            <p:cNvPr id="20" name="Straight Connector 19"/>
            <p:cNvCxnSpPr>
              <a:endCxn id="17" idx="1"/>
            </p:cNvCxnSpPr>
            <p:nvPr/>
          </p:nvCxnSpPr>
          <p:spPr bwMode="auto">
            <a:xfrm>
              <a:off x="914400" y="6280666"/>
              <a:ext cx="335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105614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38400"/>
            <a:ext cx="7086600" cy="1470025"/>
          </a:xfrm>
        </p:spPr>
        <p:txBody>
          <a:bodyPr/>
          <a:lstStyle/>
          <a:p>
            <a:r>
              <a:rPr lang="en-US" sz="3600" dirty="0" smtClean="0"/>
              <a:t>So Why Haven’t We Fixed This??</a:t>
            </a:r>
            <a:endParaRPr lang="en-US" sz="3600" dirty="0"/>
          </a:p>
        </p:txBody>
      </p:sp>
    </p:spTree>
    <p:extLst>
      <p:ext uri="{BB962C8B-B14F-4D97-AF65-F5344CB8AC3E}">
        <p14:creationId xmlns:p14="http://schemas.microsoft.com/office/powerpoint/2010/main" val="965867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295400"/>
            <a:ext cx="2867501" cy="4423410"/>
          </a:xfrm>
          <a:prstGeom prst="rect">
            <a:avLst/>
          </a:prstGeom>
        </p:spPr>
      </p:pic>
    </p:spTree>
    <p:extLst>
      <p:ext uri="{BB962C8B-B14F-4D97-AF65-F5344CB8AC3E}">
        <p14:creationId xmlns:p14="http://schemas.microsoft.com/office/powerpoint/2010/main" val="3188726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295400"/>
            <a:ext cx="2867501" cy="4423410"/>
          </a:xfrm>
          <a:prstGeom prst="rect">
            <a:avLst/>
          </a:prstGeom>
        </p:spPr>
      </p:pic>
      <p:sp>
        <p:nvSpPr>
          <p:cNvPr id="4" name="Title 1"/>
          <p:cNvSpPr>
            <a:spLocks noGrp="1"/>
          </p:cNvSpPr>
          <p:nvPr>
            <p:ph type="ctrTitle"/>
          </p:nvPr>
        </p:nvSpPr>
        <p:spPr>
          <a:xfrm>
            <a:off x="3477101" y="2438400"/>
            <a:ext cx="5590699" cy="1470025"/>
          </a:xfrm>
        </p:spPr>
        <p:txBody>
          <a:bodyPr/>
          <a:lstStyle/>
          <a:p>
            <a:r>
              <a:rPr lang="en-US" sz="3600" dirty="0" smtClean="0"/>
              <a:t>In Healthcare,</a:t>
            </a:r>
            <a:br>
              <a:rPr lang="en-US" sz="3600" dirty="0" smtClean="0"/>
            </a:br>
            <a:r>
              <a:rPr lang="en-US" sz="3600" dirty="0" smtClean="0"/>
              <a:t>Payers Are From Mars,</a:t>
            </a:r>
            <a:br>
              <a:rPr lang="en-US" sz="3600" dirty="0" smtClean="0"/>
            </a:br>
            <a:r>
              <a:rPr lang="en-US" sz="3600" dirty="0" smtClean="0"/>
              <a:t>Providers Are From Venus</a:t>
            </a:r>
            <a:endParaRPr lang="en-US" sz="3600" dirty="0"/>
          </a:p>
        </p:txBody>
      </p:sp>
    </p:spTree>
    <p:extLst>
      <p:ext uri="{BB962C8B-B14F-4D97-AF65-F5344CB8AC3E}">
        <p14:creationId xmlns:p14="http://schemas.microsoft.com/office/powerpoint/2010/main" val="2589837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600"/>
            <a:ext cx="8150225" cy="1228725"/>
          </a:xfrm>
        </p:spPr>
        <p:txBody>
          <a:bodyPr/>
          <a:lstStyle/>
          <a:p>
            <a:r>
              <a:rPr lang="en-US" dirty="0" smtClean="0"/>
              <a:t>Provider Approach: Pay Us More…</a:t>
            </a:r>
            <a:br>
              <a:rPr lang="en-US" dirty="0" smtClean="0"/>
            </a:b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912702"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912702" y="3352801"/>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TextBox 1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 name="TextBox 2"/>
          <p:cNvSpPr txBox="1"/>
          <p:nvPr/>
        </p:nvSpPr>
        <p:spPr>
          <a:xfrm>
            <a:off x="3838948" y="1502641"/>
            <a:ext cx="1595309" cy="553998"/>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SOLUTION:</a:t>
            </a:r>
            <a:endParaRPr lang="en-US" sz="2000" b="1" dirty="0"/>
          </a:p>
        </p:txBody>
      </p:sp>
      <p:sp>
        <p:nvSpPr>
          <p:cNvPr id="4" name="Up Arrow 3"/>
          <p:cNvSpPr/>
          <p:nvPr/>
        </p:nvSpPr>
        <p:spPr bwMode="auto">
          <a:xfrm>
            <a:off x="3429000" y="3352800"/>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6" name="Straight Arrow Connector 5"/>
          <p:cNvCxnSpPr>
            <a:stCxn id="22" idx="3"/>
            <a:endCxn id="28" idx="1"/>
          </p:cNvCxnSpPr>
          <p:nvPr/>
        </p:nvCxnSpPr>
        <p:spPr bwMode="auto">
          <a:xfrm flipV="1">
            <a:off x="2673626" y="3543300"/>
            <a:ext cx="1239076" cy="2590800"/>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Tree>
    <p:extLst>
      <p:ext uri="{BB962C8B-B14F-4D97-AF65-F5344CB8AC3E}">
        <p14:creationId xmlns:p14="http://schemas.microsoft.com/office/powerpoint/2010/main" val="3567231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600"/>
            <a:ext cx="8150225" cy="1228725"/>
          </a:xfrm>
        </p:spPr>
        <p:txBody>
          <a:bodyPr/>
          <a:lstStyle/>
          <a:p>
            <a:r>
              <a:rPr lang="en-US" dirty="0"/>
              <a:t>Provider Approach: Pay </a:t>
            </a:r>
            <a:r>
              <a:rPr lang="en-US" dirty="0" smtClean="0"/>
              <a:t>Us More</a:t>
            </a:r>
            <a:r>
              <a:rPr lang="en-US" dirty="0"/>
              <a:t>… …and “Trust Us” on Savings</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912702"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912702" y="3352801"/>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sp>
        <p:nvSpPr>
          <p:cNvPr id="29" name="Rectangle 28"/>
          <p:cNvSpPr/>
          <p:nvPr/>
        </p:nvSpPr>
        <p:spPr bwMode="auto">
          <a:xfrm>
            <a:off x="3916017" y="2438400"/>
            <a:ext cx="1444487" cy="228598"/>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TextBox 1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 name="TextBox 2"/>
          <p:cNvSpPr txBox="1"/>
          <p:nvPr/>
        </p:nvSpPr>
        <p:spPr>
          <a:xfrm>
            <a:off x="3838948" y="1502641"/>
            <a:ext cx="1595309" cy="553998"/>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SOLUTION:</a:t>
            </a:r>
            <a:endParaRPr lang="en-US" sz="2000" b="1" dirty="0"/>
          </a:p>
        </p:txBody>
      </p:sp>
      <p:sp>
        <p:nvSpPr>
          <p:cNvPr id="4" name="Up Arrow 3"/>
          <p:cNvSpPr/>
          <p:nvPr/>
        </p:nvSpPr>
        <p:spPr bwMode="auto">
          <a:xfrm>
            <a:off x="3429000" y="3352800"/>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Up Arrow 17"/>
          <p:cNvSpPr/>
          <p:nvPr/>
        </p:nvSpPr>
        <p:spPr bwMode="auto">
          <a:xfrm rot="10800000">
            <a:off x="3429000" y="2670311"/>
            <a:ext cx="409948" cy="380999"/>
          </a:xfrm>
          <a:prstGeom prst="up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TextBox 18"/>
          <p:cNvSpPr txBox="1"/>
          <p:nvPr/>
        </p:nvSpPr>
        <p:spPr>
          <a:xfrm>
            <a:off x="5715000" y="2809316"/>
            <a:ext cx="3178133" cy="2400657"/>
          </a:xfrm>
          <a:prstGeom prst="rect">
            <a:avLst/>
          </a:prstGeom>
          <a:noFill/>
        </p:spPr>
        <p:txBody>
          <a:bodyPr wrap="square" rtlCol="0">
            <a:spAutoFit/>
          </a:bodyPr>
          <a:lstStyle/>
          <a:p>
            <a:pPr>
              <a:lnSpc>
                <a:spcPts val="1800"/>
              </a:lnSpc>
            </a:pPr>
            <a:r>
              <a:rPr lang="en-US" sz="2000" dirty="0" smtClean="0">
                <a:solidFill>
                  <a:srgbClr val="0000FF"/>
                </a:solidFill>
              </a:rPr>
              <a:t>Provider to Payer:</a:t>
            </a:r>
          </a:p>
          <a:p>
            <a:pPr>
              <a:lnSpc>
                <a:spcPts val="1800"/>
              </a:lnSpc>
            </a:pPr>
            <a:r>
              <a:rPr lang="en-US" sz="2000" dirty="0" smtClean="0">
                <a:solidFill>
                  <a:srgbClr val="0000FF"/>
                </a:solidFill>
              </a:rPr>
              <a:t>“Paying for the services saved money </a:t>
            </a:r>
            <a:br>
              <a:rPr lang="en-US" sz="2000" dirty="0" smtClean="0">
                <a:solidFill>
                  <a:srgbClr val="0000FF"/>
                </a:solidFill>
              </a:rPr>
            </a:br>
            <a:r>
              <a:rPr lang="en-US" sz="2000" dirty="0" smtClean="0">
                <a:solidFill>
                  <a:srgbClr val="0000FF"/>
                </a:solidFill>
              </a:rPr>
              <a:t>in a demonstration project, </a:t>
            </a:r>
            <a:r>
              <a:rPr lang="en-US" sz="2000" dirty="0">
                <a:solidFill>
                  <a:srgbClr val="0000FF"/>
                </a:solidFill>
              </a:rPr>
              <a:t/>
            </a:r>
            <a:br>
              <a:rPr lang="en-US" sz="2000" dirty="0">
                <a:solidFill>
                  <a:srgbClr val="0000FF"/>
                </a:solidFill>
              </a:rPr>
            </a:br>
            <a:r>
              <a:rPr lang="en-US" sz="2000" dirty="0" smtClean="0">
                <a:solidFill>
                  <a:srgbClr val="0000FF"/>
                </a:solidFill>
              </a:rPr>
              <a:t>so you can safely </a:t>
            </a:r>
            <a:br>
              <a:rPr lang="en-US" sz="2000" dirty="0" smtClean="0">
                <a:solidFill>
                  <a:srgbClr val="0000FF"/>
                </a:solidFill>
              </a:rPr>
            </a:br>
            <a:r>
              <a:rPr lang="en-US" sz="2000" dirty="0" smtClean="0">
                <a:solidFill>
                  <a:srgbClr val="0000FF"/>
                </a:solidFill>
              </a:rPr>
              <a:t>assume that you will</a:t>
            </a:r>
            <a:br>
              <a:rPr lang="en-US" sz="2000" dirty="0" smtClean="0">
                <a:solidFill>
                  <a:srgbClr val="0000FF"/>
                </a:solidFill>
              </a:rPr>
            </a:br>
            <a:r>
              <a:rPr lang="en-US" sz="2000" dirty="0" smtClean="0">
                <a:solidFill>
                  <a:srgbClr val="0000FF"/>
                </a:solidFill>
              </a:rPr>
              <a:t>also save money </a:t>
            </a:r>
            <a:br>
              <a:rPr lang="en-US" sz="2000" dirty="0" smtClean="0">
                <a:solidFill>
                  <a:srgbClr val="0000FF"/>
                </a:solidFill>
              </a:rPr>
            </a:br>
            <a:r>
              <a:rPr lang="en-US" sz="2000" dirty="0" smtClean="0">
                <a:solidFill>
                  <a:srgbClr val="0000FF"/>
                </a:solidFill>
              </a:rPr>
              <a:t>if you pay </a:t>
            </a:r>
            <a:r>
              <a:rPr lang="en-US" sz="2000" i="1" dirty="0" smtClean="0">
                <a:solidFill>
                  <a:srgbClr val="0000FF"/>
                </a:solidFill>
              </a:rPr>
              <a:t>all </a:t>
            </a:r>
            <a:r>
              <a:rPr lang="en-US" sz="2000" dirty="0" smtClean="0">
                <a:solidFill>
                  <a:srgbClr val="0000FF"/>
                </a:solidFill>
              </a:rPr>
              <a:t>providers </a:t>
            </a:r>
            <a:br>
              <a:rPr lang="en-US" sz="2000" dirty="0" smtClean="0">
                <a:solidFill>
                  <a:srgbClr val="0000FF"/>
                </a:solidFill>
              </a:rPr>
            </a:br>
            <a:r>
              <a:rPr lang="en-US" sz="2000" dirty="0" smtClean="0">
                <a:solidFill>
                  <a:srgbClr val="0000FF"/>
                </a:solidFill>
              </a:rPr>
              <a:t>to deliver the services</a:t>
            </a:r>
            <a:br>
              <a:rPr lang="en-US" sz="2000" dirty="0" smtClean="0">
                <a:solidFill>
                  <a:srgbClr val="0000FF"/>
                </a:solidFill>
              </a:rPr>
            </a:br>
            <a:r>
              <a:rPr lang="en-US" sz="2000" dirty="0" smtClean="0">
                <a:solidFill>
                  <a:srgbClr val="0000FF"/>
                </a:solidFill>
              </a:rPr>
              <a:t>for </a:t>
            </a:r>
            <a:r>
              <a:rPr lang="en-US" sz="2000" i="1" dirty="0" smtClean="0">
                <a:solidFill>
                  <a:srgbClr val="0000FF"/>
                </a:solidFill>
              </a:rPr>
              <a:t>all </a:t>
            </a:r>
            <a:r>
              <a:rPr lang="en-US" sz="2000" dirty="0" smtClean="0">
                <a:solidFill>
                  <a:srgbClr val="0000FF"/>
                </a:solidFill>
              </a:rPr>
              <a:t>patients”</a:t>
            </a:r>
          </a:p>
        </p:txBody>
      </p:sp>
      <p:cxnSp>
        <p:nvCxnSpPr>
          <p:cNvPr id="17" name="Straight Arrow Connector 16"/>
          <p:cNvCxnSpPr/>
          <p:nvPr/>
        </p:nvCxnSpPr>
        <p:spPr bwMode="auto">
          <a:xfrm flipV="1">
            <a:off x="2673626" y="3543300"/>
            <a:ext cx="1239076" cy="2590800"/>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912704" y="2666999"/>
            <a:ext cx="1447800" cy="685801"/>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Tree>
    <p:extLst>
      <p:ext uri="{BB962C8B-B14F-4D97-AF65-F5344CB8AC3E}">
        <p14:creationId xmlns:p14="http://schemas.microsoft.com/office/powerpoint/2010/main" val="2936728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86328" y="3737114"/>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32" name="Rectangle 31"/>
          <p:cNvSpPr/>
          <p:nvPr/>
        </p:nvSpPr>
        <p:spPr bwMode="auto">
          <a:xfrm>
            <a:off x="6586330" y="2060715"/>
            <a:ext cx="1447800" cy="1285596"/>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3" name="Rectangle 32"/>
          <p:cNvSpPr/>
          <p:nvPr/>
        </p:nvSpPr>
        <p:spPr bwMode="auto">
          <a:xfrm>
            <a:off x="6586328" y="3356115"/>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0000FF"/>
                </a:solidFill>
              </a:rPr>
              <a:t>NEWLY PAID</a:t>
            </a:r>
            <a:br>
              <a:rPr lang="en-US" sz="1600" dirty="0">
                <a:solidFill>
                  <a:srgbClr val="0000FF"/>
                </a:solidFill>
              </a:rPr>
            </a:br>
            <a:r>
              <a:rPr lang="en-US" sz="1600" dirty="0">
                <a:solidFill>
                  <a:srgbClr val="0000FF"/>
                </a:solidFill>
              </a:rPr>
              <a:t>SERVICES</a:t>
            </a:r>
          </a:p>
        </p:txBody>
      </p:sp>
      <p:sp>
        <p:nvSpPr>
          <p:cNvPr id="2" name="Title 1"/>
          <p:cNvSpPr>
            <a:spLocks noGrp="1"/>
          </p:cNvSpPr>
          <p:nvPr>
            <p:ph type="title"/>
          </p:nvPr>
        </p:nvSpPr>
        <p:spPr/>
        <p:txBody>
          <a:bodyPr/>
          <a:lstStyle/>
          <a:p>
            <a:r>
              <a:rPr lang="en-US" dirty="0" smtClean="0"/>
              <a:t>Payer Concern: No </a:t>
            </a:r>
            <a:r>
              <a:rPr lang="en-US" i="1" dirty="0" smtClean="0"/>
              <a:t>Accountability </a:t>
            </a:r>
            <a:r>
              <a:rPr lang="en-US" dirty="0" smtClean="0"/>
              <a:t>to Reduce Avoidable Spending</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912702"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912702" y="3352801"/>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sp>
        <p:nvSpPr>
          <p:cNvPr id="29" name="Rectangle 28"/>
          <p:cNvSpPr/>
          <p:nvPr/>
        </p:nvSpPr>
        <p:spPr bwMode="auto">
          <a:xfrm>
            <a:off x="3916017" y="2438400"/>
            <a:ext cx="1444487" cy="228598"/>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6" name="TextBox 35"/>
          <p:cNvSpPr txBox="1"/>
          <p:nvPr/>
        </p:nvSpPr>
        <p:spPr>
          <a:xfrm>
            <a:off x="3838948" y="1502641"/>
            <a:ext cx="1595309" cy="553998"/>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SOLUTION:</a:t>
            </a:r>
            <a:endParaRPr lang="en-US" sz="2000" b="1" dirty="0"/>
          </a:p>
        </p:txBody>
      </p:sp>
      <p:sp>
        <p:nvSpPr>
          <p:cNvPr id="37" name="TextBox 36"/>
          <p:cNvSpPr txBox="1"/>
          <p:nvPr/>
        </p:nvSpPr>
        <p:spPr>
          <a:xfrm>
            <a:off x="6367951" y="1514817"/>
            <a:ext cx="1884555" cy="323165"/>
          </a:xfrm>
          <a:prstGeom prst="rect">
            <a:avLst/>
          </a:prstGeom>
          <a:noFill/>
        </p:spPr>
        <p:txBody>
          <a:bodyPr wrap="none" rtlCol="0">
            <a:spAutoFit/>
          </a:bodyPr>
          <a:lstStyle/>
          <a:p>
            <a:pPr>
              <a:lnSpc>
                <a:spcPts val="1800"/>
              </a:lnSpc>
            </a:pPr>
            <a:r>
              <a:rPr lang="en-US" sz="2000" b="1" dirty="0" smtClean="0"/>
              <a:t>PAYER FEAR:</a:t>
            </a:r>
            <a:endParaRPr lang="en-US" sz="2000" b="1" dirty="0"/>
          </a:p>
        </p:txBody>
      </p:sp>
      <p:sp>
        <p:nvSpPr>
          <p:cNvPr id="38" name="Up Arrow 37"/>
          <p:cNvSpPr/>
          <p:nvPr/>
        </p:nvSpPr>
        <p:spPr bwMode="auto">
          <a:xfrm>
            <a:off x="3429000" y="3352800"/>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Up Arrow 38"/>
          <p:cNvSpPr/>
          <p:nvPr/>
        </p:nvSpPr>
        <p:spPr bwMode="auto">
          <a:xfrm rot="10800000">
            <a:off x="3429000" y="2670311"/>
            <a:ext cx="409948" cy="380999"/>
          </a:xfrm>
          <a:prstGeom prst="up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 name="Up Arrow 39"/>
          <p:cNvSpPr/>
          <p:nvPr/>
        </p:nvSpPr>
        <p:spPr bwMode="auto">
          <a:xfrm>
            <a:off x="6102629" y="3346311"/>
            <a:ext cx="409948" cy="380999"/>
          </a:xfrm>
          <a:prstGeom prs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Up Arrow 22"/>
          <p:cNvSpPr/>
          <p:nvPr/>
        </p:nvSpPr>
        <p:spPr bwMode="auto">
          <a:xfrm>
            <a:off x="6102629" y="2089391"/>
            <a:ext cx="409948" cy="577607"/>
          </a:xfrm>
          <a:prstGeom prs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4" name="Straight Arrow Connector 23"/>
          <p:cNvCxnSpPr/>
          <p:nvPr/>
        </p:nvCxnSpPr>
        <p:spPr bwMode="auto">
          <a:xfrm flipV="1">
            <a:off x="2673626" y="3543300"/>
            <a:ext cx="1239076" cy="2590800"/>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912704" y="2666999"/>
            <a:ext cx="1447800" cy="685801"/>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Tree>
    <p:extLst>
      <p:ext uri="{BB962C8B-B14F-4D97-AF65-F5344CB8AC3E}">
        <p14:creationId xmlns:p14="http://schemas.microsoft.com/office/powerpoint/2010/main" val="2657430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295400"/>
            <a:ext cx="2867501" cy="4423410"/>
          </a:xfrm>
          <a:prstGeom prst="rect">
            <a:avLst/>
          </a:prstGeom>
        </p:spPr>
      </p:pic>
      <p:sp>
        <p:nvSpPr>
          <p:cNvPr id="4" name="Title 1"/>
          <p:cNvSpPr>
            <a:spLocks noGrp="1"/>
          </p:cNvSpPr>
          <p:nvPr>
            <p:ph type="ctrTitle"/>
          </p:nvPr>
        </p:nvSpPr>
        <p:spPr>
          <a:xfrm>
            <a:off x="3477101" y="2438400"/>
            <a:ext cx="5590699" cy="1470025"/>
          </a:xfrm>
        </p:spPr>
        <p:txBody>
          <a:bodyPr/>
          <a:lstStyle/>
          <a:p>
            <a:r>
              <a:rPr lang="en-US" sz="3600" dirty="0" smtClean="0"/>
              <a:t>In Healthcare,</a:t>
            </a:r>
            <a:br>
              <a:rPr lang="en-US" sz="3600" dirty="0" smtClean="0"/>
            </a:br>
            <a:r>
              <a:rPr lang="en-US" sz="3600" dirty="0" smtClean="0">
                <a:solidFill>
                  <a:srgbClr val="FF0000"/>
                </a:solidFill>
              </a:rPr>
              <a:t>Payers Are From Mars,</a:t>
            </a:r>
            <a:br>
              <a:rPr lang="en-US" sz="3600" dirty="0" smtClean="0">
                <a:solidFill>
                  <a:srgbClr val="FF0000"/>
                </a:solidFill>
              </a:rPr>
            </a:br>
            <a:r>
              <a:rPr lang="en-US" sz="3600" dirty="0" smtClean="0"/>
              <a:t>Providers Are From Venus</a:t>
            </a:r>
            <a:endParaRPr lang="en-US" sz="3600" dirty="0"/>
          </a:p>
        </p:txBody>
      </p:sp>
    </p:spTree>
    <p:extLst>
      <p:ext uri="{BB962C8B-B14F-4D97-AF65-F5344CB8AC3E}">
        <p14:creationId xmlns:p14="http://schemas.microsoft.com/office/powerpoint/2010/main" val="3902583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1600"/>
            <a:ext cx="8074025" cy="1228725"/>
          </a:xfrm>
        </p:spPr>
        <p:txBody>
          <a:bodyPr/>
          <a:lstStyle/>
          <a:p>
            <a:r>
              <a:rPr lang="en-US" dirty="0" smtClean="0"/>
              <a:t>Payer Approach: Save Us Money</a:t>
            </a:r>
            <a:br>
              <a:rPr lang="en-US" dirty="0" smtClean="0"/>
            </a:br>
            <a:r>
              <a:rPr lang="en-US" dirty="0" smtClean="0"/>
              <a:t>and…</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912702"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9" name="Rectangle 28"/>
          <p:cNvSpPr/>
          <p:nvPr/>
        </p:nvSpPr>
        <p:spPr bwMode="auto">
          <a:xfrm>
            <a:off x="3916017" y="2438400"/>
            <a:ext cx="1444487" cy="381000"/>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15" name="Rectangle 14"/>
          <p:cNvSpPr/>
          <p:nvPr/>
        </p:nvSpPr>
        <p:spPr bwMode="auto">
          <a:xfrm>
            <a:off x="3909391" y="5946914"/>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7" name="TextBox 16"/>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4" name="TextBox 23"/>
          <p:cNvSpPr txBox="1"/>
          <p:nvPr/>
        </p:nvSpPr>
        <p:spPr>
          <a:xfrm>
            <a:off x="4830320" y="1496453"/>
            <a:ext cx="2509726" cy="323165"/>
          </a:xfrm>
          <a:prstGeom prst="rect">
            <a:avLst/>
          </a:prstGeom>
          <a:noFill/>
        </p:spPr>
        <p:txBody>
          <a:bodyPr wrap="none" rtlCol="0">
            <a:spAutoFit/>
          </a:bodyPr>
          <a:lstStyle/>
          <a:p>
            <a:pPr>
              <a:lnSpc>
                <a:spcPts val="1800"/>
              </a:lnSpc>
            </a:pPr>
            <a:r>
              <a:rPr lang="en-US" sz="2000" b="1" dirty="0" smtClean="0"/>
              <a:t>PAYER SOLUTION:</a:t>
            </a:r>
            <a:endParaRPr lang="en-US" sz="2000" b="1" dirty="0"/>
          </a:p>
        </p:txBody>
      </p:sp>
      <p:sp>
        <p:nvSpPr>
          <p:cNvPr id="25" name="TextBox 24"/>
          <p:cNvSpPr txBox="1"/>
          <p:nvPr/>
        </p:nvSpPr>
        <p:spPr>
          <a:xfrm>
            <a:off x="4078544" y="1888532"/>
            <a:ext cx="1112805" cy="323871"/>
          </a:xfrm>
          <a:prstGeom prst="rect">
            <a:avLst/>
          </a:prstGeom>
          <a:noFill/>
        </p:spPr>
        <p:txBody>
          <a:bodyPr wrap="none" rtlCol="0">
            <a:spAutoFit/>
          </a:bodyPr>
          <a:lstStyle/>
          <a:p>
            <a:pPr>
              <a:lnSpc>
                <a:spcPts val="1800"/>
              </a:lnSpc>
            </a:pPr>
            <a:r>
              <a:rPr lang="en-US" sz="2000" b="1" dirty="0" smtClean="0"/>
              <a:t>YEAR 1</a:t>
            </a:r>
            <a:endParaRPr lang="en-US" sz="2000" b="1" dirty="0"/>
          </a:p>
        </p:txBody>
      </p:sp>
      <p:sp>
        <p:nvSpPr>
          <p:cNvPr id="27" name="Rectangle 26"/>
          <p:cNvSpPr/>
          <p:nvPr/>
        </p:nvSpPr>
        <p:spPr bwMode="auto">
          <a:xfrm>
            <a:off x="3912704" y="2819401"/>
            <a:ext cx="1447800" cy="91439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4" name="Straight Arrow Connector 3"/>
          <p:cNvCxnSpPr/>
          <p:nvPr/>
        </p:nvCxnSpPr>
        <p:spPr bwMode="auto">
          <a:xfrm>
            <a:off x="2673626" y="2438400"/>
            <a:ext cx="1242391" cy="38100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1341296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86328" y="3737114"/>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33" name="Rectangle 32"/>
          <p:cNvSpPr/>
          <p:nvPr/>
        </p:nvSpPr>
        <p:spPr bwMode="auto">
          <a:xfrm>
            <a:off x="6586328" y="3536811"/>
            <a:ext cx="1447802" cy="200302"/>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0000FF"/>
                </a:solidFill>
              </a:rPr>
              <a:t>P4P/</a:t>
            </a:r>
            <a:r>
              <a:rPr lang="en-US" sz="1600" dirty="0" err="1">
                <a:solidFill>
                  <a:srgbClr val="0000FF"/>
                </a:solidFill>
              </a:rPr>
              <a:t>ShrdSvgs</a:t>
            </a:r>
            <a:endParaRPr lang="en-US" sz="1600" dirty="0">
              <a:solidFill>
                <a:srgbClr val="0000FF"/>
              </a:solidFill>
            </a:endParaRPr>
          </a:p>
        </p:txBody>
      </p:sp>
      <p:sp>
        <p:nvSpPr>
          <p:cNvPr id="2" name="Title 1"/>
          <p:cNvSpPr>
            <a:spLocks noGrp="1"/>
          </p:cNvSpPr>
          <p:nvPr>
            <p:ph type="title"/>
          </p:nvPr>
        </p:nvSpPr>
        <p:spPr>
          <a:xfrm>
            <a:off x="990600" y="101600"/>
            <a:ext cx="8074025" cy="1228725"/>
          </a:xfrm>
        </p:spPr>
        <p:txBody>
          <a:bodyPr/>
          <a:lstStyle/>
          <a:p>
            <a:r>
              <a:rPr lang="en-US" dirty="0"/>
              <a:t>Payer Approach: Save Us Money and We’ll </a:t>
            </a:r>
            <a:r>
              <a:rPr lang="en-US" dirty="0" smtClean="0"/>
              <a:t>Pay You More </a:t>
            </a:r>
            <a:r>
              <a:rPr lang="en-US" dirty="0"/>
              <a:t>Next Year </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912702"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9" name="Rectangle 28"/>
          <p:cNvSpPr/>
          <p:nvPr/>
        </p:nvSpPr>
        <p:spPr bwMode="auto">
          <a:xfrm>
            <a:off x="3916017" y="2438400"/>
            <a:ext cx="1444487" cy="381000"/>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15" name="Rectangle 14"/>
          <p:cNvSpPr/>
          <p:nvPr/>
        </p:nvSpPr>
        <p:spPr bwMode="auto">
          <a:xfrm>
            <a:off x="3909391" y="5946914"/>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16" name="Rectangle 15"/>
          <p:cNvSpPr/>
          <p:nvPr/>
        </p:nvSpPr>
        <p:spPr bwMode="auto">
          <a:xfrm>
            <a:off x="6586327"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18" name="Rectangle 17"/>
          <p:cNvSpPr/>
          <p:nvPr/>
        </p:nvSpPr>
        <p:spPr bwMode="auto">
          <a:xfrm>
            <a:off x="6589643" y="2438401"/>
            <a:ext cx="1444487" cy="180699"/>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19" name="Rectangle 18"/>
          <p:cNvSpPr/>
          <p:nvPr/>
        </p:nvSpPr>
        <p:spPr bwMode="auto">
          <a:xfrm>
            <a:off x="6586330" y="2622413"/>
            <a:ext cx="1447800" cy="91439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0" name="TextBox 19"/>
          <p:cNvSpPr txBox="1"/>
          <p:nvPr/>
        </p:nvSpPr>
        <p:spPr>
          <a:xfrm>
            <a:off x="4830320" y="1496453"/>
            <a:ext cx="2509726" cy="323165"/>
          </a:xfrm>
          <a:prstGeom prst="rect">
            <a:avLst/>
          </a:prstGeom>
          <a:noFill/>
        </p:spPr>
        <p:txBody>
          <a:bodyPr wrap="none" rtlCol="0">
            <a:spAutoFit/>
          </a:bodyPr>
          <a:lstStyle/>
          <a:p>
            <a:pPr>
              <a:lnSpc>
                <a:spcPts val="1800"/>
              </a:lnSpc>
            </a:pPr>
            <a:r>
              <a:rPr lang="en-US" sz="2000" b="1" dirty="0" smtClean="0"/>
              <a:t>PAYER SOLUTION:</a:t>
            </a:r>
            <a:endParaRPr lang="en-US" sz="2000" b="1" dirty="0"/>
          </a:p>
        </p:txBody>
      </p:sp>
      <p:sp>
        <p:nvSpPr>
          <p:cNvPr id="24" name="TextBox 23"/>
          <p:cNvSpPr txBox="1"/>
          <p:nvPr/>
        </p:nvSpPr>
        <p:spPr>
          <a:xfrm>
            <a:off x="4078544" y="1888532"/>
            <a:ext cx="1112805" cy="323871"/>
          </a:xfrm>
          <a:prstGeom prst="rect">
            <a:avLst/>
          </a:prstGeom>
          <a:noFill/>
        </p:spPr>
        <p:txBody>
          <a:bodyPr wrap="none" rtlCol="0">
            <a:spAutoFit/>
          </a:bodyPr>
          <a:lstStyle/>
          <a:p>
            <a:pPr>
              <a:lnSpc>
                <a:spcPts val="1800"/>
              </a:lnSpc>
            </a:pPr>
            <a:r>
              <a:rPr lang="en-US" sz="2000" b="1" dirty="0" smtClean="0"/>
              <a:t>YEAR 1</a:t>
            </a:r>
            <a:endParaRPr lang="en-US" sz="2000" b="1" dirty="0"/>
          </a:p>
        </p:txBody>
      </p:sp>
      <p:sp>
        <p:nvSpPr>
          <p:cNvPr id="25" name="TextBox 24"/>
          <p:cNvSpPr txBox="1"/>
          <p:nvPr/>
        </p:nvSpPr>
        <p:spPr>
          <a:xfrm>
            <a:off x="6753826" y="1888531"/>
            <a:ext cx="1112805" cy="323165"/>
          </a:xfrm>
          <a:prstGeom prst="rect">
            <a:avLst/>
          </a:prstGeom>
          <a:noFill/>
        </p:spPr>
        <p:txBody>
          <a:bodyPr wrap="none" rtlCol="0">
            <a:spAutoFit/>
          </a:bodyPr>
          <a:lstStyle/>
          <a:p>
            <a:pPr>
              <a:lnSpc>
                <a:spcPts val="1800"/>
              </a:lnSpc>
            </a:pPr>
            <a:r>
              <a:rPr lang="en-US" sz="2000" b="1" dirty="0" smtClean="0"/>
              <a:t>YEAR 2</a:t>
            </a:r>
            <a:endParaRPr lang="en-US" sz="2000" b="1" dirty="0"/>
          </a:p>
        </p:txBody>
      </p:sp>
      <p:cxnSp>
        <p:nvCxnSpPr>
          <p:cNvPr id="4" name="Straight Arrow Connector 3"/>
          <p:cNvCxnSpPr>
            <a:stCxn id="29" idx="3"/>
            <a:endCxn id="33" idx="1"/>
          </p:cNvCxnSpPr>
          <p:nvPr/>
        </p:nvCxnSpPr>
        <p:spPr bwMode="auto">
          <a:xfrm>
            <a:off x="5360504" y="2628900"/>
            <a:ext cx="1225824" cy="1008062"/>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912704" y="2819401"/>
            <a:ext cx="1447800" cy="91439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8" name="Straight Arrow Connector 27"/>
          <p:cNvCxnSpPr/>
          <p:nvPr/>
        </p:nvCxnSpPr>
        <p:spPr bwMode="auto">
          <a:xfrm>
            <a:off x="2673626" y="2438400"/>
            <a:ext cx="1242391" cy="38100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64481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86328" y="3737114"/>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33" name="Rectangle 32"/>
          <p:cNvSpPr/>
          <p:nvPr/>
        </p:nvSpPr>
        <p:spPr bwMode="auto">
          <a:xfrm>
            <a:off x="6586328" y="3536811"/>
            <a:ext cx="1447802" cy="200302"/>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0000FF"/>
                </a:solidFill>
              </a:rPr>
              <a:t>P4P/</a:t>
            </a:r>
            <a:r>
              <a:rPr lang="en-US" sz="1600" dirty="0" err="1">
                <a:solidFill>
                  <a:srgbClr val="0000FF"/>
                </a:solidFill>
              </a:rPr>
              <a:t>ShrdSvgs</a:t>
            </a:r>
            <a:endParaRPr lang="en-US" sz="1600" dirty="0">
              <a:solidFill>
                <a:srgbClr val="0000FF"/>
              </a:solidFill>
            </a:endParaRPr>
          </a:p>
        </p:txBody>
      </p:sp>
      <p:sp>
        <p:nvSpPr>
          <p:cNvPr id="2" name="Title 1"/>
          <p:cNvSpPr>
            <a:spLocks noGrp="1"/>
          </p:cNvSpPr>
          <p:nvPr>
            <p:ph type="title"/>
          </p:nvPr>
        </p:nvSpPr>
        <p:spPr/>
        <p:txBody>
          <a:bodyPr/>
          <a:lstStyle/>
          <a:p>
            <a:r>
              <a:rPr lang="en-US" dirty="0" smtClean="0"/>
              <a:t>Provider Concern: Shared Savings is Too Little, Too Late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912702"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9" name="Rectangle 28"/>
          <p:cNvSpPr/>
          <p:nvPr/>
        </p:nvSpPr>
        <p:spPr bwMode="auto">
          <a:xfrm>
            <a:off x="3916017" y="2438400"/>
            <a:ext cx="1444487" cy="381000"/>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15" name="Rectangle 14"/>
          <p:cNvSpPr/>
          <p:nvPr/>
        </p:nvSpPr>
        <p:spPr bwMode="auto">
          <a:xfrm>
            <a:off x="3909391" y="5946914"/>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16" name="Rectangle 15"/>
          <p:cNvSpPr/>
          <p:nvPr/>
        </p:nvSpPr>
        <p:spPr bwMode="auto">
          <a:xfrm>
            <a:off x="6586327"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18" name="Rectangle 17"/>
          <p:cNvSpPr/>
          <p:nvPr/>
        </p:nvSpPr>
        <p:spPr bwMode="auto">
          <a:xfrm>
            <a:off x="6589643" y="2438401"/>
            <a:ext cx="1444487" cy="180699"/>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sp>
        <p:nvSpPr>
          <p:cNvPr id="19" name="Rectangle 18"/>
          <p:cNvSpPr/>
          <p:nvPr/>
        </p:nvSpPr>
        <p:spPr bwMode="auto">
          <a:xfrm>
            <a:off x="6586330" y="2622413"/>
            <a:ext cx="1447800" cy="91439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Curved Left Arrow 2"/>
          <p:cNvSpPr/>
          <p:nvPr/>
        </p:nvSpPr>
        <p:spPr bwMode="auto">
          <a:xfrm>
            <a:off x="8034130" y="3589820"/>
            <a:ext cx="500270" cy="2711589"/>
          </a:xfrm>
          <a:prstGeom prst="curved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8124031" y="4045085"/>
            <a:ext cx="820738" cy="1631216"/>
          </a:xfrm>
          <a:prstGeom prst="rect">
            <a:avLst/>
          </a:prstGeom>
          <a:solidFill>
            <a:schemeClr val="bg1">
              <a:alpha val="90000"/>
            </a:schemeClr>
          </a:solidFill>
        </p:spPr>
        <p:txBody>
          <a:bodyPr wrap="none" lIns="0" tIns="91440" rIns="0" bIns="0" rtlCol="0">
            <a:spAutoFit/>
          </a:bodyPr>
          <a:lstStyle/>
          <a:p>
            <a:pPr>
              <a:lnSpc>
                <a:spcPts val="1500"/>
              </a:lnSpc>
            </a:pPr>
            <a:r>
              <a:rPr lang="en-US" dirty="0" smtClean="0">
                <a:solidFill>
                  <a:srgbClr val="FF0000"/>
                </a:solidFill>
              </a:rPr>
              <a:t>P4P or</a:t>
            </a:r>
          </a:p>
          <a:p>
            <a:pPr>
              <a:lnSpc>
                <a:spcPts val="1500"/>
              </a:lnSpc>
            </a:pPr>
            <a:r>
              <a:rPr lang="en-US" dirty="0" smtClean="0">
                <a:solidFill>
                  <a:srgbClr val="FF0000"/>
                </a:solidFill>
              </a:rPr>
              <a:t>shared</a:t>
            </a:r>
            <a:br>
              <a:rPr lang="en-US" dirty="0" smtClean="0">
                <a:solidFill>
                  <a:srgbClr val="FF0000"/>
                </a:solidFill>
              </a:rPr>
            </a:br>
            <a:r>
              <a:rPr lang="en-US" dirty="0" smtClean="0">
                <a:solidFill>
                  <a:srgbClr val="FF0000"/>
                </a:solidFill>
              </a:rPr>
              <a:t>savings</a:t>
            </a:r>
            <a:br>
              <a:rPr lang="en-US" dirty="0" smtClean="0">
                <a:solidFill>
                  <a:srgbClr val="FF0000"/>
                </a:solidFill>
              </a:rPr>
            </a:br>
            <a:r>
              <a:rPr lang="en-US" dirty="0" smtClean="0">
                <a:solidFill>
                  <a:srgbClr val="FF0000"/>
                </a:solidFill>
              </a:rPr>
              <a:t>may be</a:t>
            </a:r>
          </a:p>
          <a:p>
            <a:pPr>
              <a:lnSpc>
                <a:spcPts val="1500"/>
              </a:lnSpc>
            </a:pPr>
            <a:r>
              <a:rPr lang="en-US" dirty="0" smtClean="0">
                <a:solidFill>
                  <a:srgbClr val="FF0000"/>
                </a:solidFill>
              </a:rPr>
              <a:t>too little</a:t>
            </a:r>
          </a:p>
          <a:p>
            <a:pPr>
              <a:lnSpc>
                <a:spcPts val="1500"/>
              </a:lnSpc>
            </a:pPr>
            <a:r>
              <a:rPr lang="en-US" dirty="0" smtClean="0">
                <a:solidFill>
                  <a:srgbClr val="FF0000"/>
                </a:solidFill>
              </a:rPr>
              <a:t>too late</a:t>
            </a:r>
          </a:p>
          <a:p>
            <a:pPr>
              <a:lnSpc>
                <a:spcPts val="1500"/>
              </a:lnSpc>
            </a:pPr>
            <a:r>
              <a:rPr lang="en-US" dirty="0" smtClean="0">
                <a:solidFill>
                  <a:srgbClr val="FF0000"/>
                </a:solidFill>
              </a:rPr>
              <a:t>to cover</a:t>
            </a:r>
          </a:p>
          <a:p>
            <a:pPr>
              <a:lnSpc>
                <a:spcPts val="1500"/>
              </a:lnSpc>
            </a:pPr>
            <a:r>
              <a:rPr lang="en-US" dirty="0" smtClean="0">
                <a:solidFill>
                  <a:srgbClr val="FF0000"/>
                </a:solidFill>
              </a:rPr>
              <a:t>costs</a:t>
            </a:r>
            <a:endParaRPr lang="en-US" dirty="0">
              <a:solidFill>
                <a:srgbClr val="FF0000"/>
              </a:solidFill>
            </a:endParaRPr>
          </a:p>
        </p:txBody>
      </p: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24" name="TextBox 23"/>
          <p:cNvSpPr txBox="1"/>
          <p:nvPr/>
        </p:nvSpPr>
        <p:spPr>
          <a:xfrm>
            <a:off x="4830320" y="1496453"/>
            <a:ext cx="2509726" cy="323165"/>
          </a:xfrm>
          <a:prstGeom prst="rect">
            <a:avLst/>
          </a:prstGeom>
          <a:noFill/>
        </p:spPr>
        <p:txBody>
          <a:bodyPr wrap="none" rtlCol="0">
            <a:spAutoFit/>
          </a:bodyPr>
          <a:lstStyle/>
          <a:p>
            <a:pPr>
              <a:lnSpc>
                <a:spcPts val="1800"/>
              </a:lnSpc>
            </a:pPr>
            <a:r>
              <a:rPr lang="en-US" sz="2000" b="1" dirty="0" smtClean="0"/>
              <a:t>PAYER SOLUTION:</a:t>
            </a:r>
            <a:endParaRPr lang="en-US" sz="2000" b="1" dirty="0"/>
          </a:p>
        </p:txBody>
      </p:sp>
      <p:sp>
        <p:nvSpPr>
          <p:cNvPr id="25" name="TextBox 24"/>
          <p:cNvSpPr txBox="1"/>
          <p:nvPr/>
        </p:nvSpPr>
        <p:spPr>
          <a:xfrm>
            <a:off x="4078544" y="1888532"/>
            <a:ext cx="1112805" cy="323871"/>
          </a:xfrm>
          <a:prstGeom prst="rect">
            <a:avLst/>
          </a:prstGeom>
          <a:noFill/>
        </p:spPr>
        <p:txBody>
          <a:bodyPr wrap="none" rtlCol="0">
            <a:spAutoFit/>
          </a:bodyPr>
          <a:lstStyle/>
          <a:p>
            <a:pPr>
              <a:lnSpc>
                <a:spcPts val="1800"/>
              </a:lnSpc>
            </a:pPr>
            <a:r>
              <a:rPr lang="en-US" sz="2000" b="1" dirty="0" smtClean="0"/>
              <a:t>YEAR 1</a:t>
            </a:r>
            <a:endParaRPr lang="en-US" sz="2000" b="1" dirty="0"/>
          </a:p>
        </p:txBody>
      </p:sp>
      <p:sp>
        <p:nvSpPr>
          <p:cNvPr id="30" name="TextBox 29"/>
          <p:cNvSpPr txBox="1"/>
          <p:nvPr/>
        </p:nvSpPr>
        <p:spPr>
          <a:xfrm>
            <a:off x="6753826" y="1888531"/>
            <a:ext cx="1112805" cy="323165"/>
          </a:xfrm>
          <a:prstGeom prst="rect">
            <a:avLst/>
          </a:prstGeom>
          <a:noFill/>
        </p:spPr>
        <p:txBody>
          <a:bodyPr wrap="none" rtlCol="0">
            <a:spAutoFit/>
          </a:bodyPr>
          <a:lstStyle/>
          <a:p>
            <a:pPr>
              <a:lnSpc>
                <a:spcPts val="1800"/>
              </a:lnSpc>
            </a:pPr>
            <a:r>
              <a:rPr lang="en-US" sz="2000" b="1" dirty="0" smtClean="0"/>
              <a:t>YEAR 2</a:t>
            </a:r>
            <a:endParaRPr lang="en-US" sz="2000" b="1" dirty="0"/>
          </a:p>
        </p:txBody>
      </p:sp>
      <p:sp>
        <p:nvSpPr>
          <p:cNvPr id="34" name="TextBox 33"/>
          <p:cNvSpPr txBox="1"/>
          <p:nvPr/>
        </p:nvSpPr>
        <p:spPr>
          <a:xfrm>
            <a:off x="5446559" y="4045085"/>
            <a:ext cx="987450" cy="1631216"/>
          </a:xfrm>
          <a:prstGeom prst="rect">
            <a:avLst/>
          </a:prstGeom>
          <a:solidFill>
            <a:schemeClr val="bg1">
              <a:alpha val="90000"/>
            </a:schemeClr>
          </a:solidFill>
        </p:spPr>
        <p:txBody>
          <a:bodyPr wrap="none" lIns="0" tIns="91440" rIns="0" bIns="0" rtlCol="0">
            <a:spAutoFit/>
          </a:bodyPr>
          <a:lstStyle/>
          <a:p>
            <a:pPr>
              <a:lnSpc>
                <a:spcPts val="1500"/>
              </a:lnSpc>
            </a:pPr>
            <a:r>
              <a:rPr lang="en-US" dirty="0" smtClean="0">
                <a:solidFill>
                  <a:srgbClr val="FF0000"/>
                </a:solidFill>
              </a:rPr>
              <a:t>How</a:t>
            </a:r>
          </a:p>
          <a:p>
            <a:pPr>
              <a:lnSpc>
                <a:spcPts val="1500"/>
              </a:lnSpc>
            </a:pPr>
            <a:r>
              <a:rPr lang="en-US" dirty="0" smtClean="0">
                <a:solidFill>
                  <a:srgbClr val="FF0000"/>
                </a:solidFill>
              </a:rPr>
              <a:t>does</a:t>
            </a:r>
            <a:br>
              <a:rPr lang="en-US" dirty="0" smtClean="0">
                <a:solidFill>
                  <a:srgbClr val="FF0000"/>
                </a:solidFill>
              </a:rPr>
            </a:br>
            <a:r>
              <a:rPr lang="en-US" dirty="0" smtClean="0">
                <a:solidFill>
                  <a:srgbClr val="FF0000"/>
                </a:solidFill>
              </a:rPr>
              <a:t>provider</a:t>
            </a:r>
            <a:br>
              <a:rPr lang="en-US" dirty="0" smtClean="0">
                <a:solidFill>
                  <a:srgbClr val="FF0000"/>
                </a:solidFill>
              </a:rPr>
            </a:br>
            <a:r>
              <a:rPr lang="en-US" dirty="0" smtClean="0">
                <a:solidFill>
                  <a:srgbClr val="FF0000"/>
                </a:solidFill>
              </a:rPr>
              <a:t>cover</a:t>
            </a:r>
            <a:br>
              <a:rPr lang="en-US" dirty="0" smtClean="0">
                <a:solidFill>
                  <a:srgbClr val="FF0000"/>
                </a:solidFill>
              </a:rPr>
            </a:br>
            <a:r>
              <a:rPr lang="en-US" dirty="0" smtClean="0">
                <a:solidFill>
                  <a:srgbClr val="FF0000"/>
                </a:solidFill>
              </a:rPr>
              <a:t>upfront</a:t>
            </a:r>
            <a:br>
              <a:rPr lang="en-US" dirty="0" smtClean="0">
                <a:solidFill>
                  <a:srgbClr val="FF0000"/>
                </a:solidFill>
              </a:rPr>
            </a:br>
            <a:r>
              <a:rPr lang="en-US" dirty="0" smtClean="0">
                <a:solidFill>
                  <a:srgbClr val="FF0000"/>
                </a:solidFill>
              </a:rPr>
              <a:t>costs of</a:t>
            </a:r>
            <a:br>
              <a:rPr lang="en-US" dirty="0" smtClean="0">
                <a:solidFill>
                  <a:srgbClr val="FF0000"/>
                </a:solidFill>
              </a:rPr>
            </a:br>
            <a:r>
              <a:rPr lang="en-US" dirty="0" smtClean="0">
                <a:solidFill>
                  <a:srgbClr val="FF0000"/>
                </a:solidFill>
              </a:rPr>
              <a:t>additional</a:t>
            </a:r>
            <a:br>
              <a:rPr lang="en-US" dirty="0" smtClean="0">
                <a:solidFill>
                  <a:srgbClr val="FF0000"/>
                </a:solidFill>
              </a:rPr>
            </a:br>
            <a:r>
              <a:rPr lang="en-US" dirty="0" smtClean="0">
                <a:solidFill>
                  <a:srgbClr val="FF0000"/>
                </a:solidFill>
              </a:rPr>
              <a:t>services?</a:t>
            </a:r>
          </a:p>
        </p:txBody>
      </p:sp>
      <p:cxnSp>
        <p:nvCxnSpPr>
          <p:cNvPr id="6" name="Straight Arrow Connector 5"/>
          <p:cNvCxnSpPr>
            <a:stCxn id="34" idx="2"/>
            <a:endCxn id="15" idx="3"/>
          </p:cNvCxnSpPr>
          <p:nvPr/>
        </p:nvCxnSpPr>
        <p:spPr bwMode="auto">
          <a:xfrm flipH="1">
            <a:off x="5360504" y="5676301"/>
            <a:ext cx="579780" cy="461113"/>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cxnSp>
        <p:nvCxnSpPr>
          <p:cNvPr id="28" name="Straight Arrow Connector 27"/>
          <p:cNvCxnSpPr/>
          <p:nvPr/>
        </p:nvCxnSpPr>
        <p:spPr bwMode="auto">
          <a:xfrm>
            <a:off x="5360504" y="2628900"/>
            <a:ext cx="1225824" cy="1008062"/>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912704" y="2819401"/>
            <a:ext cx="1447800" cy="914398"/>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Tree>
    <p:extLst>
      <p:ext uri="{BB962C8B-B14F-4D97-AF65-F5344CB8AC3E}">
        <p14:creationId xmlns:p14="http://schemas.microsoft.com/office/powerpoint/2010/main" val="150599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216759" y="2438400"/>
            <a:ext cx="1447800" cy="35052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TOTAL</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HEALTH</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CARE</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SPENDING</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endParaRPr kumimoji="0" lang="en-US" sz="1800" b="0" i="0" u="none" strike="noStrike" cap="none" normalizeH="0" baseline="0" dirty="0" smtClean="0">
              <a:ln>
                <a:noFill/>
              </a:ln>
              <a:solidFill>
                <a:schemeClr val="bg1"/>
              </a:solidFill>
              <a:effectLst/>
              <a:latin typeface="Arial" charset="0"/>
              <a:cs typeface="Arial" charset="0"/>
            </a:endParaRPr>
          </a:p>
        </p:txBody>
      </p:sp>
      <p:sp>
        <p:nvSpPr>
          <p:cNvPr id="23" name="Rectangle 22"/>
          <p:cNvSpPr/>
          <p:nvPr/>
        </p:nvSpPr>
        <p:spPr bwMode="auto">
          <a:xfrm>
            <a:off x="2960496" y="2209800"/>
            <a:ext cx="1447800" cy="37338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5" name="Rectangle 24"/>
          <p:cNvSpPr/>
          <p:nvPr/>
        </p:nvSpPr>
        <p:spPr bwMode="auto">
          <a:xfrm>
            <a:off x="4702088" y="1981200"/>
            <a:ext cx="1447800" cy="3962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6" name="Rectangle 25"/>
          <p:cNvSpPr/>
          <p:nvPr/>
        </p:nvSpPr>
        <p:spPr bwMode="auto">
          <a:xfrm>
            <a:off x="6457128" y="2188815"/>
            <a:ext cx="1447800" cy="3754786"/>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smtClean="0">
                <a:solidFill>
                  <a:schemeClr val="bg1"/>
                </a:solidFill>
              </a:rPr>
              <a:t>SPENDING</a:t>
            </a:r>
            <a:br>
              <a:rPr lang="en-US" dirty="0" smtClean="0">
                <a:solidFill>
                  <a:schemeClr val="bg1"/>
                </a:solidFill>
              </a:rPr>
            </a:br>
            <a:r>
              <a:rPr lang="en-US" i="1" dirty="0" smtClean="0">
                <a:solidFill>
                  <a:schemeClr val="bg1"/>
                </a:solidFill>
              </a:rPr>
              <a:t>BY</a:t>
            </a:r>
            <a:br>
              <a:rPr lang="en-US" i="1" dirty="0" smtClean="0">
                <a:solidFill>
                  <a:schemeClr val="bg1"/>
                </a:solidFill>
              </a:rPr>
            </a:br>
            <a:r>
              <a:rPr lang="en-US" i="1" dirty="0" smtClean="0">
                <a:solidFill>
                  <a:schemeClr val="bg1"/>
                </a:solidFill>
              </a:rPr>
              <a:t>PAYERS</a:t>
            </a:r>
            <a:br>
              <a:rPr lang="en-US" i="1"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 name="Title 1"/>
          <p:cNvSpPr>
            <a:spLocks noGrp="1"/>
          </p:cNvSpPr>
          <p:nvPr>
            <p:ph type="title"/>
          </p:nvPr>
        </p:nvSpPr>
        <p:spPr>
          <a:xfrm>
            <a:off x="685800" y="101600"/>
            <a:ext cx="8378825" cy="1228725"/>
          </a:xfrm>
        </p:spPr>
        <p:txBody>
          <a:bodyPr/>
          <a:lstStyle/>
          <a:p>
            <a:r>
              <a:rPr lang="en-US" dirty="0" smtClean="0"/>
              <a:t>Typical Strategy #1:</a:t>
            </a:r>
            <a:br>
              <a:rPr lang="en-US" dirty="0" smtClean="0"/>
            </a:br>
            <a:r>
              <a:rPr lang="en-US" dirty="0" smtClean="0"/>
              <a:t>Cut Provider Fees for Services</a:t>
            </a:r>
            <a:endParaRPr lang="en-US" dirty="0"/>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 name="TextBox 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 name="Rectangle 7"/>
          <p:cNvSpPr/>
          <p:nvPr/>
        </p:nvSpPr>
        <p:spPr bwMode="auto">
          <a:xfrm>
            <a:off x="6443680" y="2182189"/>
            <a:ext cx="1461246" cy="45648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700" b="0" i="1" u="none" strike="noStrike" cap="none" normalizeH="0" baseline="0" dirty="0" smtClean="0">
                <a:ln>
                  <a:noFill/>
                </a:ln>
                <a:solidFill>
                  <a:srgbClr val="7030A0"/>
                </a:solidFill>
                <a:effectLst/>
                <a:latin typeface="Arial" charset="0"/>
                <a:cs typeface="Arial" charset="0"/>
              </a:rPr>
              <a:t>Cut</a:t>
            </a:r>
            <a:br>
              <a:rPr kumimoji="0" lang="en-US" sz="1700" b="0" i="1" u="none" strike="noStrike" cap="none" normalizeH="0" baseline="0" dirty="0" smtClean="0">
                <a:ln>
                  <a:noFill/>
                </a:ln>
                <a:solidFill>
                  <a:srgbClr val="7030A0"/>
                </a:solidFill>
                <a:effectLst/>
                <a:latin typeface="Arial" charset="0"/>
                <a:cs typeface="Arial" charset="0"/>
              </a:rPr>
            </a:br>
            <a:r>
              <a:rPr kumimoji="0" lang="en-US" sz="1700" b="0" i="1" u="none" strike="noStrike" cap="none" normalizeH="0" baseline="0" dirty="0" smtClean="0">
                <a:ln>
                  <a:noFill/>
                </a:ln>
                <a:solidFill>
                  <a:srgbClr val="7030A0"/>
                </a:solidFill>
                <a:effectLst/>
                <a:latin typeface="Arial" charset="0"/>
                <a:cs typeface="Arial" charset="0"/>
              </a:rPr>
              <a:t>Provider</a:t>
            </a:r>
            <a:r>
              <a:rPr kumimoji="0" lang="en-US" sz="1700" b="0" i="1" u="none" strike="noStrike" cap="none" normalizeH="0" dirty="0" smtClean="0">
                <a:ln>
                  <a:noFill/>
                </a:ln>
                <a:solidFill>
                  <a:srgbClr val="7030A0"/>
                </a:solidFill>
                <a:effectLst/>
                <a:latin typeface="Arial" charset="0"/>
                <a:cs typeface="Arial" charset="0"/>
              </a:rPr>
              <a:t> Fees</a:t>
            </a:r>
            <a:endParaRPr kumimoji="0" lang="en-US" sz="1700" b="0" i="1" u="none" strike="noStrike" cap="none" normalizeH="0" baseline="0" dirty="0" smtClean="0">
              <a:ln>
                <a:noFill/>
              </a:ln>
              <a:solidFill>
                <a:srgbClr val="7030A0"/>
              </a:solidFill>
              <a:effectLst/>
              <a:latin typeface="Arial" charset="0"/>
              <a:cs typeface="Arial" charset="0"/>
            </a:endParaRPr>
          </a:p>
        </p:txBody>
      </p:sp>
      <p:sp>
        <p:nvSpPr>
          <p:cNvPr id="41" name="Down Arrow 40"/>
          <p:cNvSpPr/>
          <p:nvPr/>
        </p:nvSpPr>
        <p:spPr bwMode="auto">
          <a:xfrm>
            <a:off x="6563711" y="2196227"/>
            <a:ext cx="304800" cy="21661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2" name="Down Arrow 41"/>
          <p:cNvSpPr/>
          <p:nvPr/>
        </p:nvSpPr>
        <p:spPr bwMode="auto">
          <a:xfrm>
            <a:off x="7474290" y="2196227"/>
            <a:ext cx="304800" cy="21661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5" name="Rectangle 44"/>
          <p:cNvSpPr/>
          <p:nvPr/>
        </p:nvSpPr>
        <p:spPr bwMode="auto">
          <a:xfrm>
            <a:off x="6457128" y="1752599"/>
            <a:ext cx="1447800" cy="429590"/>
          </a:xfrm>
          <a:prstGeom prst="rect">
            <a:avLst/>
          </a:prstGeom>
          <a:solidFill>
            <a:schemeClr val="bg1"/>
          </a:solidFill>
          <a:ln w="2857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sz="2000" b="1" i="1" dirty="0" smtClean="0">
                <a:solidFill>
                  <a:srgbClr val="008000"/>
                </a:solidFill>
              </a:rPr>
              <a:t>SAVINGS</a:t>
            </a:r>
            <a:endParaRPr lang="en-US" sz="2000" b="1" i="1" dirty="0">
              <a:solidFill>
                <a:srgbClr val="008000"/>
              </a:solidFill>
            </a:endParaRPr>
          </a:p>
        </p:txBody>
      </p:sp>
      <p:sp>
        <p:nvSpPr>
          <p:cNvPr id="27" name="Curved Left Arrow 26"/>
          <p:cNvSpPr/>
          <p:nvPr/>
        </p:nvSpPr>
        <p:spPr bwMode="auto">
          <a:xfrm flipV="1">
            <a:off x="7904926" y="1759224"/>
            <a:ext cx="781873" cy="755376"/>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51682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78630"/>
            <a:ext cx="8001000" cy="990600"/>
          </a:xfrm>
          <a:prstGeom prst="rect">
            <a:avLst/>
          </a:prstGeom>
          <a:noFill/>
        </p:spPr>
        <p:txBody>
          <a:bodyPr wrap="square" rtlCol="0">
            <a:noAutofit/>
          </a:bodyPr>
          <a:lstStyle/>
          <a:p>
            <a:pPr>
              <a:lnSpc>
                <a:spcPts val="2800"/>
              </a:lnSpc>
            </a:pPr>
            <a:r>
              <a:rPr lang="en-US" sz="3200" dirty="0">
                <a:solidFill>
                  <a:srgbClr val="FF0000"/>
                </a:solidFill>
              </a:rPr>
              <a:t>It is unrealistic to expect </a:t>
            </a:r>
            <a:r>
              <a:rPr lang="en-US" sz="3200" dirty="0" smtClean="0">
                <a:solidFill>
                  <a:srgbClr val="FF0000"/>
                </a:solidFill>
              </a:rPr>
              <a:t>providers </a:t>
            </a:r>
            <a:br>
              <a:rPr lang="en-US" sz="3200" dirty="0" smtClean="0">
                <a:solidFill>
                  <a:srgbClr val="FF0000"/>
                </a:solidFill>
              </a:rPr>
            </a:br>
            <a:r>
              <a:rPr lang="en-US" sz="3200" dirty="0" smtClean="0">
                <a:solidFill>
                  <a:srgbClr val="FF0000"/>
                </a:solidFill>
              </a:rPr>
              <a:t>to </a:t>
            </a:r>
            <a:r>
              <a:rPr lang="en-US" sz="3200" dirty="0">
                <a:solidFill>
                  <a:srgbClr val="FF0000"/>
                </a:solidFill>
              </a:rPr>
              <a:t>improve quality or reduce spending </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if </a:t>
            </a:r>
            <a:r>
              <a:rPr lang="en-US" sz="3200" dirty="0">
                <a:solidFill>
                  <a:srgbClr val="FF0000"/>
                </a:solidFill>
              </a:rPr>
              <a:t>the payment system does not </a:t>
            </a:r>
            <a:r>
              <a:rPr lang="en-US" sz="3200" dirty="0" smtClean="0">
                <a:solidFill>
                  <a:srgbClr val="FF0000"/>
                </a:solidFill>
              </a:rPr>
              <a:t>provide </a:t>
            </a:r>
            <a:br>
              <a:rPr lang="en-US" sz="3200" dirty="0" smtClean="0">
                <a:solidFill>
                  <a:srgbClr val="FF0000"/>
                </a:solidFill>
              </a:rPr>
            </a:br>
            <a:r>
              <a:rPr lang="en-US" sz="3200" dirty="0" smtClean="0">
                <a:solidFill>
                  <a:srgbClr val="FF0000"/>
                </a:solidFill>
              </a:rPr>
              <a:t>adequate </a:t>
            </a:r>
            <a:r>
              <a:rPr lang="en-US" sz="3200" dirty="0">
                <a:solidFill>
                  <a:srgbClr val="FF0000"/>
                </a:solidFill>
              </a:rPr>
              <a:t>financial support for their efforts.  </a:t>
            </a:r>
          </a:p>
        </p:txBody>
      </p:sp>
    </p:spTree>
    <p:extLst>
      <p:ext uri="{BB962C8B-B14F-4D97-AF65-F5344CB8AC3E}">
        <p14:creationId xmlns:p14="http://schemas.microsoft.com/office/powerpoint/2010/main" val="197133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78630"/>
            <a:ext cx="8001000" cy="990600"/>
          </a:xfrm>
          <a:prstGeom prst="rect">
            <a:avLst/>
          </a:prstGeom>
          <a:noFill/>
        </p:spPr>
        <p:txBody>
          <a:bodyPr wrap="square" rtlCol="0">
            <a:noAutofit/>
          </a:bodyPr>
          <a:lstStyle/>
          <a:p>
            <a:pPr>
              <a:lnSpc>
                <a:spcPts val="2800"/>
              </a:lnSpc>
            </a:pPr>
            <a:r>
              <a:rPr lang="en-US" sz="3200" dirty="0"/>
              <a:t>It is unrealistic to expect </a:t>
            </a:r>
            <a:r>
              <a:rPr lang="en-US" sz="3200" dirty="0" smtClean="0"/>
              <a:t>providers </a:t>
            </a:r>
            <a:br>
              <a:rPr lang="en-US" sz="3200" dirty="0" smtClean="0"/>
            </a:br>
            <a:r>
              <a:rPr lang="en-US" sz="3200" dirty="0" smtClean="0"/>
              <a:t>to </a:t>
            </a:r>
            <a:r>
              <a:rPr lang="en-US" sz="3200" dirty="0"/>
              <a:t>improve quality or reduce spending </a:t>
            </a:r>
            <a:r>
              <a:rPr lang="en-US" sz="3200" dirty="0" smtClean="0"/>
              <a:t/>
            </a:r>
            <a:br>
              <a:rPr lang="en-US" sz="3200" dirty="0" smtClean="0"/>
            </a:br>
            <a:r>
              <a:rPr lang="en-US" sz="3200" dirty="0" smtClean="0"/>
              <a:t>if </a:t>
            </a:r>
            <a:r>
              <a:rPr lang="en-US" sz="3200" dirty="0"/>
              <a:t>the payment system does not </a:t>
            </a:r>
            <a:r>
              <a:rPr lang="en-US" sz="3200" dirty="0" smtClean="0"/>
              <a:t>provide </a:t>
            </a:r>
            <a:br>
              <a:rPr lang="en-US" sz="3200" dirty="0" smtClean="0"/>
            </a:br>
            <a:r>
              <a:rPr lang="en-US" sz="3200" dirty="0" smtClean="0"/>
              <a:t>adequate </a:t>
            </a:r>
            <a:r>
              <a:rPr lang="en-US" sz="3200" dirty="0"/>
              <a:t>financial support for their efforts.  </a:t>
            </a:r>
          </a:p>
        </p:txBody>
      </p:sp>
      <p:sp>
        <p:nvSpPr>
          <p:cNvPr id="6" name="TextBox 5"/>
          <p:cNvSpPr txBox="1"/>
          <p:nvPr/>
        </p:nvSpPr>
        <p:spPr>
          <a:xfrm>
            <a:off x="76200" y="2452660"/>
            <a:ext cx="8763000" cy="838200"/>
          </a:xfrm>
          <a:prstGeom prst="rect">
            <a:avLst/>
          </a:prstGeom>
          <a:noFill/>
        </p:spPr>
        <p:txBody>
          <a:bodyPr wrap="square" rtlCol="0">
            <a:noAutofit/>
          </a:bodyPr>
          <a:lstStyle/>
          <a:p>
            <a:pPr>
              <a:lnSpc>
                <a:spcPts val="2800"/>
              </a:lnSpc>
            </a:pPr>
            <a:r>
              <a:rPr lang="en-US" sz="3200" dirty="0" smtClean="0">
                <a:solidFill>
                  <a:srgbClr val="FF0000"/>
                </a:solidFill>
              </a:rPr>
              <a:t>It’s unrealistic </a:t>
            </a:r>
            <a:r>
              <a:rPr lang="en-US" sz="3200" dirty="0">
                <a:solidFill>
                  <a:srgbClr val="FF0000"/>
                </a:solidFill>
              </a:rPr>
              <a:t>to expect patients </a:t>
            </a:r>
            <a:r>
              <a:rPr lang="en-US" sz="3200" dirty="0" smtClean="0">
                <a:solidFill>
                  <a:srgbClr val="FF0000"/>
                </a:solidFill>
              </a:rPr>
              <a:t>&amp; purchasers </a:t>
            </a:r>
            <a:br>
              <a:rPr lang="en-US" sz="3200" dirty="0" smtClean="0">
                <a:solidFill>
                  <a:srgbClr val="FF0000"/>
                </a:solidFill>
              </a:rPr>
            </a:br>
            <a:r>
              <a:rPr lang="en-US" sz="3200" dirty="0" smtClean="0">
                <a:solidFill>
                  <a:srgbClr val="FF0000"/>
                </a:solidFill>
              </a:rPr>
              <a:t>to </a:t>
            </a:r>
            <a:r>
              <a:rPr lang="en-US" sz="3200" dirty="0">
                <a:solidFill>
                  <a:srgbClr val="FF0000"/>
                </a:solidFill>
              </a:rPr>
              <a:t>pay more or differently without assurances that </a:t>
            </a:r>
            <a:r>
              <a:rPr lang="en-US" sz="3200" dirty="0" smtClean="0">
                <a:solidFill>
                  <a:srgbClr val="FF0000"/>
                </a:solidFill>
              </a:rPr>
              <a:t>quality </a:t>
            </a:r>
            <a:r>
              <a:rPr lang="en-US" sz="3200" dirty="0">
                <a:solidFill>
                  <a:srgbClr val="FF0000"/>
                </a:solidFill>
              </a:rPr>
              <a:t>will be improved, </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spending </a:t>
            </a:r>
            <a:r>
              <a:rPr lang="en-US" sz="3200" dirty="0">
                <a:solidFill>
                  <a:srgbClr val="FF0000"/>
                </a:solidFill>
              </a:rPr>
              <a:t>will be lower, or both. </a:t>
            </a:r>
          </a:p>
        </p:txBody>
      </p:sp>
    </p:spTree>
    <p:extLst>
      <p:ext uri="{BB962C8B-B14F-4D97-AF65-F5344CB8AC3E}">
        <p14:creationId xmlns:p14="http://schemas.microsoft.com/office/powerpoint/2010/main" val="1189599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78630"/>
            <a:ext cx="8001000" cy="990600"/>
          </a:xfrm>
          <a:prstGeom prst="rect">
            <a:avLst/>
          </a:prstGeom>
          <a:noFill/>
        </p:spPr>
        <p:txBody>
          <a:bodyPr wrap="square" rtlCol="0">
            <a:noAutofit/>
          </a:bodyPr>
          <a:lstStyle/>
          <a:p>
            <a:pPr>
              <a:lnSpc>
                <a:spcPts val="2800"/>
              </a:lnSpc>
            </a:pPr>
            <a:r>
              <a:rPr lang="en-US" sz="3200" dirty="0"/>
              <a:t>It is unrealistic to expect </a:t>
            </a:r>
            <a:r>
              <a:rPr lang="en-US" sz="3200" dirty="0" smtClean="0"/>
              <a:t>providers </a:t>
            </a:r>
            <a:br>
              <a:rPr lang="en-US" sz="3200" dirty="0" smtClean="0"/>
            </a:br>
            <a:r>
              <a:rPr lang="en-US" sz="3200" dirty="0" smtClean="0"/>
              <a:t>to </a:t>
            </a:r>
            <a:r>
              <a:rPr lang="en-US" sz="3200" dirty="0"/>
              <a:t>improve quality or reduce spending </a:t>
            </a:r>
            <a:r>
              <a:rPr lang="en-US" sz="3200" dirty="0" smtClean="0"/>
              <a:t/>
            </a:r>
            <a:br>
              <a:rPr lang="en-US" sz="3200" dirty="0" smtClean="0"/>
            </a:br>
            <a:r>
              <a:rPr lang="en-US" sz="3200" dirty="0" smtClean="0"/>
              <a:t>if </a:t>
            </a:r>
            <a:r>
              <a:rPr lang="en-US" sz="3200" dirty="0"/>
              <a:t>the payment system does not </a:t>
            </a:r>
            <a:r>
              <a:rPr lang="en-US" sz="3200" dirty="0" smtClean="0"/>
              <a:t>provide </a:t>
            </a:r>
            <a:br>
              <a:rPr lang="en-US" sz="3200" dirty="0" smtClean="0"/>
            </a:br>
            <a:r>
              <a:rPr lang="en-US" sz="3200" dirty="0" smtClean="0"/>
              <a:t>adequate </a:t>
            </a:r>
            <a:r>
              <a:rPr lang="en-US" sz="3200" dirty="0"/>
              <a:t>financial support for their efforts.  </a:t>
            </a:r>
          </a:p>
        </p:txBody>
      </p:sp>
      <p:sp>
        <p:nvSpPr>
          <p:cNvPr id="6" name="TextBox 5"/>
          <p:cNvSpPr txBox="1"/>
          <p:nvPr/>
        </p:nvSpPr>
        <p:spPr>
          <a:xfrm>
            <a:off x="76200" y="2452660"/>
            <a:ext cx="8763000" cy="838200"/>
          </a:xfrm>
          <a:prstGeom prst="rect">
            <a:avLst/>
          </a:prstGeom>
          <a:noFill/>
        </p:spPr>
        <p:txBody>
          <a:bodyPr wrap="square" rtlCol="0">
            <a:noAutofit/>
          </a:bodyPr>
          <a:lstStyle/>
          <a:p>
            <a:pPr>
              <a:lnSpc>
                <a:spcPts val="2800"/>
              </a:lnSpc>
            </a:pPr>
            <a:r>
              <a:rPr lang="en-US" sz="3200" dirty="0" smtClean="0"/>
              <a:t>It’s unrealistic </a:t>
            </a:r>
            <a:r>
              <a:rPr lang="en-US" sz="3200" dirty="0"/>
              <a:t>to expect patients </a:t>
            </a:r>
            <a:r>
              <a:rPr lang="en-US" sz="3200" dirty="0" smtClean="0"/>
              <a:t>&amp; purchasers </a:t>
            </a:r>
            <a:br>
              <a:rPr lang="en-US" sz="3200" dirty="0" smtClean="0"/>
            </a:br>
            <a:r>
              <a:rPr lang="en-US" sz="3200" dirty="0" smtClean="0"/>
              <a:t>to </a:t>
            </a:r>
            <a:r>
              <a:rPr lang="en-US" sz="3200" dirty="0"/>
              <a:t>pay more or differently without assurances that </a:t>
            </a:r>
            <a:r>
              <a:rPr lang="en-US" sz="3200" dirty="0" smtClean="0"/>
              <a:t>quality </a:t>
            </a:r>
            <a:r>
              <a:rPr lang="en-US" sz="3200" dirty="0"/>
              <a:t>will be improved, </a:t>
            </a:r>
            <a:r>
              <a:rPr lang="en-US" sz="3200" dirty="0" smtClean="0"/>
              <a:t/>
            </a:r>
            <a:br>
              <a:rPr lang="en-US" sz="3200" dirty="0" smtClean="0"/>
            </a:br>
            <a:r>
              <a:rPr lang="en-US" sz="3200" dirty="0" smtClean="0"/>
              <a:t>spending </a:t>
            </a:r>
            <a:r>
              <a:rPr lang="en-US" sz="3200" dirty="0"/>
              <a:t>will be lower, or both. </a:t>
            </a:r>
          </a:p>
        </p:txBody>
      </p:sp>
      <p:sp>
        <p:nvSpPr>
          <p:cNvPr id="7" name="TextBox 6"/>
          <p:cNvSpPr txBox="1"/>
          <p:nvPr/>
        </p:nvSpPr>
        <p:spPr>
          <a:xfrm>
            <a:off x="304800" y="4343400"/>
            <a:ext cx="8229600" cy="1143000"/>
          </a:xfrm>
          <a:prstGeom prst="rect">
            <a:avLst/>
          </a:prstGeom>
          <a:noFill/>
        </p:spPr>
        <p:txBody>
          <a:bodyPr wrap="square" rtlCol="0">
            <a:noAutofit/>
          </a:bodyPr>
          <a:lstStyle/>
          <a:p>
            <a:pPr>
              <a:lnSpc>
                <a:spcPts val="2800"/>
              </a:lnSpc>
            </a:pPr>
            <a:r>
              <a:rPr lang="en-US" sz="3200" dirty="0" smtClean="0">
                <a:solidFill>
                  <a:srgbClr val="008000"/>
                </a:solidFill>
              </a:rPr>
              <a:t>Payment </a:t>
            </a:r>
            <a:r>
              <a:rPr lang="en-US" sz="3200" dirty="0">
                <a:solidFill>
                  <a:srgbClr val="008000"/>
                </a:solidFill>
              </a:rPr>
              <a:t>reforms must be designed </a:t>
            </a:r>
            <a:r>
              <a:rPr lang="en-US" sz="3200" dirty="0" smtClean="0">
                <a:solidFill>
                  <a:srgbClr val="008000"/>
                </a:solidFill>
              </a:rPr>
              <a:t/>
            </a:r>
            <a:br>
              <a:rPr lang="en-US" sz="3200" dirty="0" smtClean="0">
                <a:solidFill>
                  <a:srgbClr val="008000"/>
                </a:solidFill>
              </a:rPr>
            </a:br>
            <a:r>
              <a:rPr lang="en-US" sz="3200" dirty="0" smtClean="0">
                <a:solidFill>
                  <a:srgbClr val="008000"/>
                </a:solidFill>
              </a:rPr>
              <a:t>to support delivery of </a:t>
            </a:r>
            <a:br>
              <a:rPr lang="en-US" sz="3200" dirty="0" smtClean="0">
                <a:solidFill>
                  <a:srgbClr val="008000"/>
                </a:solidFill>
              </a:rPr>
            </a:br>
            <a:r>
              <a:rPr lang="en-US" sz="3200" b="1" dirty="0" smtClean="0">
                <a:solidFill>
                  <a:srgbClr val="008000"/>
                </a:solidFill>
              </a:rPr>
              <a:t>higher-quality </a:t>
            </a:r>
            <a:r>
              <a:rPr lang="en-US" sz="3200" b="1" dirty="0">
                <a:solidFill>
                  <a:srgbClr val="008000"/>
                </a:solidFill>
              </a:rPr>
              <a:t>care</a:t>
            </a:r>
            <a:r>
              <a:rPr lang="en-US" sz="3200" dirty="0">
                <a:solidFill>
                  <a:srgbClr val="008000"/>
                </a:solidFill>
              </a:rPr>
              <a:t> for patients </a:t>
            </a:r>
            <a:r>
              <a:rPr lang="en-US" sz="3200" dirty="0" smtClean="0">
                <a:solidFill>
                  <a:srgbClr val="008000"/>
                </a:solidFill>
              </a:rPr>
              <a:t/>
            </a:r>
            <a:br>
              <a:rPr lang="en-US" sz="3200" dirty="0" smtClean="0">
                <a:solidFill>
                  <a:srgbClr val="008000"/>
                </a:solidFill>
              </a:rPr>
            </a:br>
            <a:r>
              <a:rPr lang="en-US" sz="3200" dirty="0" smtClean="0">
                <a:solidFill>
                  <a:srgbClr val="008000"/>
                </a:solidFill>
              </a:rPr>
              <a:t>at </a:t>
            </a:r>
            <a:r>
              <a:rPr lang="en-US" sz="3200" b="1" dirty="0">
                <a:solidFill>
                  <a:srgbClr val="008000"/>
                </a:solidFill>
              </a:rPr>
              <a:t>lower costs</a:t>
            </a:r>
            <a:r>
              <a:rPr lang="en-US" sz="3200" dirty="0">
                <a:solidFill>
                  <a:srgbClr val="008000"/>
                </a:solidFill>
              </a:rPr>
              <a:t> for purchasers </a:t>
            </a:r>
            <a:r>
              <a:rPr lang="en-US" sz="3200" dirty="0" smtClean="0">
                <a:solidFill>
                  <a:srgbClr val="008000"/>
                </a:solidFill>
              </a:rPr>
              <a:t/>
            </a:r>
            <a:br>
              <a:rPr lang="en-US" sz="3200" dirty="0" smtClean="0">
                <a:solidFill>
                  <a:srgbClr val="008000"/>
                </a:solidFill>
              </a:rPr>
            </a:br>
            <a:r>
              <a:rPr lang="en-US" sz="3200" dirty="0" smtClean="0">
                <a:solidFill>
                  <a:srgbClr val="008000"/>
                </a:solidFill>
              </a:rPr>
              <a:t>in </a:t>
            </a:r>
            <a:r>
              <a:rPr lang="en-US" sz="3200" dirty="0">
                <a:solidFill>
                  <a:srgbClr val="008000"/>
                </a:solidFill>
              </a:rPr>
              <a:t>ways that are </a:t>
            </a:r>
            <a:r>
              <a:rPr lang="en-US" sz="3200" dirty="0" smtClean="0">
                <a:solidFill>
                  <a:srgbClr val="008000"/>
                </a:solidFill>
              </a:rPr>
              <a:t/>
            </a:r>
            <a:br>
              <a:rPr lang="en-US" sz="3200" dirty="0" smtClean="0">
                <a:solidFill>
                  <a:srgbClr val="008000"/>
                </a:solidFill>
              </a:rPr>
            </a:br>
            <a:r>
              <a:rPr lang="en-US" sz="3200" b="1" dirty="0" smtClean="0">
                <a:solidFill>
                  <a:srgbClr val="008000"/>
                </a:solidFill>
              </a:rPr>
              <a:t>financially </a:t>
            </a:r>
            <a:r>
              <a:rPr lang="en-US" sz="3200" b="1" dirty="0">
                <a:solidFill>
                  <a:srgbClr val="008000"/>
                </a:solidFill>
              </a:rPr>
              <a:t>feasible for </a:t>
            </a:r>
            <a:r>
              <a:rPr lang="en-US" sz="3200" b="1" dirty="0" smtClean="0">
                <a:solidFill>
                  <a:srgbClr val="008000"/>
                </a:solidFill>
              </a:rPr>
              <a:t>providers.</a:t>
            </a:r>
            <a:endParaRPr lang="en-US" sz="3200" b="1" dirty="0">
              <a:solidFill>
                <a:srgbClr val="008000"/>
              </a:solidFill>
            </a:endParaRPr>
          </a:p>
        </p:txBody>
      </p:sp>
    </p:spTree>
    <p:extLst>
      <p:ext uri="{BB962C8B-B14F-4D97-AF65-F5344CB8AC3E}">
        <p14:creationId xmlns:p14="http://schemas.microsoft.com/office/powerpoint/2010/main" val="964098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Compromise:</a:t>
            </a:r>
            <a:br>
              <a:rPr lang="en-US" dirty="0" smtClean="0"/>
            </a:br>
            <a:r>
              <a:rPr lang="en-US" dirty="0" smtClean="0"/>
              <a:t>#1: Identify Avoidable Spending</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PROVIDER</a:t>
            </a:r>
            <a:br>
              <a:rPr lang="en-US" dirty="0" smtClean="0">
                <a:solidFill>
                  <a:schemeClr val="bg1"/>
                </a:solidFill>
              </a:rPr>
            </a:br>
            <a:r>
              <a:rPr lang="en-US" dirty="0" smtClean="0">
                <a:solidFill>
                  <a:schemeClr val="bg1"/>
                </a:solidFill>
              </a:rPr>
              <a:t>CAN</a:t>
            </a:r>
            <a:br>
              <a:rPr lang="en-US" dirty="0" smtClean="0">
                <a:solidFill>
                  <a:schemeClr val="bg1"/>
                </a:solidFill>
              </a:rPr>
            </a:br>
            <a:r>
              <a:rPr lang="en-US" dirty="0" smtClean="0">
                <a:solidFill>
                  <a:schemeClr val="bg1"/>
                </a:solidFill>
              </a:rPr>
              <a:t>CONTROL</a:t>
            </a:r>
            <a:endParaRPr lang="en-US" dirty="0">
              <a:solidFill>
                <a:schemeClr val="bg1"/>
              </a:solidFill>
            </a:endParaRP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10" name="Rectangle 9"/>
          <p:cNvSpPr/>
          <p:nvPr/>
        </p:nvSpPr>
        <p:spPr bwMode="auto">
          <a:xfrm>
            <a:off x="3347435" y="1558923"/>
            <a:ext cx="5638800" cy="2479677"/>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OPPORTUNITIES</a:t>
            </a:r>
            <a:r>
              <a:rPr kumimoji="0" lang="en-US" sz="1800" b="1" i="0" u="none" strike="noStrike" cap="none" normalizeH="0" dirty="0" smtClean="0">
                <a:ln>
                  <a:noFill/>
                </a:ln>
                <a:solidFill>
                  <a:srgbClr val="FF0000"/>
                </a:solidFill>
                <a:effectLst/>
                <a:latin typeface="Arial" charset="0"/>
                <a:cs typeface="Arial" charset="0"/>
              </a:rPr>
              <a:t> TO REDUCE OTHER SPENDING</a:t>
            </a:r>
          </a:p>
          <a:p>
            <a:pPr marL="119063" marR="0" indent="-119063"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lang="en-US" b="1" baseline="0" dirty="0" smtClean="0">
                <a:solidFill>
                  <a:srgbClr val="FF0000"/>
                </a:solidFill>
                <a:latin typeface="Arial" charset="0"/>
                <a:cs typeface="Arial" charset="0"/>
              </a:rPr>
              <a:t>Avoidable Admissions and Readmissions</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Unnecessary Tests</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Use of Lower-Cost Settings</a:t>
            </a:r>
          </a:p>
          <a:p>
            <a:pPr marL="344488" lvl="1" indent="-107950" algn="l">
              <a:lnSpc>
                <a:spcPts val="1500"/>
              </a:lnSpc>
              <a:spcBef>
                <a:spcPts val="0"/>
              </a:spcBef>
              <a:buFont typeface="Arial" panose="020B0604020202020204" pitchFamily="34" charset="0"/>
              <a:buChar char="•"/>
            </a:pPr>
            <a:r>
              <a:rPr lang="en-US" sz="1600" dirty="0" smtClean="0">
                <a:solidFill>
                  <a:srgbClr val="FF0000"/>
                </a:solidFill>
                <a:latin typeface="Arial" charset="0"/>
                <a:cs typeface="Arial" charset="0"/>
              </a:rPr>
              <a:t>Home care instead of facility-based care</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More Efficient Delivery of Treatments</a:t>
            </a:r>
          </a:p>
          <a:p>
            <a:pPr marL="344488" lvl="1" indent="-112713" algn="l">
              <a:lnSpc>
                <a:spcPts val="1500"/>
              </a:lnSpc>
              <a:spcBef>
                <a:spcPts val="0"/>
              </a:spcBef>
              <a:buFont typeface="Arial" panose="020B0604020202020204" pitchFamily="34" charset="0"/>
              <a:buChar char="•"/>
            </a:pPr>
            <a:r>
              <a:rPr lang="en-US" sz="1600" dirty="0" smtClean="0">
                <a:solidFill>
                  <a:srgbClr val="FF0000"/>
                </a:solidFill>
                <a:latin typeface="Arial" charset="0"/>
                <a:cs typeface="Arial" charset="0"/>
              </a:rPr>
              <a:t>Shorter inpatient stays</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Preventable Complications of Treatment</a:t>
            </a:r>
          </a:p>
          <a:p>
            <a:pPr marL="344488" lvl="1" indent="-112713" algn="l">
              <a:lnSpc>
                <a:spcPts val="1500"/>
              </a:lnSpc>
              <a:spcBef>
                <a:spcPts val="0"/>
              </a:spcBef>
              <a:buFont typeface="Arial" panose="020B0604020202020204" pitchFamily="34" charset="0"/>
              <a:buChar char="•"/>
            </a:pPr>
            <a:r>
              <a:rPr kumimoji="0" lang="en-US" sz="1600" i="0" u="none" strike="noStrike" cap="none" normalizeH="0" baseline="0" dirty="0" smtClean="0">
                <a:ln>
                  <a:noFill/>
                </a:ln>
                <a:solidFill>
                  <a:srgbClr val="FF0000"/>
                </a:solidFill>
                <a:effectLst/>
                <a:latin typeface="Arial" charset="0"/>
                <a:cs typeface="Arial" charset="0"/>
              </a:rPr>
              <a:t>Infections, m</a:t>
            </a:r>
            <a:r>
              <a:rPr lang="en-US" sz="1600" dirty="0" smtClean="0">
                <a:solidFill>
                  <a:srgbClr val="FF0000"/>
                </a:solidFill>
                <a:latin typeface="Arial" charset="0"/>
                <a:cs typeface="Arial" charset="0"/>
              </a:rPr>
              <a:t>edication side effects</a:t>
            </a:r>
            <a:endParaRPr kumimoji="0" lang="en-US" sz="1600" i="0" u="none" strike="noStrike" cap="none" normalizeH="0" baseline="0" dirty="0" smtClean="0">
              <a:ln>
                <a:noFill/>
              </a:ln>
              <a:solidFill>
                <a:srgbClr val="FF0000"/>
              </a:solidFill>
              <a:effectLst/>
              <a:latin typeface="Arial" charset="0"/>
              <a:cs typeface="Arial" charset="0"/>
            </a:endParaRPr>
          </a:p>
        </p:txBody>
      </p:sp>
      <p:cxnSp>
        <p:nvCxnSpPr>
          <p:cNvPr id="12" name="Straight Connector 11"/>
          <p:cNvCxnSpPr/>
          <p:nvPr/>
        </p:nvCxnSpPr>
        <p:spPr bwMode="auto">
          <a:xfrm>
            <a:off x="2684206" y="3746090"/>
            <a:ext cx="658968" cy="292510"/>
          </a:xfrm>
          <a:prstGeom prst="line">
            <a:avLst/>
          </a:prstGeom>
          <a:solidFill>
            <a:schemeClr val="accent1"/>
          </a:solidFill>
          <a:ln w="22225" cap="flat" cmpd="sng" algn="ctr">
            <a:solidFill>
              <a:srgbClr val="FF0000"/>
            </a:solidFill>
            <a:prstDash val="dash"/>
            <a:round/>
            <a:headEnd type="none" w="med" len="med"/>
            <a:tailEnd type="none" w="med" len="med"/>
          </a:ln>
          <a:effectLst/>
        </p:spPr>
      </p:cxnSp>
      <p:cxnSp>
        <p:nvCxnSpPr>
          <p:cNvPr id="13" name="Straight Connector 12"/>
          <p:cNvCxnSpPr/>
          <p:nvPr/>
        </p:nvCxnSpPr>
        <p:spPr bwMode="auto">
          <a:xfrm flipV="1">
            <a:off x="2698955" y="1592149"/>
            <a:ext cx="644219" cy="841335"/>
          </a:xfrm>
          <a:prstGeom prst="line">
            <a:avLst/>
          </a:prstGeom>
          <a:solidFill>
            <a:schemeClr val="accent1"/>
          </a:solidFill>
          <a:ln w="22225"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967304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Compromise:</a:t>
            </a:r>
            <a:br>
              <a:rPr lang="en-US" dirty="0" smtClean="0"/>
            </a:br>
            <a:r>
              <a:rPr lang="en-US" dirty="0" smtClean="0"/>
              <a:t>#2: Identify Barriers in Payment</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PROVIDER</a:t>
            </a:r>
            <a:br>
              <a:rPr lang="en-US" dirty="0" smtClean="0">
                <a:solidFill>
                  <a:schemeClr val="bg1"/>
                </a:solidFill>
              </a:rPr>
            </a:br>
            <a:r>
              <a:rPr lang="en-US" dirty="0" smtClean="0">
                <a:solidFill>
                  <a:schemeClr val="bg1"/>
                </a:solidFill>
              </a:rPr>
              <a:t>CAN</a:t>
            </a:r>
            <a:br>
              <a:rPr lang="en-US" dirty="0" smtClean="0">
                <a:solidFill>
                  <a:schemeClr val="bg1"/>
                </a:solidFill>
              </a:rPr>
            </a:br>
            <a:r>
              <a:rPr lang="en-US" dirty="0" smtClean="0">
                <a:solidFill>
                  <a:schemeClr val="bg1"/>
                </a:solidFill>
              </a:rPr>
              <a:t>CONTROL</a:t>
            </a:r>
            <a:endParaRPr lang="en-US" dirty="0">
              <a:solidFill>
                <a:schemeClr val="bg1"/>
              </a:solidFill>
            </a:endParaRP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10" name="Rectangle 9"/>
          <p:cNvSpPr/>
          <p:nvPr/>
        </p:nvSpPr>
        <p:spPr bwMode="auto">
          <a:xfrm>
            <a:off x="3347435" y="1558923"/>
            <a:ext cx="5638800" cy="2479677"/>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OPPORTUNITIES</a:t>
            </a:r>
            <a:r>
              <a:rPr kumimoji="0" lang="en-US" sz="1800" b="1" i="0" u="none" strike="noStrike" cap="none" normalizeH="0" dirty="0" smtClean="0">
                <a:ln>
                  <a:noFill/>
                </a:ln>
                <a:solidFill>
                  <a:srgbClr val="FF0000"/>
                </a:solidFill>
                <a:effectLst/>
                <a:latin typeface="Arial" charset="0"/>
                <a:cs typeface="Arial" charset="0"/>
              </a:rPr>
              <a:t> TO REDUCE OTHER SPENDING</a:t>
            </a:r>
          </a:p>
          <a:p>
            <a:pPr marL="119063" marR="0" indent="-119063"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lang="en-US" b="1" baseline="0" dirty="0" smtClean="0">
                <a:solidFill>
                  <a:srgbClr val="FF0000"/>
                </a:solidFill>
                <a:latin typeface="Arial" charset="0"/>
                <a:cs typeface="Arial" charset="0"/>
              </a:rPr>
              <a:t>Avoidable Admissions and Readmissions</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Unnecessary Tests</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Use of Lower-Cost Settings</a:t>
            </a:r>
          </a:p>
          <a:p>
            <a:pPr marL="344488" lvl="1" indent="-107950" algn="l">
              <a:lnSpc>
                <a:spcPts val="1500"/>
              </a:lnSpc>
              <a:spcBef>
                <a:spcPts val="0"/>
              </a:spcBef>
              <a:buFont typeface="Arial" panose="020B0604020202020204" pitchFamily="34" charset="0"/>
              <a:buChar char="•"/>
            </a:pPr>
            <a:r>
              <a:rPr lang="en-US" sz="1600" dirty="0" smtClean="0">
                <a:solidFill>
                  <a:srgbClr val="FF0000"/>
                </a:solidFill>
                <a:latin typeface="Arial" charset="0"/>
                <a:cs typeface="Arial" charset="0"/>
              </a:rPr>
              <a:t>Home care instead of facility-based care</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More Efficient Delivery of Treatments</a:t>
            </a:r>
          </a:p>
          <a:p>
            <a:pPr marL="344488" lvl="1" indent="-112713" algn="l">
              <a:lnSpc>
                <a:spcPts val="1500"/>
              </a:lnSpc>
              <a:spcBef>
                <a:spcPts val="0"/>
              </a:spcBef>
              <a:buFont typeface="Arial" panose="020B0604020202020204" pitchFamily="34" charset="0"/>
              <a:buChar char="•"/>
            </a:pPr>
            <a:r>
              <a:rPr lang="en-US" sz="1600" dirty="0" smtClean="0">
                <a:solidFill>
                  <a:srgbClr val="FF0000"/>
                </a:solidFill>
                <a:latin typeface="Arial" charset="0"/>
                <a:cs typeface="Arial" charset="0"/>
              </a:rPr>
              <a:t>Shorter inpatient stays</a:t>
            </a:r>
          </a:p>
          <a:p>
            <a:pPr marL="119063" indent="-119063" algn="l">
              <a:lnSpc>
                <a:spcPts val="1500"/>
              </a:lnSpc>
              <a:spcBef>
                <a:spcPts val="600"/>
              </a:spcBef>
              <a:buFont typeface="Arial" panose="020B0604020202020204" pitchFamily="34" charset="0"/>
              <a:buChar char="•"/>
            </a:pPr>
            <a:r>
              <a:rPr lang="en-US" b="1" dirty="0" smtClean="0">
                <a:solidFill>
                  <a:srgbClr val="FF0000"/>
                </a:solidFill>
                <a:latin typeface="Arial" charset="0"/>
                <a:cs typeface="Arial" charset="0"/>
              </a:rPr>
              <a:t>Preventable Complications of Treatment</a:t>
            </a:r>
          </a:p>
          <a:p>
            <a:pPr marL="344488" lvl="1" indent="-112713" algn="l">
              <a:lnSpc>
                <a:spcPts val="1500"/>
              </a:lnSpc>
              <a:spcBef>
                <a:spcPts val="0"/>
              </a:spcBef>
              <a:buFont typeface="Arial" panose="020B0604020202020204" pitchFamily="34" charset="0"/>
              <a:buChar char="•"/>
            </a:pPr>
            <a:r>
              <a:rPr kumimoji="0" lang="en-US" sz="1600" i="0" u="none" strike="noStrike" cap="none" normalizeH="0" baseline="0" dirty="0" smtClean="0">
                <a:ln>
                  <a:noFill/>
                </a:ln>
                <a:solidFill>
                  <a:srgbClr val="FF0000"/>
                </a:solidFill>
                <a:effectLst/>
                <a:latin typeface="Arial" charset="0"/>
                <a:cs typeface="Arial" charset="0"/>
              </a:rPr>
              <a:t>Infections, m</a:t>
            </a:r>
            <a:r>
              <a:rPr lang="en-US" sz="1600" dirty="0" smtClean="0">
                <a:solidFill>
                  <a:srgbClr val="FF0000"/>
                </a:solidFill>
                <a:latin typeface="Arial" charset="0"/>
                <a:cs typeface="Arial" charset="0"/>
              </a:rPr>
              <a:t>edication side effects</a:t>
            </a:r>
            <a:endParaRPr kumimoji="0" lang="en-US" sz="1600" i="0" u="none" strike="noStrike" cap="none" normalizeH="0" baseline="0" dirty="0" smtClean="0">
              <a:ln>
                <a:noFill/>
              </a:ln>
              <a:solidFill>
                <a:srgbClr val="FF0000"/>
              </a:solidFill>
              <a:effectLst/>
              <a:latin typeface="Arial" charset="0"/>
              <a:cs typeface="Arial" charset="0"/>
            </a:endParaRPr>
          </a:p>
        </p:txBody>
      </p:sp>
      <p:cxnSp>
        <p:nvCxnSpPr>
          <p:cNvPr id="12" name="Straight Connector 11"/>
          <p:cNvCxnSpPr/>
          <p:nvPr/>
        </p:nvCxnSpPr>
        <p:spPr bwMode="auto">
          <a:xfrm>
            <a:off x="2684206" y="3746090"/>
            <a:ext cx="658968" cy="292510"/>
          </a:xfrm>
          <a:prstGeom prst="line">
            <a:avLst/>
          </a:prstGeom>
          <a:solidFill>
            <a:schemeClr val="accent1"/>
          </a:solidFill>
          <a:ln w="22225" cap="flat" cmpd="sng" algn="ctr">
            <a:solidFill>
              <a:srgbClr val="FF0000"/>
            </a:solidFill>
            <a:prstDash val="dash"/>
            <a:round/>
            <a:headEnd type="none" w="med" len="med"/>
            <a:tailEnd type="none" w="med" len="med"/>
          </a:ln>
          <a:effectLst/>
        </p:spPr>
      </p:cxnSp>
      <p:cxnSp>
        <p:nvCxnSpPr>
          <p:cNvPr id="13" name="Straight Connector 12"/>
          <p:cNvCxnSpPr/>
          <p:nvPr/>
        </p:nvCxnSpPr>
        <p:spPr bwMode="auto">
          <a:xfrm flipV="1">
            <a:off x="2698955" y="1592149"/>
            <a:ext cx="644219" cy="841335"/>
          </a:xfrm>
          <a:prstGeom prst="line">
            <a:avLst/>
          </a:prstGeom>
          <a:solidFill>
            <a:schemeClr val="accent1"/>
          </a:solidFill>
          <a:ln w="22225" cap="flat" cmpd="sng" algn="ctr">
            <a:solidFill>
              <a:srgbClr val="FF0000"/>
            </a:solidFill>
            <a:prstDash val="dash"/>
            <a:round/>
            <a:headEnd type="none" w="med" len="med"/>
            <a:tailEnd type="none" w="med" len="med"/>
          </a:ln>
          <a:effectLst/>
        </p:spPr>
      </p:cxnSp>
      <p:sp>
        <p:nvSpPr>
          <p:cNvPr id="14" name="Rectangle 13"/>
          <p:cNvSpPr/>
          <p:nvPr/>
        </p:nvSpPr>
        <p:spPr bwMode="auto">
          <a:xfrm>
            <a:off x="3336016" y="4789382"/>
            <a:ext cx="5638800" cy="1535217"/>
          </a:xfrm>
          <a:prstGeom prst="rect">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cs typeface="Arial" charset="0"/>
              </a:rPr>
              <a:t>BARRIERS</a:t>
            </a:r>
            <a:r>
              <a:rPr kumimoji="0" lang="en-US" sz="1800" b="1" i="0" u="none" strike="noStrike" cap="none" normalizeH="0" dirty="0" smtClean="0">
                <a:ln>
                  <a:noFill/>
                </a:ln>
                <a:solidFill>
                  <a:srgbClr val="FF0000"/>
                </a:solidFill>
                <a:effectLst/>
                <a:latin typeface="Arial" charset="0"/>
                <a:cs typeface="Arial" charset="0"/>
              </a:rPr>
              <a:t> IN CURRENT FFS SYSTEM</a:t>
            </a:r>
          </a:p>
          <a:p>
            <a:pPr marL="166688" indent="-166688" algn="l">
              <a:lnSpc>
                <a:spcPts val="1600"/>
              </a:lnSpc>
              <a:spcBef>
                <a:spcPts val="600"/>
              </a:spcBef>
              <a:buFont typeface="Arial" panose="020B0604020202020204" pitchFamily="34" charset="0"/>
              <a:buChar char="•"/>
            </a:pPr>
            <a:r>
              <a:rPr lang="en-US" b="1" dirty="0">
                <a:solidFill>
                  <a:srgbClr val="FF0000"/>
                </a:solidFill>
                <a:latin typeface="Arial" charset="0"/>
                <a:cs typeface="Arial" charset="0"/>
              </a:rPr>
              <a:t>No payment for non-face-to-face services</a:t>
            </a:r>
          </a:p>
          <a:p>
            <a:pPr marL="166688" indent="-166688" algn="l">
              <a:lnSpc>
                <a:spcPts val="1600"/>
              </a:lnSpc>
              <a:spcBef>
                <a:spcPts val="600"/>
              </a:spcBef>
              <a:buFont typeface="Arial" panose="020B0604020202020204" pitchFamily="34" charset="0"/>
              <a:buChar char="•"/>
            </a:pPr>
            <a:r>
              <a:rPr lang="en-US" b="1" dirty="0">
                <a:solidFill>
                  <a:srgbClr val="FF0000"/>
                </a:solidFill>
                <a:latin typeface="Arial" charset="0"/>
                <a:cs typeface="Arial" charset="0"/>
              </a:rPr>
              <a:t>No payment for nurse care managers</a:t>
            </a:r>
          </a:p>
          <a:p>
            <a:pPr marL="166688" indent="-166688" algn="l">
              <a:lnSpc>
                <a:spcPts val="1600"/>
              </a:lnSpc>
              <a:spcBef>
                <a:spcPts val="600"/>
              </a:spcBef>
              <a:buFont typeface="Arial" panose="020B0604020202020204" pitchFamily="34" charset="0"/>
              <a:buChar char="•"/>
            </a:pPr>
            <a:r>
              <a:rPr lang="en-US" b="1" dirty="0">
                <a:solidFill>
                  <a:srgbClr val="FF0000"/>
                </a:solidFill>
                <a:latin typeface="Arial" charset="0"/>
                <a:cs typeface="Arial" charset="0"/>
              </a:rPr>
              <a:t>No payment for telemedicine services</a:t>
            </a:r>
          </a:p>
          <a:p>
            <a:pPr marL="166688" indent="-166688" algn="l">
              <a:lnSpc>
                <a:spcPts val="1600"/>
              </a:lnSpc>
              <a:spcBef>
                <a:spcPts val="600"/>
              </a:spcBef>
              <a:buFont typeface="Arial" panose="020B0604020202020204" pitchFamily="34" charset="0"/>
              <a:buChar char="•"/>
            </a:pPr>
            <a:r>
              <a:rPr lang="en-US" b="1" dirty="0">
                <a:solidFill>
                  <a:srgbClr val="FF0000"/>
                </a:solidFill>
                <a:latin typeface="Arial" charset="0"/>
                <a:cs typeface="Arial" charset="0"/>
              </a:rPr>
              <a:t>No payment for coordination calls </a:t>
            </a:r>
            <a:r>
              <a:rPr lang="en-US" b="1" dirty="0" smtClean="0">
                <a:solidFill>
                  <a:srgbClr val="FF0000"/>
                </a:solidFill>
                <a:latin typeface="Arial" charset="0"/>
                <a:cs typeface="Arial" charset="0"/>
              </a:rPr>
              <a:t>with PCPs</a:t>
            </a:r>
            <a:endParaRPr lang="en-US" b="1" dirty="0">
              <a:solidFill>
                <a:srgbClr val="FF0000"/>
              </a:solidFill>
              <a:latin typeface="Arial" charset="0"/>
              <a:cs typeface="Arial" charset="0"/>
            </a:endParaRPr>
          </a:p>
        </p:txBody>
      </p:sp>
      <p:cxnSp>
        <p:nvCxnSpPr>
          <p:cNvPr id="15" name="Straight Connector 14"/>
          <p:cNvCxnSpPr/>
          <p:nvPr/>
        </p:nvCxnSpPr>
        <p:spPr bwMode="auto">
          <a:xfrm flipV="1">
            <a:off x="2698955" y="4789384"/>
            <a:ext cx="633254" cy="1154216"/>
          </a:xfrm>
          <a:prstGeom prst="line">
            <a:avLst/>
          </a:prstGeom>
          <a:solidFill>
            <a:schemeClr val="accent1"/>
          </a:solidFill>
          <a:ln w="22225" cap="flat" cmpd="sng" algn="ctr">
            <a:solidFill>
              <a:srgbClr val="FF0000"/>
            </a:solidFill>
            <a:prstDash val="dash"/>
            <a:round/>
            <a:headEnd type="none" w="med" len="med"/>
            <a:tailEnd type="none" w="med" len="med"/>
          </a:ln>
          <a:effectLst/>
        </p:spPr>
      </p:cxnSp>
      <p:cxnSp>
        <p:nvCxnSpPr>
          <p:cNvPr id="16" name="Straight Connector 15"/>
          <p:cNvCxnSpPr/>
          <p:nvPr/>
        </p:nvCxnSpPr>
        <p:spPr bwMode="auto">
          <a:xfrm>
            <a:off x="2673626" y="6324599"/>
            <a:ext cx="658583" cy="0"/>
          </a:xfrm>
          <a:prstGeom prst="line">
            <a:avLst/>
          </a:prstGeom>
          <a:solidFill>
            <a:schemeClr val="accent1"/>
          </a:solidFill>
          <a:ln w="22225"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286040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Compromise:</a:t>
            </a:r>
            <a:br>
              <a:rPr lang="en-US" dirty="0" smtClean="0"/>
            </a:br>
            <a:r>
              <a:rPr lang="en-US" dirty="0" smtClean="0"/>
              <a:t>#3: Remove the Barriers</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PROVIDER</a:t>
            </a:r>
            <a:br>
              <a:rPr lang="en-US" dirty="0" smtClean="0">
                <a:solidFill>
                  <a:schemeClr val="bg1"/>
                </a:solidFill>
              </a:rPr>
            </a:br>
            <a:r>
              <a:rPr lang="en-US" dirty="0" smtClean="0">
                <a:solidFill>
                  <a:schemeClr val="bg1"/>
                </a:solidFill>
              </a:rPr>
              <a:t>CAN</a:t>
            </a:r>
            <a:br>
              <a:rPr lang="en-US" dirty="0" smtClean="0">
                <a:solidFill>
                  <a:schemeClr val="bg1"/>
                </a:solidFill>
              </a:rPr>
            </a:br>
            <a:r>
              <a:rPr lang="en-US" dirty="0" smtClean="0">
                <a:solidFill>
                  <a:schemeClr val="bg1"/>
                </a:solidFill>
              </a:rPr>
              <a:t>CONTROL</a:t>
            </a:r>
            <a:endParaRPr lang="en-US" dirty="0">
              <a:solidFill>
                <a:schemeClr val="bg1"/>
              </a:solidFill>
            </a:endParaRP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236416" y="3716819"/>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236416" y="3335820"/>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6" name="TextBox 35"/>
          <p:cNvSpPr txBox="1"/>
          <p:nvPr/>
        </p:nvSpPr>
        <p:spPr>
          <a:xfrm>
            <a:off x="3060949" y="1486422"/>
            <a:ext cx="1826141" cy="784830"/>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PAYER</a:t>
            </a:r>
            <a:br>
              <a:rPr lang="en-US" sz="2000" b="1" dirty="0" smtClean="0"/>
            </a:br>
            <a:r>
              <a:rPr lang="en-US" sz="2000" b="1" dirty="0" smtClean="0"/>
              <a:t>AGREEMENT</a:t>
            </a:r>
            <a:endParaRPr lang="en-US" sz="2000" b="1" dirty="0"/>
          </a:p>
        </p:txBody>
      </p:sp>
      <p:sp>
        <p:nvSpPr>
          <p:cNvPr id="38" name="Up Arrow 37"/>
          <p:cNvSpPr/>
          <p:nvPr/>
        </p:nvSpPr>
        <p:spPr bwMode="auto">
          <a:xfrm>
            <a:off x="2752714" y="3335819"/>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4" name="Straight Arrow Connector 23"/>
          <p:cNvCxnSpPr>
            <a:stCxn id="22" idx="3"/>
            <a:endCxn id="28" idx="1"/>
          </p:cNvCxnSpPr>
          <p:nvPr/>
        </p:nvCxnSpPr>
        <p:spPr bwMode="auto">
          <a:xfrm flipV="1">
            <a:off x="2673626" y="3526319"/>
            <a:ext cx="562790" cy="2607781"/>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3" name="TextBox 2"/>
          <p:cNvSpPr txBox="1"/>
          <p:nvPr/>
        </p:nvSpPr>
        <p:spPr>
          <a:xfrm>
            <a:off x="4684216" y="3307298"/>
            <a:ext cx="2980303" cy="502702"/>
          </a:xfrm>
          <a:prstGeom prst="rect">
            <a:avLst/>
          </a:prstGeom>
          <a:noFill/>
        </p:spPr>
        <p:txBody>
          <a:bodyPr wrap="none" rtlCol="0">
            <a:spAutoFit/>
          </a:bodyPr>
          <a:lstStyle/>
          <a:p>
            <a:pPr algn="l">
              <a:lnSpc>
                <a:spcPts val="1600"/>
              </a:lnSpc>
            </a:pPr>
            <a:r>
              <a:rPr lang="en-US" dirty="0" smtClean="0">
                <a:solidFill>
                  <a:srgbClr val="0000FF"/>
                </a:solidFill>
              </a:rPr>
              <a:t>Upfront payment to support</a:t>
            </a:r>
            <a:br>
              <a:rPr lang="en-US" dirty="0" smtClean="0">
                <a:solidFill>
                  <a:srgbClr val="0000FF"/>
                </a:solidFill>
              </a:rPr>
            </a:br>
            <a:r>
              <a:rPr lang="en-US" dirty="0" smtClean="0">
                <a:solidFill>
                  <a:srgbClr val="0000FF"/>
                </a:solidFill>
              </a:rPr>
              <a:t>improved delivery of care</a:t>
            </a:r>
            <a:endParaRPr lang="en-US" dirty="0">
              <a:solidFill>
                <a:srgbClr val="0000FF"/>
              </a:solidFill>
            </a:endParaRPr>
          </a:p>
        </p:txBody>
      </p:sp>
    </p:spTree>
    <p:extLst>
      <p:ext uri="{BB962C8B-B14F-4D97-AF65-F5344CB8AC3E}">
        <p14:creationId xmlns:p14="http://schemas.microsoft.com/office/powerpoint/2010/main" val="3565722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1600"/>
            <a:ext cx="8074025" cy="1228725"/>
          </a:xfrm>
        </p:spPr>
        <p:txBody>
          <a:bodyPr/>
          <a:lstStyle/>
          <a:p>
            <a:r>
              <a:rPr lang="en-US" dirty="0" smtClean="0"/>
              <a:t>A Successful Compromise:</a:t>
            </a:r>
            <a:br>
              <a:rPr lang="en-US" dirty="0" smtClean="0"/>
            </a:br>
            <a:r>
              <a:rPr lang="en-US" dirty="0" smtClean="0"/>
              <a:t>#4: Take Accountability for Results</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PROVIDER</a:t>
            </a:r>
            <a:br>
              <a:rPr lang="en-US" dirty="0" smtClean="0">
                <a:solidFill>
                  <a:schemeClr val="bg1"/>
                </a:solidFill>
              </a:rPr>
            </a:br>
            <a:r>
              <a:rPr lang="en-US" dirty="0" smtClean="0">
                <a:solidFill>
                  <a:schemeClr val="bg1"/>
                </a:solidFill>
              </a:rPr>
              <a:t>CAN</a:t>
            </a:r>
            <a:br>
              <a:rPr lang="en-US" dirty="0" smtClean="0">
                <a:solidFill>
                  <a:schemeClr val="bg1"/>
                </a:solidFill>
              </a:rPr>
            </a:br>
            <a:r>
              <a:rPr lang="en-US" dirty="0" smtClean="0">
                <a:solidFill>
                  <a:schemeClr val="bg1"/>
                </a:solidFill>
              </a:rPr>
              <a:t>CONTROL</a:t>
            </a:r>
            <a:endParaRPr lang="en-US" dirty="0">
              <a:solidFill>
                <a:schemeClr val="bg1"/>
              </a:solidFill>
            </a:endParaRP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236416" y="3716819"/>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236416" y="3335820"/>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sp>
        <p:nvSpPr>
          <p:cNvPr id="29" name="Rectangle 28"/>
          <p:cNvSpPr/>
          <p:nvPr/>
        </p:nvSpPr>
        <p:spPr bwMode="auto">
          <a:xfrm>
            <a:off x="3239731" y="2421419"/>
            <a:ext cx="1444487" cy="228598"/>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6" name="TextBox 35"/>
          <p:cNvSpPr txBox="1"/>
          <p:nvPr/>
        </p:nvSpPr>
        <p:spPr>
          <a:xfrm>
            <a:off x="3060949" y="1486422"/>
            <a:ext cx="1826141" cy="784830"/>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PAYER</a:t>
            </a:r>
            <a:br>
              <a:rPr lang="en-US" sz="2000" b="1" dirty="0" smtClean="0"/>
            </a:br>
            <a:r>
              <a:rPr lang="en-US" sz="2000" b="1" dirty="0" smtClean="0"/>
              <a:t>AGREEMENT</a:t>
            </a:r>
            <a:endParaRPr lang="en-US" sz="2000" b="1" dirty="0"/>
          </a:p>
        </p:txBody>
      </p:sp>
      <p:sp>
        <p:nvSpPr>
          <p:cNvPr id="38" name="Up Arrow 37"/>
          <p:cNvSpPr/>
          <p:nvPr/>
        </p:nvSpPr>
        <p:spPr bwMode="auto">
          <a:xfrm>
            <a:off x="2752714" y="3335819"/>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Up Arrow 38"/>
          <p:cNvSpPr/>
          <p:nvPr/>
        </p:nvSpPr>
        <p:spPr bwMode="auto">
          <a:xfrm rot="10800000">
            <a:off x="2752714" y="2653330"/>
            <a:ext cx="409948" cy="380999"/>
          </a:xfrm>
          <a:prstGeom prst="up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4" name="Straight Arrow Connector 23"/>
          <p:cNvCxnSpPr>
            <a:stCxn id="22" idx="3"/>
            <a:endCxn id="28" idx="1"/>
          </p:cNvCxnSpPr>
          <p:nvPr/>
        </p:nvCxnSpPr>
        <p:spPr bwMode="auto">
          <a:xfrm flipV="1">
            <a:off x="2673626" y="3526319"/>
            <a:ext cx="562790" cy="2607781"/>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236418" y="2650018"/>
            <a:ext cx="1447800" cy="685801"/>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 name="TextBox 2"/>
          <p:cNvSpPr txBox="1"/>
          <p:nvPr/>
        </p:nvSpPr>
        <p:spPr>
          <a:xfrm>
            <a:off x="4684216" y="3307298"/>
            <a:ext cx="2980303" cy="502702"/>
          </a:xfrm>
          <a:prstGeom prst="rect">
            <a:avLst/>
          </a:prstGeom>
          <a:noFill/>
        </p:spPr>
        <p:txBody>
          <a:bodyPr wrap="none" rtlCol="0">
            <a:spAutoFit/>
          </a:bodyPr>
          <a:lstStyle/>
          <a:p>
            <a:pPr algn="l">
              <a:lnSpc>
                <a:spcPts val="1600"/>
              </a:lnSpc>
            </a:pPr>
            <a:r>
              <a:rPr lang="en-US" dirty="0" smtClean="0">
                <a:solidFill>
                  <a:srgbClr val="0000FF"/>
                </a:solidFill>
              </a:rPr>
              <a:t>Upfront payment to support</a:t>
            </a:r>
            <a:br>
              <a:rPr lang="en-US" dirty="0" smtClean="0">
                <a:solidFill>
                  <a:srgbClr val="0000FF"/>
                </a:solidFill>
              </a:rPr>
            </a:br>
            <a:r>
              <a:rPr lang="en-US" dirty="0" smtClean="0">
                <a:solidFill>
                  <a:srgbClr val="0000FF"/>
                </a:solidFill>
              </a:rPr>
              <a:t>improved delivery of care</a:t>
            </a:r>
            <a:endParaRPr lang="en-US" dirty="0">
              <a:solidFill>
                <a:srgbClr val="0000FF"/>
              </a:solidFill>
            </a:endParaRPr>
          </a:p>
        </p:txBody>
      </p:sp>
      <p:sp>
        <p:nvSpPr>
          <p:cNvPr id="42" name="TextBox 41"/>
          <p:cNvSpPr txBox="1"/>
          <p:nvPr/>
        </p:nvSpPr>
        <p:spPr>
          <a:xfrm>
            <a:off x="4684216" y="2415647"/>
            <a:ext cx="4220066" cy="502702"/>
          </a:xfrm>
          <a:prstGeom prst="rect">
            <a:avLst/>
          </a:prstGeom>
          <a:noFill/>
        </p:spPr>
        <p:txBody>
          <a:bodyPr wrap="none" rtlCol="0">
            <a:spAutoFit/>
          </a:bodyPr>
          <a:lstStyle/>
          <a:p>
            <a:pPr algn="l">
              <a:lnSpc>
                <a:spcPts val="1600"/>
              </a:lnSpc>
            </a:pPr>
            <a:r>
              <a:rPr lang="en-US" dirty="0" smtClean="0">
                <a:solidFill>
                  <a:srgbClr val="008000"/>
                </a:solidFill>
              </a:rPr>
              <a:t>Commitment to reduce avoidable</a:t>
            </a:r>
            <a:br>
              <a:rPr lang="en-US" dirty="0" smtClean="0">
                <a:solidFill>
                  <a:srgbClr val="008000"/>
                </a:solidFill>
              </a:rPr>
            </a:br>
            <a:r>
              <a:rPr lang="en-US" dirty="0" smtClean="0">
                <a:solidFill>
                  <a:srgbClr val="008000"/>
                </a:solidFill>
              </a:rPr>
              <a:t>spending sufficiently to achieve savings</a:t>
            </a:r>
            <a:endParaRPr lang="en-US" dirty="0">
              <a:solidFill>
                <a:srgbClr val="008000"/>
              </a:solidFill>
            </a:endParaRPr>
          </a:p>
        </p:txBody>
      </p:sp>
    </p:spTree>
    <p:extLst>
      <p:ext uri="{BB962C8B-B14F-4D97-AF65-F5344CB8AC3E}">
        <p14:creationId xmlns:p14="http://schemas.microsoft.com/office/powerpoint/2010/main" val="1718476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255370" y="3728385"/>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32" name="Rectangle 31"/>
          <p:cNvSpPr/>
          <p:nvPr/>
        </p:nvSpPr>
        <p:spPr bwMode="auto">
          <a:xfrm>
            <a:off x="5255372" y="2391130"/>
            <a:ext cx="1447800" cy="946451"/>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3" name="Rectangle 32"/>
          <p:cNvSpPr/>
          <p:nvPr/>
        </p:nvSpPr>
        <p:spPr bwMode="auto">
          <a:xfrm>
            <a:off x="5255370" y="3337582"/>
            <a:ext cx="1447802" cy="390802"/>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0000FF"/>
                </a:solidFill>
              </a:rPr>
              <a:t>NEWLY PAID</a:t>
            </a:r>
            <a:br>
              <a:rPr lang="en-US" sz="1600" dirty="0">
                <a:solidFill>
                  <a:srgbClr val="0000FF"/>
                </a:solidFill>
              </a:rPr>
            </a:br>
            <a:r>
              <a:rPr lang="en-US" sz="1600" dirty="0">
                <a:solidFill>
                  <a:srgbClr val="0000FF"/>
                </a:solidFill>
              </a:rPr>
              <a:t>SERVICES</a:t>
            </a:r>
          </a:p>
        </p:txBody>
      </p:sp>
      <p:sp>
        <p:nvSpPr>
          <p:cNvPr id="2" name="Title 1"/>
          <p:cNvSpPr>
            <a:spLocks noGrp="1"/>
          </p:cNvSpPr>
          <p:nvPr>
            <p:ph type="title"/>
          </p:nvPr>
        </p:nvSpPr>
        <p:spPr/>
        <p:txBody>
          <a:bodyPr/>
          <a:lstStyle/>
          <a:p>
            <a:r>
              <a:rPr lang="en-US" dirty="0"/>
              <a:t>Accountability </a:t>
            </a:r>
            <a:r>
              <a:rPr lang="en-US" dirty="0" smtClean="0"/>
              <a:t>is Assured</a:t>
            </a:r>
            <a:r>
              <a:rPr lang="en-US" dirty="0"/>
              <a:t/>
            </a:r>
            <a:br>
              <a:rPr lang="en-US" dirty="0"/>
            </a:br>
            <a:r>
              <a:rPr lang="en-US" dirty="0"/>
              <a:t>As Part of the Payment Contract</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NECESSARY</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236416" y="3716819"/>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236416" y="3335820"/>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sp>
        <p:nvSpPr>
          <p:cNvPr id="29" name="Rectangle 28"/>
          <p:cNvSpPr/>
          <p:nvPr/>
        </p:nvSpPr>
        <p:spPr bwMode="auto">
          <a:xfrm>
            <a:off x="3239731" y="2421419"/>
            <a:ext cx="1444487" cy="228598"/>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6" name="TextBox 35"/>
          <p:cNvSpPr txBox="1"/>
          <p:nvPr/>
        </p:nvSpPr>
        <p:spPr>
          <a:xfrm>
            <a:off x="3060949" y="1486422"/>
            <a:ext cx="1826141" cy="784830"/>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PAYER</a:t>
            </a:r>
            <a:br>
              <a:rPr lang="en-US" sz="2000" b="1" dirty="0" smtClean="0"/>
            </a:br>
            <a:r>
              <a:rPr lang="en-US" sz="2000" b="1" dirty="0" smtClean="0"/>
              <a:t>AGREEMENT</a:t>
            </a:r>
            <a:endParaRPr lang="en-US" sz="2000" b="1" dirty="0"/>
          </a:p>
        </p:txBody>
      </p:sp>
      <p:sp>
        <p:nvSpPr>
          <p:cNvPr id="37" name="TextBox 36"/>
          <p:cNvSpPr txBox="1"/>
          <p:nvPr/>
        </p:nvSpPr>
        <p:spPr>
          <a:xfrm>
            <a:off x="5181619" y="1491947"/>
            <a:ext cx="1654620" cy="784830"/>
          </a:xfrm>
          <a:prstGeom prst="rect">
            <a:avLst/>
          </a:prstGeom>
          <a:noFill/>
        </p:spPr>
        <p:txBody>
          <a:bodyPr wrap="none" rtlCol="0">
            <a:spAutoFit/>
          </a:bodyPr>
          <a:lstStyle/>
          <a:p>
            <a:pPr>
              <a:lnSpc>
                <a:spcPts val="1800"/>
              </a:lnSpc>
            </a:pPr>
            <a:r>
              <a:rPr lang="en-US" sz="2000" b="1" dirty="0" smtClean="0"/>
              <a:t>IF SAVINGS</a:t>
            </a:r>
            <a:br>
              <a:rPr lang="en-US" sz="2000" b="1" dirty="0" smtClean="0"/>
            </a:br>
            <a:r>
              <a:rPr lang="en-US" sz="2000" b="1" dirty="0" smtClean="0"/>
              <a:t>IS NOT</a:t>
            </a:r>
            <a:br>
              <a:rPr lang="en-US" sz="2000" b="1" dirty="0" smtClean="0"/>
            </a:br>
            <a:r>
              <a:rPr lang="en-US" sz="2000" b="1" dirty="0" smtClean="0"/>
              <a:t>ACHIEVED..</a:t>
            </a:r>
            <a:endParaRPr lang="en-US" sz="2000" b="1" dirty="0"/>
          </a:p>
        </p:txBody>
      </p:sp>
      <p:sp>
        <p:nvSpPr>
          <p:cNvPr id="38" name="Up Arrow 37"/>
          <p:cNvSpPr/>
          <p:nvPr/>
        </p:nvSpPr>
        <p:spPr bwMode="auto">
          <a:xfrm>
            <a:off x="2752714" y="3335819"/>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Up Arrow 38"/>
          <p:cNvSpPr/>
          <p:nvPr/>
        </p:nvSpPr>
        <p:spPr bwMode="auto">
          <a:xfrm rot="10800000">
            <a:off x="2752714" y="2653330"/>
            <a:ext cx="409948" cy="380999"/>
          </a:xfrm>
          <a:prstGeom prst="up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0" name="Up Arrow 39"/>
          <p:cNvSpPr/>
          <p:nvPr/>
        </p:nvSpPr>
        <p:spPr bwMode="auto">
          <a:xfrm>
            <a:off x="4771671" y="3337582"/>
            <a:ext cx="409948" cy="380999"/>
          </a:xfrm>
          <a:prstGeom prs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4" name="Straight Arrow Connector 23"/>
          <p:cNvCxnSpPr>
            <a:stCxn id="22" idx="3"/>
            <a:endCxn id="28" idx="1"/>
          </p:cNvCxnSpPr>
          <p:nvPr/>
        </p:nvCxnSpPr>
        <p:spPr bwMode="auto">
          <a:xfrm flipV="1">
            <a:off x="2673626" y="3526319"/>
            <a:ext cx="562790" cy="2607781"/>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236418" y="2650018"/>
            <a:ext cx="1447800" cy="685801"/>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0" name="Rectangle 29"/>
          <p:cNvSpPr/>
          <p:nvPr/>
        </p:nvSpPr>
        <p:spPr bwMode="auto">
          <a:xfrm>
            <a:off x="7112237"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34" name="Rectangle 33"/>
          <p:cNvSpPr/>
          <p:nvPr/>
        </p:nvSpPr>
        <p:spPr bwMode="auto">
          <a:xfrm>
            <a:off x="7112237" y="2578813"/>
            <a:ext cx="1447800" cy="938087"/>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41" name="Rectangle 40"/>
          <p:cNvSpPr/>
          <p:nvPr/>
        </p:nvSpPr>
        <p:spPr bwMode="auto">
          <a:xfrm>
            <a:off x="7112237" y="3526319"/>
            <a:ext cx="1447802" cy="207480"/>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smtClean="0">
                <a:solidFill>
                  <a:srgbClr val="0000FF"/>
                </a:solidFill>
              </a:rPr>
              <a:t>PROVIDER $</a:t>
            </a:r>
            <a:endParaRPr lang="en-US" sz="1600" dirty="0">
              <a:solidFill>
                <a:srgbClr val="0000FF"/>
              </a:solidFill>
            </a:endParaRPr>
          </a:p>
        </p:txBody>
      </p:sp>
      <p:sp>
        <p:nvSpPr>
          <p:cNvPr id="5" name="Curved Left Arrow 4"/>
          <p:cNvSpPr/>
          <p:nvPr/>
        </p:nvSpPr>
        <p:spPr bwMode="auto">
          <a:xfrm rot="10800000" flipH="1">
            <a:off x="8557118" y="2393879"/>
            <a:ext cx="507508" cy="1294543"/>
          </a:xfrm>
          <a:prstGeom prst="curvedLef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3" name="Rectangle 42"/>
          <p:cNvSpPr/>
          <p:nvPr/>
        </p:nvSpPr>
        <p:spPr bwMode="auto">
          <a:xfrm>
            <a:off x="7112237" y="2438400"/>
            <a:ext cx="1444487" cy="130139"/>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sz="1200" dirty="0">
                <a:solidFill>
                  <a:srgbClr val="008000"/>
                </a:solidFill>
              </a:rPr>
              <a:t>SAVINGS</a:t>
            </a:r>
          </a:p>
        </p:txBody>
      </p:sp>
      <p:sp>
        <p:nvSpPr>
          <p:cNvPr id="44" name="TextBox 43"/>
          <p:cNvSpPr txBox="1"/>
          <p:nvPr/>
        </p:nvSpPr>
        <p:spPr>
          <a:xfrm>
            <a:off x="6943051" y="1486422"/>
            <a:ext cx="1782860" cy="784830"/>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PAYMENT</a:t>
            </a:r>
            <a:br>
              <a:rPr lang="en-US" sz="2000" b="1" dirty="0" smtClean="0"/>
            </a:br>
            <a:r>
              <a:rPr lang="en-US" sz="2000" b="1" dirty="0" smtClean="0"/>
              <a:t>REDUCED</a:t>
            </a:r>
            <a:endParaRPr lang="en-US" sz="2000" b="1" dirty="0"/>
          </a:p>
        </p:txBody>
      </p:sp>
      <p:sp>
        <p:nvSpPr>
          <p:cNvPr id="45" name="Up Arrow 44"/>
          <p:cNvSpPr/>
          <p:nvPr/>
        </p:nvSpPr>
        <p:spPr bwMode="auto">
          <a:xfrm rot="10800000">
            <a:off x="6725332" y="3335818"/>
            <a:ext cx="409948" cy="219525"/>
          </a:xfrm>
          <a:prstGeom prs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19322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Payment Models”</a:t>
            </a:r>
            <a:br>
              <a:rPr lang="en-US" dirty="0" smtClean="0"/>
            </a:br>
            <a:r>
              <a:rPr lang="en-US" dirty="0" smtClean="0"/>
              <a:t>Can Be Win-Win-Wins</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NECESSARY</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br>
              <a:rPr lang="en-US" dirty="0">
                <a:solidFill>
                  <a:schemeClr val="bg1"/>
                </a:solidFill>
              </a:rPr>
            </a:br>
            <a:r>
              <a:rPr lang="en-US" dirty="0">
                <a:solidFill>
                  <a:schemeClr val="bg1"/>
                </a:solidFill>
              </a:rPr>
              <a:t>PROVIDER</a:t>
            </a:r>
            <a:br>
              <a:rPr lang="en-US" dirty="0">
                <a:solidFill>
                  <a:schemeClr val="bg1"/>
                </a:solidFill>
              </a:rPr>
            </a:br>
            <a:r>
              <a:rPr lang="en-US" dirty="0">
                <a:solidFill>
                  <a:schemeClr val="bg1"/>
                </a:solidFill>
              </a:rPr>
              <a:t>CAN</a:t>
            </a:r>
            <a:br>
              <a:rPr lang="en-US" dirty="0">
                <a:solidFill>
                  <a:schemeClr val="bg1"/>
                </a:solidFill>
              </a:rPr>
            </a:br>
            <a:r>
              <a:rPr lang="en-US" dirty="0">
                <a:solidFill>
                  <a:schemeClr val="bg1"/>
                </a:solidFill>
              </a:rPr>
              <a:t>CONTROL</a:t>
            </a:r>
          </a:p>
        </p:txBody>
      </p:sp>
      <p:cxnSp>
        <p:nvCxnSpPr>
          <p:cNvPr id="21" name="Straight Arrow Connector 20"/>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2" name="Rectangle 21"/>
          <p:cNvSpPr/>
          <p:nvPr/>
        </p:nvSpPr>
        <p:spPr bwMode="auto">
          <a:xfrm>
            <a:off x="1222513" y="5943600"/>
            <a:ext cx="1451113" cy="381000"/>
          </a:xfrm>
          <a:prstGeom prst="rect">
            <a:avLst/>
          </a:prstGeom>
          <a:noFill/>
          <a:ln w="19050" cap="flat" cmpd="sng" algn="ctr">
            <a:solidFill>
              <a:srgbClr val="FF0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dirty="0">
                <a:solidFill>
                  <a:srgbClr val="FF0000"/>
                </a:solidFill>
              </a:rPr>
              <a:t>UNPAID</a:t>
            </a:r>
            <a:br>
              <a:rPr lang="en-US" sz="1600" dirty="0">
                <a:solidFill>
                  <a:srgbClr val="FF0000"/>
                </a:solidFill>
              </a:rPr>
            </a:br>
            <a:r>
              <a:rPr lang="en-US" sz="1600" dirty="0">
                <a:solidFill>
                  <a:srgbClr val="FF0000"/>
                </a:solidFill>
              </a:rPr>
              <a:t>SERVICES</a:t>
            </a:r>
          </a:p>
        </p:txBody>
      </p:sp>
      <p:sp>
        <p:nvSpPr>
          <p:cNvPr id="26" name="Rectangle 25"/>
          <p:cNvSpPr/>
          <p:nvPr/>
        </p:nvSpPr>
        <p:spPr bwMode="auto">
          <a:xfrm>
            <a:off x="3236416" y="3716819"/>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28" name="Rectangle 27"/>
          <p:cNvSpPr/>
          <p:nvPr/>
        </p:nvSpPr>
        <p:spPr bwMode="auto">
          <a:xfrm>
            <a:off x="3236416" y="3335820"/>
            <a:ext cx="1447802" cy="380998"/>
          </a:xfrm>
          <a:prstGeom prst="rect">
            <a:avLst/>
          </a:prstGeom>
          <a:noFill/>
          <a:ln w="19050" cap="flat" cmpd="sng" algn="ctr">
            <a:solidFill>
              <a:srgbClr val="0000FF"/>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400"/>
              </a:lnSpc>
            </a:pPr>
            <a:r>
              <a:rPr lang="en-US" sz="1600">
                <a:solidFill>
                  <a:srgbClr val="0000FF"/>
                </a:solidFill>
              </a:rPr>
              <a:t>NEWLY PAID</a:t>
            </a:r>
            <a:br>
              <a:rPr lang="en-US" sz="1600">
                <a:solidFill>
                  <a:srgbClr val="0000FF"/>
                </a:solidFill>
              </a:rPr>
            </a:br>
            <a:r>
              <a:rPr lang="en-US" sz="1600">
                <a:solidFill>
                  <a:srgbClr val="0000FF"/>
                </a:solidFill>
              </a:rPr>
              <a:t>SERVICES</a:t>
            </a:r>
            <a:endParaRPr lang="en-US" sz="1600" dirty="0">
              <a:solidFill>
                <a:srgbClr val="0000FF"/>
              </a:solidFill>
            </a:endParaRPr>
          </a:p>
        </p:txBody>
      </p:sp>
      <p:sp>
        <p:nvSpPr>
          <p:cNvPr id="29" name="Rectangle 28"/>
          <p:cNvSpPr/>
          <p:nvPr/>
        </p:nvSpPr>
        <p:spPr bwMode="auto">
          <a:xfrm>
            <a:off x="3239731" y="2421419"/>
            <a:ext cx="1444487" cy="228598"/>
          </a:xfrm>
          <a:prstGeom prst="rect">
            <a:avLst/>
          </a:prstGeom>
          <a:noFill/>
          <a:ln w="19050"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rgbClr val="008000"/>
                </a:solidFill>
              </a:rPr>
              <a:t>SAVINGS</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TextBox 34"/>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sp>
        <p:nvSpPr>
          <p:cNvPr id="36" name="TextBox 35"/>
          <p:cNvSpPr txBox="1"/>
          <p:nvPr/>
        </p:nvSpPr>
        <p:spPr>
          <a:xfrm>
            <a:off x="3060949" y="1486422"/>
            <a:ext cx="1826141" cy="784830"/>
          </a:xfrm>
          <a:prstGeom prst="rect">
            <a:avLst/>
          </a:prstGeom>
          <a:noFill/>
        </p:spPr>
        <p:txBody>
          <a:bodyPr wrap="none" rtlCol="0">
            <a:spAutoFit/>
          </a:bodyPr>
          <a:lstStyle/>
          <a:p>
            <a:pPr>
              <a:lnSpc>
                <a:spcPts val="1800"/>
              </a:lnSpc>
            </a:pPr>
            <a:r>
              <a:rPr lang="en-US" sz="2000" b="1" dirty="0" smtClean="0"/>
              <a:t>PROVIDER-</a:t>
            </a:r>
            <a:br>
              <a:rPr lang="en-US" sz="2000" b="1" dirty="0" smtClean="0"/>
            </a:br>
            <a:r>
              <a:rPr lang="en-US" sz="2000" b="1" dirty="0" smtClean="0"/>
              <a:t>PAYER</a:t>
            </a:r>
            <a:br>
              <a:rPr lang="en-US" sz="2000" b="1" dirty="0" smtClean="0"/>
            </a:br>
            <a:r>
              <a:rPr lang="en-US" sz="2000" b="1" dirty="0" smtClean="0"/>
              <a:t>AGREEMENT</a:t>
            </a:r>
            <a:endParaRPr lang="en-US" sz="2000" b="1" dirty="0"/>
          </a:p>
        </p:txBody>
      </p:sp>
      <p:sp>
        <p:nvSpPr>
          <p:cNvPr id="38" name="Up Arrow 37"/>
          <p:cNvSpPr/>
          <p:nvPr/>
        </p:nvSpPr>
        <p:spPr bwMode="auto">
          <a:xfrm>
            <a:off x="2752714" y="3335819"/>
            <a:ext cx="409948" cy="380999"/>
          </a:xfrm>
          <a:prstGeom prst="upArrow">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9" name="Up Arrow 38"/>
          <p:cNvSpPr/>
          <p:nvPr/>
        </p:nvSpPr>
        <p:spPr bwMode="auto">
          <a:xfrm rot="10800000">
            <a:off x="2752714" y="2653330"/>
            <a:ext cx="409948" cy="380999"/>
          </a:xfrm>
          <a:prstGeom prst="up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4" name="Straight Arrow Connector 23"/>
          <p:cNvCxnSpPr>
            <a:stCxn id="22" idx="3"/>
            <a:endCxn id="28" idx="1"/>
          </p:cNvCxnSpPr>
          <p:nvPr/>
        </p:nvCxnSpPr>
        <p:spPr bwMode="auto">
          <a:xfrm flipV="1">
            <a:off x="2673626" y="3526319"/>
            <a:ext cx="562790" cy="2607781"/>
          </a:xfrm>
          <a:prstGeom prst="straightConnector1">
            <a:avLst/>
          </a:prstGeom>
          <a:solidFill>
            <a:schemeClr val="accent1"/>
          </a:solidFill>
          <a:ln w="25400" cap="flat" cmpd="sng" algn="ctr">
            <a:solidFill>
              <a:srgbClr val="0000FF"/>
            </a:solidFill>
            <a:prstDash val="solid"/>
            <a:round/>
            <a:headEnd type="none" w="med" len="med"/>
            <a:tailEnd type="triangle" w="lg" len="lg"/>
          </a:ln>
          <a:effectLst/>
        </p:spPr>
      </p:cxnSp>
      <p:sp>
        <p:nvSpPr>
          <p:cNvPr id="27" name="Rectangle 26"/>
          <p:cNvSpPr/>
          <p:nvPr/>
        </p:nvSpPr>
        <p:spPr bwMode="auto">
          <a:xfrm>
            <a:off x="3236418" y="2650018"/>
            <a:ext cx="1447800" cy="685801"/>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a:solidFill>
                  <a:schemeClr val="bg1"/>
                </a:solidFill>
              </a:rPr>
              <a:t>AVOIDABLE</a:t>
            </a:r>
            <a:br>
              <a:rPr lang="en-US">
                <a:solidFill>
                  <a:schemeClr val="bg1"/>
                </a:solidFill>
              </a:rPr>
            </a:br>
            <a:r>
              <a:rPr lang="en-US">
                <a:solidFill>
                  <a:schemeClr val="bg1"/>
                </a:solidFill>
              </a:rPr>
              <a:t>SPENDING</a:t>
            </a:r>
            <a:endParaRPr lang="en-US" dirty="0">
              <a:solidFill>
                <a:schemeClr val="bg1"/>
              </a:solidFill>
            </a:endParaRPr>
          </a:p>
        </p:txBody>
      </p:sp>
      <p:sp>
        <p:nvSpPr>
          <p:cNvPr id="3" name="TextBox 2"/>
          <p:cNvSpPr txBox="1"/>
          <p:nvPr/>
        </p:nvSpPr>
        <p:spPr>
          <a:xfrm>
            <a:off x="5795227" y="1746278"/>
            <a:ext cx="2647521" cy="528350"/>
          </a:xfrm>
          <a:prstGeom prst="rect">
            <a:avLst/>
          </a:prstGeom>
          <a:noFill/>
        </p:spPr>
        <p:txBody>
          <a:bodyPr wrap="none" rtlCol="0">
            <a:spAutoFit/>
          </a:bodyPr>
          <a:lstStyle/>
          <a:p>
            <a:pPr>
              <a:lnSpc>
                <a:spcPts val="1700"/>
              </a:lnSpc>
            </a:pPr>
            <a:r>
              <a:rPr lang="en-US" sz="2000" b="1" dirty="0" smtClean="0">
                <a:solidFill>
                  <a:srgbClr val="008000"/>
                </a:solidFill>
              </a:rPr>
              <a:t>Win for Payer: </a:t>
            </a:r>
            <a:br>
              <a:rPr lang="en-US" sz="2000" b="1" dirty="0" smtClean="0">
                <a:solidFill>
                  <a:srgbClr val="008000"/>
                </a:solidFill>
              </a:rPr>
            </a:br>
            <a:r>
              <a:rPr lang="en-US" sz="2000" dirty="0" smtClean="0">
                <a:solidFill>
                  <a:srgbClr val="008000"/>
                </a:solidFill>
              </a:rPr>
              <a:t>Lower Total Spending</a:t>
            </a:r>
            <a:endParaRPr lang="en-US" sz="2000" dirty="0">
              <a:solidFill>
                <a:srgbClr val="008000"/>
              </a:solidFill>
            </a:endParaRPr>
          </a:p>
        </p:txBody>
      </p:sp>
      <p:sp>
        <p:nvSpPr>
          <p:cNvPr id="42" name="TextBox 41"/>
          <p:cNvSpPr txBox="1"/>
          <p:nvPr/>
        </p:nvSpPr>
        <p:spPr>
          <a:xfrm>
            <a:off x="5776177" y="2557637"/>
            <a:ext cx="2736647" cy="746358"/>
          </a:xfrm>
          <a:prstGeom prst="rect">
            <a:avLst/>
          </a:prstGeom>
          <a:noFill/>
        </p:spPr>
        <p:txBody>
          <a:bodyPr wrap="none" rtlCol="0">
            <a:spAutoFit/>
          </a:bodyPr>
          <a:lstStyle/>
          <a:p>
            <a:pPr>
              <a:lnSpc>
                <a:spcPts val="1700"/>
              </a:lnSpc>
            </a:pPr>
            <a:r>
              <a:rPr lang="en-US" sz="2000" b="1" dirty="0" smtClean="0">
                <a:solidFill>
                  <a:srgbClr val="008000"/>
                </a:solidFill>
              </a:rPr>
              <a:t>Win for Patient: </a:t>
            </a:r>
            <a:br>
              <a:rPr lang="en-US" sz="2000" b="1" dirty="0" smtClean="0">
                <a:solidFill>
                  <a:srgbClr val="008000"/>
                </a:solidFill>
              </a:rPr>
            </a:br>
            <a:r>
              <a:rPr lang="en-US" sz="2000" dirty="0" smtClean="0">
                <a:solidFill>
                  <a:srgbClr val="008000"/>
                </a:solidFill>
              </a:rPr>
              <a:t>Better Care Without </a:t>
            </a:r>
            <a:br>
              <a:rPr lang="en-US" sz="2000" dirty="0" smtClean="0">
                <a:solidFill>
                  <a:srgbClr val="008000"/>
                </a:solidFill>
              </a:rPr>
            </a:br>
            <a:r>
              <a:rPr lang="en-US" sz="2000" dirty="0" smtClean="0">
                <a:solidFill>
                  <a:srgbClr val="008000"/>
                </a:solidFill>
              </a:rPr>
              <a:t>Unnecessary Services</a:t>
            </a:r>
            <a:endParaRPr lang="en-US" sz="2000" dirty="0">
              <a:solidFill>
                <a:srgbClr val="008000"/>
              </a:solidFill>
            </a:endParaRPr>
          </a:p>
        </p:txBody>
      </p:sp>
      <p:sp>
        <p:nvSpPr>
          <p:cNvPr id="46" name="TextBox 45"/>
          <p:cNvSpPr txBox="1"/>
          <p:nvPr/>
        </p:nvSpPr>
        <p:spPr>
          <a:xfrm>
            <a:off x="5795227" y="3564927"/>
            <a:ext cx="2733442" cy="746358"/>
          </a:xfrm>
          <a:prstGeom prst="rect">
            <a:avLst/>
          </a:prstGeom>
          <a:noFill/>
        </p:spPr>
        <p:txBody>
          <a:bodyPr wrap="none" rtlCol="0">
            <a:spAutoFit/>
          </a:bodyPr>
          <a:lstStyle/>
          <a:p>
            <a:pPr>
              <a:lnSpc>
                <a:spcPts val="1700"/>
              </a:lnSpc>
            </a:pPr>
            <a:r>
              <a:rPr lang="en-US" sz="2000" b="1" dirty="0" smtClean="0">
                <a:solidFill>
                  <a:srgbClr val="008000"/>
                </a:solidFill>
              </a:rPr>
              <a:t>Win for Provider: </a:t>
            </a:r>
            <a:br>
              <a:rPr lang="en-US" sz="2000" b="1" dirty="0" smtClean="0">
                <a:solidFill>
                  <a:srgbClr val="008000"/>
                </a:solidFill>
              </a:rPr>
            </a:br>
            <a:r>
              <a:rPr lang="en-US" sz="2000" dirty="0" smtClean="0">
                <a:solidFill>
                  <a:srgbClr val="008000"/>
                </a:solidFill>
              </a:rPr>
              <a:t>Adequate Payment for</a:t>
            </a:r>
            <a:br>
              <a:rPr lang="en-US" sz="2000" dirty="0" smtClean="0">
                <a:solidFill>
                  <a:srgbClr val="008000"/>
                </a:solidFill>
              </a:rPr>
            </a:br>
            <a:r>
              <a:rPr lang="en-US" sz="2000" dirty="0" smtClean="0">
                <a:solidFill>
                  <a:srgbClr val="008000"/>
                </a:solidFill>
              </a:rPr>
              <a:t>High-Value Services</a:t>
            </a:r>
            <a:endParaRPr lang="en-US" sz="2000" dirty="0">
              <a:solidFill>
                <a:srgbClr val="008000"/>
              </a:solidFill>
            </a:endParaRPr>
          </a:p>
        </p:txBody>
      </p:sp>
      <p:cxnSp>
        <p:nvCxnSpPr>
          <p:cNvPr id="6" name="Straight Arrow Connector 5"/>
          <p:cNvCxnSpPr>
            <a:stCxn id="3" idx="1"/>
            <a:endCxn id="29" idx="3"/>
          </p:cNvCxnSpPr>
          <p:nvPr/>
        </p:nvCxnSpPr>
        <p:spPr bwMode="auto">
          <a:xfrm flipH="1">
            <a:off x="4684218" y="2010453"/>
            <a:ext cx="1111009" cy="525265"/>
          </a:xfrm>
          <a:prstGeom prst="straightConnector1">
            <a:avLst/>
          </a:prstGeom>
          <a:solidFill>
            <a:schemeClr val="accent1"/>
          </a:solidFill>
          <a:ln w="34925" cap="flat" cmpd="sng" algn="ctr">
            <a:solidFill>
              <a:srgbClr val="008000"/>
            </a:solidFill>
            <a:prstDash val="solid"/>
            <a:round/>
            <a:headEnd type="none" w="med" len="med"/>
            <a:tailEnd type="triangle" w="lg" len="lg"/>
          </a:ln>
          <a:effectLst/>
        </p:spPr>
      </p:cxnSp>
      <p:cxnSp>
        <p:nvCxnSpPr>
          <p:cNvPr id="47" name="Straight Arrow Connector 46"/>
          <p:cNvCxnSpPr>
            <a:stCxn id="42" idx="1"/>
            <a:endCxn id="27" idx="3"/>
          </p:cNvCxnSpPr>
          <p:nvPr/>
        </p:nvCxnSpPr>
        <p:spPr bwMode="auto">
          <a:xfrm flipH="1">
            <a:off x="4684218" y="2930816"/>
            <a:ext cx="1091959" cy="62103"/>
          </a:xfrm>
          <a:prstGeom prst="straightConnector1">
            <a:avLst/>
          </a:prstGeom>
          <a:solidFill>
            <a:schemeClr val="accent1"/>
          </a:solidFill>
          <a:ln w="34925" cap="flat" cmpd="sng" algn="ctr">
            <a:solidFill>
              <a:srgbClr val="008000"/>
            </a:solidFill>
            <a:prstDash val="solid"/>
            <a:round/>
            <a:headEnd type="none" w="med" len="med"/>
            <a:tailEnd type="triangle" w="lg" len="lg"/>
          </a:ln>
          <a:effectLst/>
        </p:spPr>
      </p:cxnSp>
      <p:cxnSp>
        <p:nvCxnSpPr>
          <p:cNvPr id="48" name="Straight Arrow Connector 47"/>
          <p:cNvCxnSpPr>
            <a:stCxn id="46" idx="1"/>
            <a:endCxn id="28" idx="3"/>
          </p:cNvCxnSpPr>
          <p:nvPr/>
        </p:nvCxnSpPr>
        <p:spPr bwMode="auto">
          <a:xfrm flipH="1" flipV="1">
            <a:off x="4684218" y="3526319"/>
            <a:ext cx="1111009" cy="411787"/>
          </a:xfrm>
          <a:prstGeom prst="straightConnector1">
            <a:avLst/>
          </a:prstGeom>
          <a:solidFill>
            <a:schemeClr val="accent1"/>
          </a:solidFill>
          <a:ln w="34925" cap="flat" cmpd="sng" algn="ctr">
            <a:solidFill>
              <a:srgbClr val="008000"/>
            </a:solidFill>
            <a:prstDash val="solid"/>
            <a:round/>
            <a:headEnd type="none" w="med" len="med"/>
            <a:tailEnd type="triangle" w="lg" len="lg"/>
          </a:ln>
          <a:effectLst/>
        </p:spPr>
      </p:cxnSp>
    </p:spTree>
    <p:extLst>
      <p:ext uri="{BB962C8B-B14F-4D97-AF65-F5344CB8AC3E}">
        <p14:creationId xmlns:p14="http://schemas.microsoft.com/office/powerpoint/2010/main" val="682196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Today: Reactive Care for Chronic Disease, Many Hospitalizations</a:t>
            </a:r>
            <a:endParaRPr lang="en-US" dirty="0" smtClean="0"/>
          </a:p>
        </p:txBody>
      </p:sp>
      <p:graphicFrame>
        <p:nvGraphicFramePr>
          <p:cNvPr id="4" name="Content Placeholder 3"/>
          <p:cNvGraphicFramePr>
            <a:graphicFrameLocks noGrp="1"/>
          </p:cNvGraphicFramePr>
          <p:nvPr>
            <p:ph idx="1"/>
            <p:extLst/>
          </p:nvPr>
        </p:nvGraphicFramePr>
        <p:xfrm>
          <a:off x="71438" y="1466850"/>
          <a:ext cx="4881562" cy="3190240"/>
        </p:xfrm>
        <a:graphic>
          <a:graphicData uri="http://schemas.openxmlformats.org/drawingml/2006/table">
            <a:tbl>
              <a:tblPr firstRow="1" bandRow="1">
                <a:tableStyleId>{F5AB1C69-6EDB-4FF4-983F-18BD219EF322}</a:tableStyleId>
              </a:tblPr>
              <a:tblGrid>
                <a:gridCol w="233362"/>
                <a:gridCol w="1676400"/>
                <a:gridCol w="1066800"/>
                <a:gridCol w="609600"/>
                <a:gridCol w="129540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5">
                  <a:txBody>
                    <a:bodyPr/>
                    <a:lstStyle/>
                    <a:p>
                      <a:pPr>
                        <a:lnSpc>
                          <a:spcPts val="500"/>
                        </a:lnSpc>
                      </a:pPr>
                      <a:endParaRPr lang="en-US" sz="900" b="1"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562904" y="1752600"/>
            <a:ext cx="3318857" cy="4208844"/>
          </a:xfrm>
          <a:prstGeom prst="rect">
            <a:avLst/>
          </a:prstGeom>
          <a:noFill/>
        </p:spPr>
        <p:txBody>
          <a:bodyPr wrap="none">
            <a:spAutoFit/>
          </a:bodyPr>
          <a:lstStyle/>
          <a:p>
            <a:pPr>
              <a:lnSpc>
                <a:spcPts val="2300"/>
              </a:lnSpc>
              <a:defRPr/>
            </a:pPr>
            <a:r>
              <a:rPr lang="en-US" sz="2400" b="1" dirty="0">
                <a:solidFill>
                  <a:srgbClr val="0000FF"/>
                </a:solidFill>
                <a:latin typeface="Arial" charset="0"/>
                <a:cs typeface="Arial" charset="0"/>
              </a:rPr>
              <a:t>500 Moderately</a:t>
            </a:r>
            <a:br>
              <a:rPr lang="en-US" sz="2400" b="1" dirty="0">
                <a:solidFill>
                  <a:srgbClr val="0000FF"/>
                </a:solidFill>
                <a:latin typeface="Arial" charset="0"/>
                <a:cs typeface="Arial" charset="0"/>
              </a:rPr>
            </a:br>
            <a:r>
              <a:rPr lang="en-US" sz="2400" b="1" dirty="0">
                <a:solidFill>
                  <a:srgbClr val="0000FF"/>
                </a:solidFill>
                <a:latin typeface="Arial" charset="0"/>
                <a:cs typeface="Arial" charset="0"/>
              </a:rPr>
              <a:t>Severe </a:t>
            </a:r>
            <a:r>
              <a:rPr lang="en-US" sz="2400" b="1" dirty="0" smtClean="0">
                <a:solidFill>
                  <a:srgbClr val="0000FF"/>
                </a:solidFill>
                <a:latin typeface="Arial" charset="0"/>
                <a:cs typeface="Arial" charset="0"/>
              </a:rPr>
              <a:t>Chronic</a:t>
            </a:r>
            <a:br>
              <a:rPr lang="en-US" sz="2400" b="1" dirty="0" smtClean="0">
                <a:solidFill>
                  <a:srgbClr val="0000FF"/>
                </a:solidFill>
                <a:latin typeface="Arial" charset="0"/>
                <a:cs typeface="Arial" charset="0"/>
              </a:rPr>
            </a:br>
            <a:r>
              <a:rPr lang="en-US" sz="2400" b="1" dirty="0" smtClean="0">
                <a:solidFill>
                  <a:srgbClr val="0000FF"/>
                </a:solidFill>
                <a:latin typeface="Arial" charset="0"/>
                <a:cs typeface="Arial" charset="0"/>
              </a:rPr>
              <a:t>Disease Patients</a:t>
            </a:r>
            <a:endParaRPr lang="en-US" sz="2400" b="1" dirty="0">
              <a:solidFill>
                <a:srgbClr val="0000FF"/>
              </a:solidFill>
              <a:latin typeface="Arial" charset="0"/>
              <a:cs typeface="Arial" charset="0"/>
            </a:endParaRPr>
          </a:p>
          <a:p>
            <a:pPr marL="223838" indent="-223838" algn="l">
              <a:lnSpc>
                <a:spcPts val="1900"/>
              </a:lnSpc>
              <a:spcBef>
                <a:spcPts val="600"/>
              </a:spcBef>
              <a:buFont typeface="Arial" pitchFamily="34" charset="0"/>
              <a:buChar char="•"/>
              <a:defRPr/>
            </a:pPr>
            <a:r>
              <a:rPr lang="en-US" sz="2000" dirty="0">
                <a:solidFill>
                  <a:srgbClr val="0000FF"/>
                </a:solidFill>
                <a:latin typeface="Arial" charset="0"/>
                <a:cs typeface="Arial" charset="0"/>
              </a:rPr>
              <a:t>PCP paid only for </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periodic office </a:t>
            </a:r>
            <a:r>
              <a:rPr lang="en-US" sz="2000" dirty="0" smtClean="0">
                <a:solidFill>
                  <a:srgbClr val="0000FF"/>
                </a:solidFill>
                <a:latin typeface="Arial" charset="0"/>
                <a:cs typeface="Arial" charset="0"/>
              </a:rPr>
              <a:t>visits</a:t>
            </a:r>
            <a:br>
              <a:rPr lang="en-US" sz="2000" dirty="0" smtClean="0">
                <a:solidFill>
                  <a:srgbClr val="0000FF"/>
                </a:solidFill>
                <a:latin typeface="Arial" charset="0"/>
                <a:cs typeface="Arial" charset="0"/>
              </a:rPr>
            </a:br>
            <a:r>
              <a:rPr lang="en-US" sz="2000" dirty="0" smtClean="0">
                <a:solidFill>
                  <a:srgbClr val="0000FF"/>
                </a:solidFill>
                <a:latin typeface="Arial" charset="0"/>
                <a:cs typeface="Arial" charset="0"/>
              </a:rPr>
              <a:t>(6 visits @ $100/visit)</a:t>
            </a:r>
            <a:endParaRPr lang="en-US" sz="2000" dirty="0">
              <a:solidFill>
                <a:srgbClr val="0000FF"/>
              </a:solidFill>
              <a:latin typeface="Arial" charset="0"/>
              <a:cs typeface="Arial" charset="0"/>
            </a:endParaRPr>
          </a:p>
          <a:p>
            <a:pPr marL="223838" indent="-223838" algn="l">
              <a:lnSpc>
                <a:spcPts val="1900"/>
              </a:lnSpc>
              <a:spcBef>
                <a:spcPts val="600"/>
              </a:spcBef>
              <a:buFont typeface="Arial" pitchFamily="34" charset="0"/>
              <a:buChar char="•"/>
              <a:defRPr/>
            </a:pPr>
            <a:r>
              <a:rPr lang="en-US" sz="2000" dirty="0">
                <a:solidFill>
                  <a:srgbClr val="0000FF"/>
                </a:solidFill>
                <a:latin typeface="Arial" charset="0"/>
                <a:cs typeface="Arial" charset="0"/>
              </a:rPr>
              <a:t>Patients do not take</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maintenance medications</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reliably</a:t>
            </a:r>
          </a:p>
          <a:p>
            <a:pPr marL="223838" indent="-223838" algn="l">
              <a:lnSpc>
                <a:spcPts val="1900"/>
              </a:lnSpc>
              <a:spcBef>
                <a:spcPts val="600"/>
              </a:spcBef>
              <a:buFont typeface="Arial" pitchFamily="34" charset="0"/>
              <a:buChar char="•"/>
              <a:defRPr/>
            </a:pPr>
            <a:r>
              <a:rPr lang="en-US" sz="2000" dirty="0">
                <a:solidFill>
                  <a:srgbClr val="0000FF"/>
                </a:solidFill>
                <a:latin typeface="Arial" charset="0"/>
                <a:cs typeface="Arial" charset="0"/>
              </a:rPr>
              <a:t>50% of patients are </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hospitalized each year</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for exacerbations</a:t>
            </a:r>
          </a:p>
          <a:p>
            <a:pPr marL="223838" indent="-223838" algn="l">
              <a:lnSpc>
                <a:spcPts val="1900"/>
              </a:lnSpc>
              <a:spcBef>
                <a:spcPts val="600"/>
              </a:spcBef>
              <a:buFont typeface="Arial" pitchFamily="34" charset="0"/>
              <a:buChar char="•"/>
              <a:defRPr/>
            </a:pPr>
            <a:r>
              <a:rPr lang="en-US" sz="2000" dirty="0" smtClean="0">
                <a:solidFill>
                  <a:srgbClr val="0000FF"/>
                </a:solidFill>
                <a:latin typeface="Arial" charset="0"/>
                <a:cs typeface="Arial" charset="0"/>
              </a:rPr>
              <a:t>Specialist </a:t>
            </a:r>
            <a:r>
              <a:rPr lang="en-US" sz="2000" dirty="0">
                <a:solidFill>
                  <a:srgbClr val="0000FF"/>
                </a:solidFill>
                <a:latin typeface="Arial" charset="0"/>
                <a:cs typeface="Arial" charset="0"/>
              </a:rPr>
              <a:t>only </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sees patient during</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hospital admissions</a:t>
            </a:r>
          </a:p>
        </p:txBody>
      </p:sp>
    </p:spTree>
    <p:extLst>
      <p:ext uri="{BB962C8B-B14F-4D97-AF65-F5344CB8AC3E}">
        <p14:creationId xmlns:p14="http://schemas.microsoft.com/office/powerpoint/2010/main" val="318679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216759" y="2438400"/>
            <a:ext cx="1447800" cy="35052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cs typeface="Arial" charset="0"/>
              </a:rPr>
              <a:t>TOTAL</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HEALTH</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CARE</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SPENDING</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r>
              <a:rPr kumimoji="0" lang="en-US" sz="1800" b="0" i="0" u="none" strike="noStrike" cap="none" normalizeH="0" baseline="0" dirty="0" smtClean="0">
                <a:ln>
                  <a:noFill/>
                </a:ln>
                <a:solidFill>
                  <a:schemeClr val="bg1"/>
                </a:solidFill>
                <a:effectLst/>
                <a:latin typeface="Arial" charset="0"/>
                <a:cs typeface="Arial" charset="0"/>
              </a:rPr>
              <a:t/>
            </a:r>
            <a:br>
              <a:rPr kumimoji="0" lang="en-US" sz="1800" b="0" i="0" u="none" strike="noStrike" cap="none" normalizeH="0" baseline="0" dirty="0" smtClean="0">
                <a:ln>
                  <a:noFill/>
                </a:ln>
                <a:solidFill>
                  <a:schemeClr val="bg1"/>
                </a:solidFill>
                <a:effectLst/>
                <a:latin typeface="Arial" charset="0"/>
                <a:cs typeface="Arial" charset="0"/>
              </a:rPr>
            </a:br>
            <a:endParaRPr kumimoji="0" lang="en-US" sz="1800" b="0" i="0" u="none" strike="noStrike" cap="none" normalizeH="0" baseline="0" dirty="0" smtClean="0">
              <a:ln>
                <a:noFill/>
              </a:ln>
              <a:solidFill>
                <a:schemeClr val="bg1"/>
              </a:solidFill>
              <a:effectLst/>
              <a:latin typeface="Arial" charset="0"/>
              <a:cs typeface="Arial" charset="0"/>
            </a:endParaRPr>
          </a:p>
        </p:txBody>
      </p:sp>
      <p:sp>
        <p:nvSpPr>
          <p:cNvPr id="23" name="Rectangle 22"/>
          <p:cNvSpPr/>
          <p:nvPr/>
        </p:nvSpPr>
        <p:spPr bwMode="auto">
          <a:xfrm>
            <a:off x="2960496" y="2209800"/>
            <a:ext cx="1447800" cy="37338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5" name="Rectangle 24"/>
          <p:cNvSpPr/>
          <p:nvPr/>
        </p:nvSpPr>
        <p:spPr bwMode="auto">
          <a:xfrm>
            <a:off x="4702088" y="1981200"/>
            <a:ext cx="1447800" cy="3962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smtClean="0">
                <a:solidFill>
                  <a:schemeClr val="bg1"/>
                </a:solidFill>
              </a:rPr>
              <a:t>SPENDING</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6" name="Rectangle 25"/>
          <p:cNvSpPr/>
          <p:nvPr/>
        </p:nvSpPr>
        <p:spPr bwMode="auto">
          <a:xfrm>
            <a:off x="6457128" y="2466685"/>
            <a:ext cx="1447800" cy="3476916"/>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TOTAL</a:t>
            </a:r>
            <a:br>
              <a:rPr lang="en-US" dirty="0" smtClean="0">
                <a:solidFill>
                  <a:schemeClr val="bg1"/>
                </a:solidFill>
              </a:rPr>
            </a:br>
            <a:r>
              <a:rPr lang="en-US" dirty="0" smtClean="0">
                <a:solidFill>
                  <a:schemeClr val="bg1"/>
                </a:solidFill>
              </a:rPr>
              <a:t>HEALTH</a:t>
            </a:r>
            <a:r>
              <a:rPr lang="en-US" dirty="0">
                <a:solidFill>
                  <a:schemeClr val="bg1"/>
                </a:solidFill>
              </a:rPr>
              <a:t/>
            </a:r>
            <a:br>
              <a:rPr lang="en-US" dirty="0">
                <a:solidFill>
                  <a:schemeClr val="bg1"/>
                </a:solidFill>
              </a:rPr>
            </a:br>
            <a:r>
              <a:rPr lang="en-US" dirty="0">
                <a:solidFill>
                  <a:schemeClr val="bg1"/>
                </a:solidFill>
              </a:rPr>
              <a:t>CARE</a:t>
            </a:r>
            <a:br>
              <a:rPr lang="en-US" dirty="0">
                <a:solidFill>
                  <a:schemeClr val="bg1"/>
                </a:solidFill>
              </a:rPr>
            </a:br>
            <a:r>
              <a:rPr lang="en-US" dirty="0" smtClean="0">
                <a:solidFill>
                  <a:schemeClr val="bg1"/>
                </a:solidFill>
              </a:rPr>
              <a:t>SPENDING</a:t>
            </a:r>
            <a:br>
              <a:rPr lang="en-US" dirty="0" smtClean="0">
                <a:solidFill>
                  <a:schemeClr val="bg1"/>
                </a:solidFill>
              </a:rPr>
            </a:br>
            <a:r>
              <a:rPr lang="en-US" i="1" dirty="0" smtClean="0">
                <a:solidFill>
                  <a:schemeClr val="bg1"/>
                </a:solidFill>
              </a:rPr>
              <a:t>BY</a:t>
            </a:r>
            <a:br>
              <a:rPr lang="en-US" i="1" dirty="0" smtClean="0">
                <a:solidFill>
                  <a:schemeClr val="bg1"/>
                </a:solidFill>
              </a:rPr>
            </a:br>
            <a:r>
              <a:rPr lang="en-US" i="1" dirty="0" smtClean="0">
                <a:solidFill>
                  <a:schemeClr val="bg1"/>
                </a:solidFill>
              </a:rPr>
              <a:t>PAYERS</a:t>
            </a:r>
            <a:br>
              <a:rPr lang="en-US" i="1"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 name="Title 1"/>
          <p:cNvSpPr>
            <a:spLocks noGrp="1"/>
          </p:cNvSpPr>
          <p:nvPr>
            <p:ph type="title"/>
          </p:nvPr>
        </p:nvSpPr>
        <p:spPr>
          <a:xfrm>
            <a:off x="685800" y="101600"/>
            <a:ext cx="8378825" cy="1228725"/>
          </a:xfrm>
        </p:spPr>
        <p:txBody>
          <a:bodyPr/>
          <a:lstStyle/>
          <a:p>
            <a:r>
              <a:rPr lang="en-US" dirty="0" smtClean="0"/>
              <a:t>Typical Strategy #2:</a:t>
            </a:r>
            <a:br>
              <a:rPr lang="en-US" dirty="0" smtClean="0"/>
            </a:br>
            <a:r>
              <a:rPr lang="en-US" dirty="0" smtClean="0"/>
              <a:t>Shift Costs to Patients</a:t>
            </a:r>
            <a:endParaRPr lang="en-US" dirty="0"/>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 name="TextBox 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5" name="Rectangle 44"/>
          <p:cNvSpPr/>
          <p:nvPr/>
        </p:nvSpPr>
        <p:spPr bwMode="auto">
          <a:xfrm>
            <a:off x="6457128" y="1752598"/>
            <a:ext cx="1447800" cy="700299"/>
          </a:xfrm>
          <a:prstGeom prst="rect">
            <a:avLst/>
          </a:prstGeom>
          <a:solidFill>
            <a:schemeClr val="bg1"/>
          </a:solidFill>
          <a:ln w="28575" cap="flat" cmpd="sng" algn="ctr">
            <a:solidFill>
              <a:srgbClr val="008000"/>
            </a:solidFill>
            <a:prstDash val="dash"/>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sz="2000" b="1" i="1" dirty="0" smtClean="0">
                <a:solidFill>
                  <a:srgbClr val="008000"/>
                </a:solidFill>
              </a:rPr>
              <a:t>SAVINGS</a:t>
            </a:r>
            <a:endParaRPr lang="en-US" sz="2000" b="1" i="1" dirty="0">
              <a:solidFill>
                <a:srgbClr val="008000"/>
              </a:solidFill>
            </a:endParaRPr>
          </a:p>
        </p:txBody>
      </p:sp>
      <p:sp>
        <p:nvSpPr>
          <p:cNvPr id="46" name="Rectangle 45"/>
          <p:cNvSpPr/>
          <p:nvPr/>
        </p:nvSpPr>
        <p:spPr bwMode="auto">
          <a:xfrm>
            <a:off x="6452447" y="5957388"/>
            <a:ext cx="1449815" cy="637088"/>
          </a:xfrm>
          <a:prstGeom prst="rect">
            <a:avLst/>
          </a:prstGeom>
          <a:solidFill>
            <a:srgbClr val="CC9900"/>
          </a:solidFill>
          <a:ln w="19050" cap="flat" cmpd="sng" algn="ctr">
            <a:solidFill>
              <a:srgbClr val="CC99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Higher</a:t>
            </a:r>
            <a:br>
              <a:rPr lang="en-US" dirty="0" smtClean="0">
                <a:solidFill>
                  <a:schemeClr val="bg1"/>
                </a:solidFill>
              </a:rPr>
            </a:br>
            <a:r>
              <a:rPr lang="en-US" dirty="0" smtClean="0">
                <a:solidFill>
                  <a:schemeClr val="bg1"/>
                </a:solidFill>
              </a:rPr>
              <a:t>Cost-Share &amp;</a:t>
            </a:r>
            <a:br>
              <a:rPr lang="en-US" dirty="0" smtClean="0">
                <a:solidFill>
                  <a:schemeClr val="bg1"/>
                </a:solidFill>
              </a:rPr>
            </a:br>
            <a:r>
              <a:rPr lang="en-US" dirty="0" smtClean="0">
                <a:solidFill>
                  <a:schemeClr val="bg1"/>
                </a:solidFill>
              </a:rPr>
              <a:t>Deductibles</a:t>
            </a:r>
            <a:endParaRPr lang="en-US" dirty="0">
              <a:solidFill>
                <a:schemeClr val="bg1"/>
              </a:solidFill>
            </a:endParaRPr>
          </a:p>
        </p:txBody>
      </p:sp>
      <p:sp>
        <p:nvSpPr>
          <p:cNvPr id="21" name="Curved Left Arrow 20"/>
          <p:cNvSpPr/>
          <p:nvPr/>
        </p:nvSpPr>
        <p:spPr bwMode="auto">
          <a:xfrm flipV="1">
            <a:off x="7904926" y="1981200"/>
            <a:ext cx="781873" cy="4343400"/>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40634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Is There a Better Way?</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319024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gn="ctr">
                        <a:lnSpc>
                          <a:spcPts val="500"/>
                        </a:lnSpc>
                      </a:pPr>
                      <a:endParaRPr lang="en-US" sz="900" b="1"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500"/>
                        </a:lnSpc>
                      </a:pPr>
                      <a:endParaRPr lang="en-US" sz="800" b="1" dirty="0">
                        <a:solidFill>
                          <a:srgbClr val="0000FF"/>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0"/>
                        </a:lnSpc>
                      </a:pPr>
                      <a:endParaRPr lang="en-US" sz="800" b="1" dirty="0">
                        <a:solidFill>
                          <a:srgbClr val="0000FF"/>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0"/>
                        </a:lnSpc>
                      </a:pPr>
                      <a:endParaRPr lang="en-US" sz="800" b="1" dirty="0">
                        <a:solidFill>
                          <a:srgbClr val="0000FF"/>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b="1" dirty="0" smtClean="0">
                          <a:solidFill>
                            <a:srgbClr val="0000FF"/>
                          </a:solidFill>
                        </a:rPr>
                        <a:t>?</a:t>
                      </a: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600"/>
                        </a:lnSpc>
                      </a:pPr>
                      <a:endParaRPr lang="en-US" b="1" dirty="0">
                        <a:solidFill>
                          <a:srgbClr val="0000FF"/>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600"/>
                        </a:lnSpc>
                      </a:pPr>
                      <a:endParaRPr lang="en-US" b="1" dirty="0">
                        <a:solidFill>
                          <a:srgbClr val="0000FF"/>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600"/>
                        </a:lnSpc>
                      </a:pPr>
                      <a:endParaRPr lang="en-US" b="1" dirty="0">
                        <a:solidFill>
                          <a:srgbClr val="0000FF"/>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b="1" dirty="0" smtClean="0">
                          <a:solidFill>
                            <a:srgbClr val="0000FF"/>
                          </a:solidFill>
                        </a:rPr>
                        <a:t>?</a:t>
                      </a: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lang="en-US" b="1"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US" b="1" dirty="0" smtClean="0">
                          <a:solidFill>
                            <a:srgbClr val="0000FF"/>
                          </a:solidFill>
                        </a:rPr>
                        <a:t>?</a:t>
                      </a: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0540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Pay the PCP for </a:t>
            </a:r>
            <a:br>
              <a:rPr lang="en-US" dirty="0"/>
            </a:br>
            <a:r>
              <a:rPr lang="en-US" dirty="0"/>
              <a:t>Proactive Care Management</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319024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5105401" y="2438400"/>
            <a:ext cx="1219200" cy="457200"/>
          </a:xfrm>
          <a:prstGeom prst="ellipse">
            <a:avLst/>
          </a:prstGeom>
          <a:noFill/>
          <a:ln w="38100" algn="ctr">
            <a:solidFill>
              <a:srgbClr val="008000"/>
            </a:solidFill>
            <a:round/>
            <a:headEnd/>
            <a:tailEnd/>
          </a:ln>
        </p:spPr>
        <p:txBody>
          <a:bodyPr/>
          <a:lstStyle/>
          <a:p>
            <a:endParaRPr lang="en-US"/>
          </a:p>
        </p:txBody>
      </p:sp>
      <p:sp>
        <p:nvSpPr>
          <p:cNvPr id="6" name="Oval 6"/>
          <p:cNvSpPr>
            <a:spLocks noChangeArrowheads="1"/>
          </p:cNvSpPr>
          <p:nvPr/>
        </p:nvSpPr>
        <p:spPr bwMode="auto">
          <a:xfrm>
            <a:off x="125414" y="2438400"/>
            <a:ext cx="3074987" cy="457200"/>
          </a:xfrm>
          <a:prstGeom prst="ellipse">
            <a:avLst/>
          </a:prstGeom>
          <a:noFill/>
          <a:ln w="38100" algn="ctr">
            <a:solidFill>
              <a:srgbClr val="008000"/>
            </a:solidFill>
            <a:round/>
            <a:headEnd/>
            <a:tailEnd/>
          </a:ln>
        </p:spPr>
        <p:txBody>
          <a:bodyPr/>
          <a:lstStyle/>
          <a:p>
            <a:endParaRPr lang="en-US"/>
          </a:p>
        </p:txBody>
      </p:sp>
      <p:cxnSp>
        <p:nvCxnSpPr>
          <p:cNvPr id="7" name="Straight Arrow Connector 4"/>
          <p:cNvCxnSpPr>
            <a:cxnSpLocks noChangeShapeType="1"/>
          </p:cNvCxnSpPr>
          <p:nvPr/>
        </p:nvCxnSpPr>
        <p:spPr bwMode="auto">
          <a:xfrm>
            <a:off x="3200401" y="2667000"/>
            <a:ext cx="1905000" cy="0"/>
          </a:xfrm>
          <a:prstGeom prst="straightConnector1">
            <a:avLst/>
          </a:prstGeom>
          <a:noFill/>
          <a:ln w="34925" algn="ctr">
            <a:solidFill>
              <a:srgbClr val="008000"/>
            </a:solidFill>
            <a:round/>
            <a:headEnd/>
            <a:tailEnd type="arrow" w="med" len="med"/>
          </a:ln>
        </p:spPr>
      </p:cxnSp>
      <p:sp>
        <p:nvSpPr>
          <p:cNvPr id="8" name="Oval 6"/>
          <p:cNvSpPr>
            <a:spLocks noChangeArrowheads="1"/>
          </p:cNvSpPr>
          <p:nvPr/>
        </p:nvSpPr>
        <p:spPr bwMode="auto">
          <a:xfrm>
            <a:off x="8229600" y="2438400"/>
            <a:ext cx="835025" cy="457200"/>
          </a:xfrm>
          <a:prstGeom prst="ellipse">
            <a:avLst/>
          </a:prstGeom>
          <a:noFill/>
          <a:ln w="38100" algn="ctr">
            <a:solidFill>
              <a:srgbClr val="008000"/>
            </a:solidFill>
            <a:round/>
            <a:headEnd/>
            <a:tailEnd/>
          </a:ln>
        </p:spPr>
        <p:txBody>
          <a:bodyPr/>
          <a:lstStyle/>
          <a:p>
            <a:endParaRPr lang="en-US"/>
          </a:p>
        </p:txBody>
      </p:sp>
      <p:sp>
        <p:nvSpPr>
          <p:cNvPr id="9" name="TextBox 8"/>
          <p:cNvSpPr txBox="1"/>
          <p:nvPr/>
        </p:nvSpPr>
        <p:spPr>
          <a:xfrm>
            <a:off x="168992" y="5726026"/>
            <a:ext cx="7289368" cy="400110"/>
          </a:xfrm>
          <a:prstGeom prst="rect">
            <a:avLst/>
          </a:prstGeom>
          <a:noFill/>
        </p:spPr>
        <p:txBody>
          <a:bodyPr wrap="none" rtlCol="0">
            <a:spAutoFit/>
          </a:bodyPr>
          <a:lstStyle/>
          <a:p>
            <a:pPr marL="285750" indent="-285750" algn="l">
              <a:buFont typeface="Arial" panose="020B0604020202020204" pitchFamily="34" charset="0"/>
              <a:buChar char="•"/>
            </a:pPr>
            <a:r>
              <a:rPr lang="en-US" sz="2000" dirty="0" smtClean="0">
                <a:solidFill>
                  <a:srgbClr val="0033CC"/>
                </a:solidFill>
              </a:rPr>
              <a:t>Pay PCP $75 per patient per month instead of $100 per visit</a:t>
            </a:r>
          </a:p>
        </p:txBody>
      </p:sp>
    </p:spTree>
    <p:extLst>
      <p:ext uri="{BB962C8B-B14F-4D97-AF65-F5344CB8AC3E}">
        <p14:creationId xmlns:p14="http://schemas.microsoft.com/office/powerpoint/2010/main" val="3941180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Pay the Specialist to </a:t>
            </a:r>
            <a:r>
              <a:rPr lang="en-US" dirty="0" smtClean="0"/>
              <a:t>Co-Manage</a:t>
            </a:r>
            <a:br>
              <a:rPr lang="en-US" dirty="0" smtClean="0"/>
            </a:br>
            <a:r>
              <a:rPr lang="en-US" dirty="0" smtClean="0"/>
              <a:t>The Patient’s Care</a:t>
            </a:r>
          </a:p>
        </p:txBody>
      </p:sp>
      <p:graphicFrame>
        <p:nvGraphicFramePr>
          <p:cNvPr id="4" name="Content Placeholder 3"/>
          <p:cNvGraphicFramePr>
            <a:graphicFrameLocks noGrp="1"/>
          </p:cNvGraphicFramePr>
          <p:nvPr>
            <p:ph idx="1"/>
            <p:extLst/>
          </p:nvPr>
        </p:nvGraphicFramePr>
        <p:xfrm>
          <a:off x="71438" y="1466850"/>
          <a:ext cx="8943016" cy="35102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Oval 6"/>
          <p:cNvSpPr>
            <a:spLocks noChangeArrowheads="1"/>
          </p:cNvSpPr>
          <p:nvPr/>
        </p:nvSpPr>
        <p:spPr bwMode="auto">
          <a:xfrm>
            <a:off x="5105401" y="2743200"/>
            <a:ext cx="1219200" cy="457200"/>
          </a:xfrm>
          <a:prstGeom prst="ellipse">
            <a:avLst/>
          </a:prstGeom>
          <a:noFill/>
          <a:ln w="38100" algn="ctr">
            <a:solidFill>
              <a:srgbClr val="008000"/>
            </a:solidFill>
            <a:round/>
            <a:headEnd/>
            <a:tailEnd/>
          </a:ln>
        </p:spPr>
        <p:txBody>
          <a:bodyPr/>
          <a:lstStyle/>
          <a:p>
            <a:endParaRPr lang="en-US"/>
          </a:p>
        </p:txBody>
      </p:sp>
      <p:sp>
        <p:nvSpPr>
          <p:cNvPr id="14" name="Oval 6"/>
          <p:cNvSpPr>
            <a:spLocks noChangeArrowheads="1"/>
          </p:cNvSpPr>
          <p:nvPr/>
        </p:nvSpPr>
        <p:spPr bwMode="auto">
          <a:xfrm>
            <a:off x="125414" y="2743200"/>
            <a:ext cx="3074987" cy="457200"/>
          </a:xfrm>
          <a:prstGeom prst="ellipse">
            <a:avLst/>
          </a:prstGeom>
          <a:noFill/>
          <a:ln w="38100" algn="ctr">
            <a:solidFill>
              <a:srgbClr val="008000"/>
            </a:solidFill>
            <a:round/>
            <a:headEnd/>
            <a:tailEnd/>
          </a:ln>
        </p:spPr>
        <p:txBody>
          <a:bodyPr/>
          <a:lstStyle/>
          <a:p>
            <a:endParaRPr lang="en-US"/>
          </a:p>
        </p:txBody>
      </p:sp>
      <p:cxnSp>
        <p:nvCxnSpPr>
          <p:cNvPr id="15" name="Straight Arrow Connector 4"/>
          <p:cNvCxnSpPr>
            <a:cxnSpLocks noChangeShapeType="1"/>
          </p:cNvCxnSpPr>
          <p:nvPr/>
        </p:nvCxnSpPr>
        <p:spPr bwMode="auto">
          <a:xfrm>
            <a:off x="3200401" y="2971800"/>
            <a:ext cx="1905000" cy="0"/>
          </a:xfrm>
          <a:prstGeom prst="straightConnector1">
            <a:avLst/>
          </a:prstGeom>
          <a:noFill/>
          <a:ln w="34925" algn="ctr">
            <a:solidFill>
              <a:srgbClr val="008000"/>
            </a:solidFill>
            <a:round/>
            <a:headEnd/>
            <a:tailEnd type="arrow" w="med" len="med"/>
          </a:ln>
        </p:spPr>
      </p:cxnSp>
      <p:sp>
        <p:nvSpPr>
          <p:cNvPr id="16" name="Oval 6"/>
          <p:cNvSpPr>
            <a:spLocks noChangeArrowheads="1"/>
          </p:cNvSpPr>
          <p:nvPr/>
        </p:nvSpPr>
        <p:spPr bwMode="auto">
          <a:xfrm>
            <a:off x="8229600" y="2743200"/>
            <a:ext cx="835025" cy="457200"/>
          </a:xfrm>
          <a:prstGeom prst="ellipse">
            <a:avLst/>
          </a:prstGeom>
          <a:noFill/>
          <a:ln w="38100" algn="ctr">
            <a:solidFill>
              <a:srgbClr val="008000"/>
            </a:solidFill>
            <a:round/>
            <a:headEnd/>
            <a:tailEnd/>
          </a:ln>
        </p:spPr>
        <p:txBody>
          <a:bodyPr/>
          <a:lstStyle/>
          <a:p>
            <a:endParaRPr lang="en-US"/>
          </a:p>
        </p:txBody>
      </p:sp>
      <p:sp>
        <p:nvSpPr>
          <p:cNvPr id="17" name="Oval 6"/>
          <p:cNvSpPr>
            <a:spLocks noChangeArrowheads="1"/>
          </p:cNvSpPr>
          <p:nvPr/>
        </p:nvSpPr>
        <p:spPr bwMode="auto">
          <a:xfrm>
            <a:off x="2060028" y="4064876"/>
            <a:ext cx="1219200" cy="457200"/>
          </a:xfrm>
          <a:prstGeom prst="ellipse">
            <a:avLst/>
          </a:prstGeom>
          <a:noFill/>
          <a:ln w="38100" algn="ctr">
            <a:solidFill>
              <a:srgbClr val="008000"/>
            </a:solidFill>
            <a:round/>
            <a:headEnd/>
            <a:tailEnd/>
          </a:ln>
        </p:spPr>
        <p:txBody>
          <a:bodyPr/>
          <a:lstStyle/>
          <a:p>
            <a:endParaRPr lang="en-US"/>
          </a:p>
        </p:txBody>
      </p:sp>
      <p:cxnSp>
        <p:nvCxnSpPr>
          <p:cNvPr id="18" name="Straight Arrow Connector 4"/>
          <p:cNvCxnSpPr>
            <a:cxnSpLocks noChangeShapeType="1"/>
          </p:cNvCxnSpPr>
          <p:nvPr/>
        </p:nvCxnSpPr>
        <p:spPr bwMode="auto">
          <a:xfrm>
            <a:off x="3279228" y="4293476"/>
            <a:ext cx="3807372" cy="0"/>
          </a:xfrm>
          <a:prstGeom prst="straightConnector1">
            <a:avLst/>
          </a:prstGeom>
          <a:noFill/>
          <a:ln w="34925" algn="ctr">
            <a:solidFill>
              <a:srgbClr val="008000"/>
            </a:solidFill>
            <a:round/>
            <a:headEnd/>
            <a:tailEnd type="arrow" w="med" len="med"/>
          </a:ln>
        </p:spPr>
      </p:cxnSp>
      <p:sp>
        <p:nvSpPr>
          <p:cNvPr id="19" name="Oval 6"/>
          <p:cNvSpPr>
            <a:spLocks noChangeArrowheads="1"/>
          </p:cNvSpPr>
          <p:nvPr/>
        </p:nvSpPr>
        <p:spPr bwMode="auto">
          <a:xfrm>
            <a:off x="7086600" y="4038600"/>
            <a:ext cx="1219200" cy="457200"/>
          </a:xfrm>
          <a:prstGeom prst="ellipse">
            <a:avLst/>
          </a:prstGeom>
          <a:noFill/>
          <a:ln w="38100" algn="ctr">
            <a:solidFill>
              <a:srgbClr val="008000"/>
            </a:solidFill>
            <a:round/>
            <a:headEnd/>
            <a:tailEnd/>
          </a:ln>
        </p:spPr>
        <p:txBody>
          <a:bodyPr/>
          <a:lstStyle/>
          <a:p>
            <a:endParaRPr lang="en-US"/>
          </a:p>
        </p:txBody>
      </p:sp>
      <p:sp>
        <p:nvSpPr>
          <p:cNvPr id="11" name="TextBox 10"/>
          <p:cNvSpPr txBox="1"/>
          <p:nvPr/>
        </p:nvSpPr>
        <p:spPr>
          <a:xfrm>
            <a:off x="168992" y="5726026"/>
            <a:ext cx="8747908" cy="707886"/>
          </a:xfrm>
          <a:prstGeom prst="rect">
            <a:avLst/>
          </a:prstGeom>
          <a:noFill/>
        </p:spPr>
        <p:txBody>
          <a:bodyPr wrap="none" rtlCol="0">
            <a:spAutoFit/>
          </a:bodyPr>
          <a:lstStyle/>
          <a:p>
            <a:pPr marL="285750" indent="-285750" algn="l">
              <a:buFont typeface="Arial" panose="020B0604020202020204" pitchFamily="34" charset="0"/>
              <a:buChar char="•"/>
            </a:pPr>
            <a:r>
              <a:rPr lang="en-US" sz="2000" dirty="0" smtClean="0">
                <a:solidFill>
                  <a:srgbClr val="0033CC"/>
                </a:solidFill>
              </a:rPr>
              <a:t>Pay PCP $75 per patient per month instead of $100 per visit</a:t>
            </a:r>
          </a:p>
          <a:p>
            <a:pPr marL="285750" indent="-285750" algn="l">
              <a:buFont typeface="Arial" panose="020B0604020202020204" pitchFamily="34" charset="0"/>
              <a:buChar char="•"/>
            </a:pPr>
            <a:r>
              <a:rPr lang="en-US" sz="2000" dirty="0" smtClean="0">
                <a:solidFill>
                  <a:srgbClr val="0033CC"/>
                </a:solidFill>
              </a:rPr>
              <a:t>Pay specialist $25 per patient per month instead of $100 per hospital day</a:t>
            </a:r>
          </a:p>
        </p:txBody>
      </p:sp>
    </p:spTree>
    <p:extLst>
      <p:ext uri="{BB962C8B-B14F-4D97-AF65-F5344CB8AC3E}">
        <p14:creationId xmlns:p14="http://schemas.microsoft.com/office/powerpoint/2010/main" val="1954662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Provide </a:t>
            </a:r>
            <a:r>
              <a:rPr lang="en-US" dirty="0" smtClean="0"/>
              <a:t>Non-Physician </a:t>
            </a:r>
            <a:r>
              <a:rPr lang="en-US" dirty="0"/>
              <a:t>Resources to Support Patients</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383032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$80,000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6988174" y="3124200"/>
            <a:ext cx="1219200" cy="457200"/>
          </a:xfrm>
          <a:prstGeom prst="ellipse">
            <a:avLst/>
          </a:prstGeom>
          <a:noFill/>
          <a:ln w="38100" algn="ctr">
            <a:solidFill>
              <a:srgbClr val="008000"/>
            </a:solidFill>
            <a:round/>
            <a:headEnd/>
            <a:tailEnd/>
          </a:ln>
        </p:spPr>
        <p:txBody>
          <a:bodyPr/>
          <a:lstStyle/>
          <a:p>
            <a:endParaRPr lang="en-US" dirty="0"/>
          </a:p>
        </p:txBody>
      </p:sp>
      <p:sp>
        <p:nvSpPr>
          <p:cNvPr id="6" name="Oval 6"/>
          <p:cNvSpPr>
            <a:spLocks noChangeArrowheads="1"/>
          </p:cNvSpPr>
          <p:nvPr/>
        </p:nvSpPr>
        <p:spPr bwMode="auto">
          <a:xfrm>
            <a:off x="1" y="3124200"/>
            <a:ext cx="2362200" cy="457200"/>
          </a:xfrm>
          <a:prstGeom prst="ellipse">
            <a:avLst/>
          </a:prstGeom>
          <a:noFill/>
          <a:ln w="38100" algn="ctr">
            <a:solidFill>
              <a:srgbClr val="008000"/>
            </a:solidFill>
            <a:round/>
            <a:headEnd/>
            <a:tailEnd/>
          </a:ln>
        </p:spPr>
        <p:txBody>
          <a:bodyPr/>
          <a:lstStyle/>
          <a:p>
            <a:endParaRPr lang="en-US"/>
          </a:p>
        </p:txBody>
      </p:sp>
      <p:cxnSp>
        <p:nvCxnSpPr>
          <p:cNvPr id="7" name="Straight Arrow Connector 4"/>
          <p:cNvCxnSpPr>
            <a:cxnSpLocks noChangeShapeType="1"/>
            <a:stCxn id="6" idx="6"/>
          </p:cNvCxnSpPr>
          <p:nvPr/>
        </p:nvCxnSpPr>
        <p:spPr bwMode="auto">
          <a:xfrm>
            <a:off x="2362201" y="3352800"/>
            <a:ext cx="4625973" cy="0"/>
          </a:xfrm>
          <a:prstGeom prst="straightConnector1">
            <a:avLst/>
          </a:prstGeom>
          <a:noFill/>
          <a:ln w="34925" algn="ctr">
            <a:solidFill>
              <a:srgbClr val="008000"/>
            </a:solidFill>
            <a:round/>
            <a:headEnd/>
            <a:tailEnd type="arrow" w="med" len="med"/>
          </a:ln>
        </p:spPr>
      </p:cxnSp>
      <p:sp>
        <p:nvSpPr>
          <p:cNvPr id="8" name="TextBox 7"/>
          <p:cNvSpPr txBox="1"/>
          <p:nvPr/>
        </p:nvSpPr>
        <p:spPr>
          <a:xfrm>
            <a:off x="168992" y="5726026"/>
            <a:ext cx="8747908" cy="1015663"/>
          </a:xfrm>
          <a:prstGeom prst="rect">
            <a:avLst/>
          </a:prstGeom>
          <a:noFill/>
        </p:spPr>
        <p:txBody>
          <a:bodyPr wrap="none" rtlCol="0">
            <a:spAutoFit/>
          </a:bodyPr>
          <a:lstStyle/>
          <a:p>
            <a:pPr marL="285750" indent="-285750" algn="l">
              <a:buFont typeface="Arial" panose="020B0604020202020204" pitchFamily="34" charset="0"/>
              <a:buChar char="•"/>
            </a:pPr>
            <a:r>
              <a:rPr lang="en-US" sz="2000" dirty="0" smtClean="0">
                <a:solidFill>
                  <a:srgbClr val="0033CC"/>
                </a:solidFill>
              </a:rPr>
              <a:t>Pay PCP $75 per patient per month instead of $100 per visit</a:t>
            </a:r>
          </a:p>
          <a:p>
            <a:pPr marL="285750" indent="-285750" algn="l">
              <a:buFont typeface="Arial" panose="020B0604020202020204" pitchFamily="34" charset="0"/>
              <a:buChar char="•"/>
            </a:pPr>
            <a:r>
              <a:rPr lang="en-US" sz="2000" dirty="0" smtClean="0">
                <a:solidFill>
                  <a:srgbClr val="0033CC"/>
                </a:solidFill>
              </a:rPr>
              <a:t>Pay specialist $25 per patient per month instead of $100 per hospital day</a:t>
            </a:r>
          </a:p>
          <a:p>
            <a:pPr marL="285750" indent="-285750" algn="l">
              <a:buFont typeface="Arial" panose="020B0604020202020204" pitchFamily="34" charset="0"/>
              <a:buChar char="•"/>
            </a:pPr>
            <a:r>
              <a:rPr lang="en-US" sz="2000" dirty="0" smtClean="0">
                <a:solidFill>
                  <a:srgbClr val="0033CC"/>
                </a:solidFill>
              </a:rPr>
              <a:t>Pay the primary care practice enough to hire a nurse care manager</a:t>
            </a:r>
            <a:endParaRPr lang="en-US" sz="2000" dirty="0">
              <a:solidFill>
                <a:srgbClr val="0033CC"/>
              </a:solidFill>
            </a:endParaRPr>
          </a:p>
        </p:txBody>
      </p:sp>
    </p:spTree>
    <p:extLst>
      <p:ext uri="{BB962C8B-B14F-4D97-AF65-F5344CB8AC3E}">
        <p14:creationId xmlns:p14="http://schemas.microsoft.com/office/powerpoint/2010/main" val="1233758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Can We Afford a 127% Increase in Spending on Ambulatory Care?</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415036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127%</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6858000" y="2362200"/>
            <a:ext cx="1447800" cy="1676400"/>
          </a:xfrm>
          <a:prstGeom prst="ellipse">
            <a:avLst/>
          </a:prstGeom>
          <a:noFill/>
          <a:ln w="38100" algn="ctr">
            <a:solidFill>
              <a:srgbClr val="0000FF"/>
            </a:solidFill>
            <a:round/>
            <a:headEnd/>
            <a:tailEnd/>
          </a:ln>
        </p:spPr>
        <p:txBody>
          <a:bodyPr/>
          <a:lstStyle/>
          <a:p>
            <a:endParaRPr lang="en-US"/>
          </a:p>
        </p:txBody>
      </p:sp>
      <p:sp>
        <p:nvSpPr>
          <p:cNvPr id="6" name="TextBox 5"/>
          <p:cNvSpPr txBox="1"/>
          <p:nvPr/>
        </p:nvSpPr>
        <p:spPr>
          <a:xfrm>
            <a:off x="168992" y="5726026"/>
            <a:ext cx="8747908" cy="1015663"/>
          </a:xfrm>
          <a:prstGeom prst="rect">
            <a:avLst/>
          </a:prstGeom>
          <a:noFill/>
        </p:spPr>
        <p:txBody>
          <a:bodyPr wrap="none" rtlCol="0">
            <a:spAutoFit/>
          </a:bodyPr>
          <a:lstStyle/>
          <a:p>
            <a:pPr marL="285750" indent="-285750" algn="l">
              <a:buFont typeface="Arial" panose="020B0604020202020204" pitchFamily="34" charset="0"/>
              <a:buChar char="•"/>
            </a:pPr>
            <a:r>
              <a:rPr lang="en-US" sz="2000" dirty="0" smtClean="0">
                <a:solidFill>
                  <a:srgbClr val="0033CC"/>
                </a:solidFill>
              </a:rPr>
              <a:t>Pay PCP $75 per patient per month instead of $100 per visit</a:t>
            </a:r>
          </a:p>
          <a:p>
            <a:pPr marL="285750" indent="-285750" algn="l">
              <a:buFont typeface="Arial" panose="020B0604020202020204" pitchFamily="34" charset="0"/>
              <a:buChar char="•"/>
            </a:pPr>
            <a:r>
              <a:rPr lang="en-US" sz="2000" dirty="0" smtClean="0">
                <a:solidFill>
                  <a:srgbClr val="0033CC"/>
                </a:solidFill>
              </a:rPr>
              <a:t>Pay specialist $25 per patient per month instead of $100 per hospital day</a:t>
            </a:r>
          </a:p>
          <a:p>
            <a:pPr marL="285750" indent="-285750" algn="l">
              <a:buFont typeface="Arial" panose="020B0604020202020204" pitchFamily="34" charset="0"/>
              <a:buChar char="•"/>
            </a:pPr>
            <a:r>
              <a:rPr lang="en-US" sz="2000" dirty="0" smtClean="0">
                <a:solidFill>
                  <a:srgbClr val="0033CC"/>
                </a:solidFill>
              </a:rPr>
              <a:t>Pay the primary care practice enough to hire a nurse care manager</a:t>
            </a:r>
            <a:endParaRPr lang="en-US" sz="2000" dirty="0">
              <a:solidFill>
                <a:srgbClr val="0033CC"/>
              </a:solidFill>
            </a:endParaRPr>
          </a:p>
        </p:txBody>
      </p:sp>
    </p:spTree>
    <p:extLst>
      <p:ext uri="{BB962C8B-B14F-4D97-AF65-F5344CB8AC3E}">
        <p14:creationId xmlns:p14="http://schemas.microsoft.com/office/powerpoint/2010/main" val="4185146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Yes, If It Succeeds In </a:t>
            </a:r>
            <a:br>
              <a:rPr lang="en-US" dirty="0"/>
            </a:br>
            <a:r>
              <a:rPr lang="en-US" dirty="0"/>
              <a:t>Reducing Hospitalizations</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415036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127%</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-14%</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$2,830,000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-2.5%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Oval 6"/>
          <p:cNvSpPr>
            <a:spLocks noChangeArrowheads="1"/>
          </p:cNvSpPr>
          <p:nvPr/>
        </p:nvSpPr>
        <p:spPr bwMode="auto">
          <a:xfrm>
            <a:off x="8204172" y="4191000"/>
            <a:ext cx="927538" cy="533400"/>
          </a:xfrm>
          <a:prstGeom prst="ellipse">
            <a:avLst/>
          </a:prstGeom>
          <a:noFill/>
          <a:ln w="38100" algn="ctr">
            <a:solidFill>
              <a:srgbClr val="0000FF"/>
            </a:solidFill>
            <a:round/>
            <a:headEnd/>
            <a:tailEnd/>
          </a:ln>
        </p:spPr>
        <p:txBody>
          <a:bodyPr/>
          <a:lstStyle/>
          <a:p>
            <a:endParaRPr lang="en-US"/>
          </a:p>
        </p:txBody>
      </p:sp>
      <p:sp>
        <p:nvSpPr>
          <p:cNvPr id="8" name="Oval 7"/>
          <p:cNvSpPr>
            <a:spLocks noChangeArrowheads="1"/>
          </p:cNvSpPr>
          <p:nvPr/>
        </p:nvSpPr>
        <p:spPr bwMode="auto">
          <a:xfrm>
            <a:off x="8191034" y="5181600"/>
            <a:ext cx="927538" cy="533400"/>
          </a:xfrm>
          <a:prstGeom prst="ellipse">
            <a:avLst/>
          </a:prstGeom>
          <a:noFill/>
          <a:ln w="38100" algn="ctr">
            <a:solidFill>
              <a:srgbClr val="0000FF"/>
            </a:solidFill>
            <a:round/>
            <a:headEnd/>
            <a:tailEnd/>
          </a:ln>
        </p:spPr>
        <p:txBody>
          <a:bodyPr/>
          <a:lstStyle/>
          <a:p>
            <a:endParaRPr lang="en-US"/>
          </a:p>
        </p:txBody>
      </p:sp>
      <p:cxnSp>
        <p:nvCxnSpPr>
          <p:cNvPr id="9" name="Straight Arrow Connector 9"/>
          <p:cNvCxnSpPr>
            <a:cxnSpLocks noChangeShapeType="1"/>
          </p:cNvCxnSpPr>
          <p:nvPr/>
        </p:nvCxnSpPr>
        <p:spPr bwMode="auto">
          <a:xfrm>
            <a:off x="3645310" y="4419600"/>
            <a:ext cx="2755490" cy="0"/>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3599638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Improved Chronic Disease Mgt Can Potentially Generate Large Savings</a:t>
            </a:r>
          </a:p>
        </p:txBody>
      </p:sp>
      <p:graphicFrame>
        <p:nvGraphicFramePr>
          <p:cNvPr id="4" name="Content Placeholder 3"/>
          <p:cNvGraphicFramePr>
            <a:graphicFrameLocks noGrp="1"/>
          </p:cNvGraphicFramePr>
          <p:nvPr>
            <p:ph idx="1"/>
            <p:extLst/>
          </p:nvPr>
        </p:nvGraphicFramePr>
        <p:xfrm>
          <a:off x="71438" y="1466850"/>
          <a:ext cx="8943016" cy="415036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127%</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-40%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-25%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Oval 6"/>
          <p:cNvSpPr>
            <a:spLocks noChangeArrowheads="1"/>
          </p:cNvSpPr>
          <p:nvPr/>
        </p:nvSpPr>
        <p:spPr bwMode="auto">
          <a:xfrm>
            <a:off x="8204172" y="4191000"/>
            <a:ext cx="927538" cy="533400"/>
          </a:xfrm>
          <a:prstGeom prst="ellipse">
            <a:avLst/>
          </a:prstGeom>
          <a:noFill/>
          <a:ln w="38100" algn="ctr">
            <a:solidFill>
              <a:srgbClr val="0000FF"/>
            </a:solidFill>
            <a:round/>
            <a:headEnd/>
            <a:tailEnd/>
          </a:ln>
        </p:spPr>
        <p:txBody>
          <a:bodyPr/>
          <a:lstStyle/>
          <a:p>
            <a:endParaRPr lang="en-US"/>
          </a:p>
        </p:txBody>
      </p:sp>
      <p:sp>
        <p:nvSpPr>
          <p:cNvPr id="8" name="Oval 7"/>
          <p:cNvSpPr>
            <a:spLocks noChangeArrowheads="1"/>
          </p:cNvSpPr>
          <p:nvPr/>
        </p:nvSpPr>
        <p:spPr bwMode="auto">
          <a:xfrm>
            <a:off x="8191034" y="5181600"/>
            <a:ext cx="927538" cy="533400"/>
          </a:xfrm>
          <a:prstGeom prst="ellipse">
            <a:avLst/>
          </a:prstGeom>
          <a:noFill/>
          <a:ln w="38100" algn="ctr">
            <a:solidFill>
              <a:srgbClr val="0000FF"/>
            </a:solidFill>
            <a:round/>
            <a:headEnd/>
            <a:tailEnd/>
          </a:ln>
        </p:spPr>
        <p:txBody>
          <a:bodyPr/>
          <a:lstStyle/>
          <a:p>
            <a:endParaRPr lang="en-US"/>
          </a:p>
        </p:txBody>
      </p:sp>
      <p:cxnSp>
        <p:nvCxnSpPr>
          <p:cNvPr id="9" name="Straight Arrow Connector 9"/>
          <p:cNvCxnSpPr>
            <a:cxnSpLocks noChangeShapeType="1"/>
          </p:cNvCxnSpPr>
          <p:nvPr/>
        </p:nvCxnSpPr>
        <p:spPr bwMode="auto">
          <a:xfrm>
            <a:off x="3645310" y="4419600"/>
            <a:ext cx="2755490" cy="0"/>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5253877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85800" y="101600"/>
            <a:ext cx="8378825" cy="1228725"/>
          </a:xfrm>
        </p:spPr>
        <p:txBody>
          <a:bodyPr/>
          <a:lstStyle/>
          <a:p>
            <a:r>
              <a:rPr lang="en-US" dirty="0" smtClean="0"/>
              <a:t>Do Wins for Patients, Docs &amp; Payers Require Losses for Hospitals?</a:t>
            </a:r>
          </a:p>
        </p:txBody>
      </p:sp>
      <p:graphicFrame>
        <p:nvGraphicFramePr>
          <p:cNvPr id="4" name="Content Placeholder 3"/>
          <p:cNvGraphicFramePr>
            <a:graphicFrameLocks noGrp="1"/>
          </p:cNvGraphicFramePr>
          <p:nvPr>
            <p:ph idx="1"/>
            <p:extLst/>
          </p:nvPr>
        </p:nvGraphicFramePr>
        <p:xfrm>
          <a:off x="71438" y="1466850"/>
          <a:ext cx="8943016" cy="415036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127%</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-25%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Arrow Connector 9"/>
          <p:cNvCxnSpPr>
            <a:cxnSpLocks noChangeShapeType="1"/>
          </p:cNvCxnSpPr>
          <p:nvPr/>
        </p:nvCxnSpPr>
        <p:spPr bwMode="auto">
          <a:xfrm>
            <a:off x="3645310" y="4419600"/>
            <a:ext cx="2755490" cy="0"/>
          </a:xfrm>
          <a:prstGeom prst="straightConnector1">
            <a:avLst/>
          </a:prstGeom>
          <a:noFill/>
          <a:ln w="34925" algn="ctr">
            <a:solidFill>
              <a:srgbClr val="0000FF"/>
            </a:solidFill>
            <a:round/>
            <a:headEnd/>
            <a:tailEnd type="arrow" w="med" len="med"/>
          </a:ln>
        </p:spPr>
      </p:cxnSp>
      <p:sp>
        <p:nvSpPr>
          <p:cNvPr id="7" name="Oval 6"/>
          <p:cNvSpPr>
            <a:spLocks noChangeArrowheads="1"/>
          </p:cNvSpPr>
          <p:nvPr/>
        </p:nvSpPr>
        <p:spPr bwMode="auto">
          <a:xfrm>
            <a:off x="8204172" y="4191000"/>
            <a:ext cx="927538" cy="533400"/>
          </a:xfrm>
          <a:prstGeom prst="ellipse">
            <a:avLst/>
          </a:prstGeom>
          <a:noFill/>
          <a:ln w="38100" algn="ctr">
            <a:solidFill>
              <a:srgbClr val="FF3300"/>
            </a:solidFill>
            <a:round/>
            <a:headEnd/>
            <a:tailEnd/>
          </a:ln>
        </p:spPr>
        <p:txBody>
          <a:bodyPr/>
          <a:lstStyle/>
          <a:p>
            <a:endParaRPr lang="en-US"/>
          </a:p>
        </p:txBody>
      </p:sp>
      <p:sp>
        <p:nvSpPr>
          <p:cNvPr id="8" name="Oval 7"/>
          <p:cNvSpPr>
            <a:spLocks noChangeArrowheads="1"/>
          </p:cNvSpPr>
          <p:nvPr/>
        </p:nvSpPr>
        <p:spPr bwMode="auto">
          <a:xfrm>
            <a:off x="8191034" y="5181600"/>
            <a:ext cx="927538" cy="533400"/>
          </a:xfrm>
          <a:prstGeom prst="ellipse">
            <a:avLst/>
          </a:prstGeom>
          <a:noFill/>
          <a:ln w="38100" algn="ctr">
            <a:solidFill>
              <a:srgbClr val="008000"/>
            </a:solidFill>
            <a:round/>
            <a:headEnd/>
            <a:tailEnd/>
          </a:ln>
        </p:spPr>
        <p:txBody>
          <a:bodyPr/>
          <a:lstStyle/>
          <a:p>
            <a:endParaRPr lang="en-US"/>
          </a:p>
        </p:txBody>
      </p:sp>
      <p:sp>
        <p:nvSpPr>
          <p:cNvPr id="9" name="Oval 8"/>
          <p:cNvSpPr>
            <a:spLocks noChangeArrowheads="1"/>
          </p:cNvSpPr>
          <p:nvPr/>
        </p:nvSpPr>
        <p:spPr bwMode="auto">
          <a:xfrm>
            <a:off x="8204172" y="2487034"/>
            <a:ext cx="927538" cy="789565"/>
          </a:xfrm>
          <a:prstGeom prst="ellipse">
            <a:avLst/>
          </a:prstGeom>
          <a:noFill/>
          <a:ln w="38100" algn="ctr">
            <a:solidFill>
              <a:srgbClr val="008000"/>
            </a:solidFill>
            <a:round/>
            <a:headEnd/>
            <a:tailEnd/>
          </a:ln>
        </p:spPr>
        <p:txBody>
          <a:bodyPr/>
          <a:lstStyle/>
          <a:p>
            <a:endParaRPr lang="en-US"/>
          </a:p>
        </p:txBody>
      </p:sp>
      <p:sp>
        <p:nvSpPr>
          <p:cNvPr id="10" name="Oval 9"/>
          <p:cNvSpPr>
            <a:spLocks noChangeArrowheads="1"/>
          </p:cNvSpPr>
          <p:nvPr/>
        </p:nvSpPr>
        <p:spPr bwMode="auto">
          <a:xfrm>
            <a:off x="6934200" y="3009899"/>
            <a:ext cx="1269972" cy="533400"/>
          </a:xfrm>
          <a:prstGeom prst="ellipse">
            <a:avLst/>
          </a:prstGeom>
          <a:noFill/>
          <a:ln w="38100" algn="ctr">
            <a:solidFill>
              <a:srgbClr val="008000"/>
            </a:solidFill>
            <a:round/>
            <a:headEnd/>
            <a:tailEnd/>
          </a:ln>
        </p:spPr>
        <p:txBody>
          <a:bodyPr/>
          <a:lstStyle/>
          <a:p>
            <a:endParaRPr lang="en-US"/>
          </a:p>
        </p:txBody>
      </p:sp>
    </p:spTree>
    <p:extLst>
      <p:ext uri="{BB962C8B-B14F-4D97-AF65-F5344CB8AC3E}">
        <p14:creationId xmlns:p14="http://schemas.microsoft.com/office/powerpoint/2010/main" val="21637062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90600" y="101600"/>
            <a:ext cx="8074025" cy="1228725"/>
          </a:xfrm>
        </p:spPr>
        <p:txBody>
          <a:bodyPr/>
          <a:lstStyle/>
          <a:p>
            <a:r>
              <a:rPr lang="en-US" smtClean="0"/>
              <a:t>What Should Matter to Hospitals is </a:t>
            </a:r>
            <a:r>
              <a:rPr lang="en-US" i="1" smtClean="0"/>
              <a:t>Margin</a:t>
            </a:r>
            <a:r>
              <a:rPr lang="en-US" smtClean="0"/>
              <a:t>, Not Revenues (Volume)</a:t>
            </a:r>
          </a:p>
        </p:txBody>
      </p:sp>
    </p:spTree>
    <p:extLst>
      <p:ext uri="{BB962C8B-B14F-4D97-AF65-F5344CB8AC3E}">
        <p14:creationId xmlns:p14="http://schemas.microsoft.com/office/powerpoint/2010/main" val="2431362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Hospital Costs Are Not Proportional to Utilization</a:t>
            </a:r>
          </a:p>
        </p:txBody>
      </p:sp>
      <p:pic>
        <p:nvPicPr>
          <p:cNvPr id="69635" name="Picture 2"/>
          <p:cNvPicPr>
            <a:picLocks noChangeAspect="1" noChangeArrowheads="1"/>
          </p:cNvPicPr>
          <p:nvPr/>
        </p:nvPicPr>
        <p:blipFill>
          <a:blip r:embed="rId2" cstate="print"/>
          <a:srcRect/>
          <a:stretch>
            <a:fillRect/>
          </a:stretch>
        </p:blipFill>
        <p:spPr bwMode="auto">
          <a:xfrm>
            <a:off x="457200" y="1524000"/>
            <a:ext cx="8196263" cy="4702175"/>
          </a:xfrm>
          <a:prstGeom prst="rect">
            <a:avLst/>
          </a:prstGeom>
          <a:noFill/>
          <a:ln w="9525">
            <a:noFill/>
            <a:miter lim="800000"/>
            <a:headEnd/>
            <a:tailEnd/>
          </a:ln>
        </p:spPr>
      </p:pic>
      <p:cxnSp>
        <p:nvCxnSpPr>
          <p:cNvPr id="69636" name="Straight Arrow Connector 5"/>
          <p:cNvCxnSpPr>
            <a:cxnSpLocks noChangeShapeType="1"/>
          </p:cNvCxnSpPr>
          <p:nvPr/>
        </p:nvCxnSpPr>
        <p:spPr bwMode="auto">
          <a:xfrm>
            <a:off x="685800" y="3352800"/>
            <a:ext cx="4953000" cy="1588"/>
          </a:xfrm>
          <a:prstGeom prst="straightConnector1">
            <a:avLst/>
          </a:prstGeom>
          <a:noFill/>
          <a:ln w="25400" algn="ctr">
            <a:solidFill>
              <a:srgbClr val="0033CC"/>
            </a:solidFill>
            <a:round/>
            <a:headEnd/>
            <a:tailEnd type="arrow" w="med" len="med"/>
          </a:ln>
        </p:spPr>
      </p:cxnSp>
      <p:sp>
        <p:nvSpPr>
          <p:cNvPr id="69637" name="TextBox 6"/>
          <p:cNvSpPr txBox="1">
            <a:spLocks noChangeArrowheads="1"/>
          </p:cNvSpPr>
          <p:nvPr/>
        </p:nvSpPr>
        <p:spPr bwMode="auto">
          <a:xfrm>
            <a:off x="1447800" y="3048000"/>
            <a:ext cx="2903538" cy="369888"/>
          </a:xfrm>
          <a:prstGeom prst="rect">
            <a:avLst/>
          </a:prstGeom>
          <a:noFill/>
          <a:ln w="9525">
            <a:noFill/>
            <a:miter lim="800000"/>
            <a:headEnd/>
            <a:tailEnd/>
          </a:ln>
        </p:spPr>
        <p:txBody>
          <a:bodyPr wrap="none">
            <a:spAutoFit/>
          </a:bodyPr>
          <a:lstStyle/>
          <a:p>
            <a:r>
              <a:rPr lang="en-US" b="1">
                <a:solidFill>
                  <a:srgbClr val="0033CC"/>
                </a:solidFill>
              </a:rPr>
              <a:t>20% reduction in volume</a:t>
            </a:r>
          </a:p>
        </p:txBody>
      </p:sp>
      <p:cxnSp>
        <p:nvCxnSpPr>
          <p:cNvPr id="69638" name="Straight Arrow Connector 7"/>
          <p:cNvCxnSpPr>
            <a:cxnSpLocks noChangeShapeType="1"/>
          </p:cNvCxnSpPr>
          <p:nvPr/>
        </p:nvCxnSpPr>
        <p:spPr bwMode="auto">
          <a:xfrm rot="5400000">
            <a:off x="5181601" y="2667000"/>
            <a:ext cx="914400" cy="3175"/>
          </a:xfrm>
          <a:prstGeom prst="straightConnector1">
            <a:avLst/>
          </a:prstGeom>
          <a:noFill/>
          <a:ln w="25400" algn="ctr">
            <a:solidFill>
              <a:srgbClr val="0033CC"/>
            </a:solidFill>
            <a:round/>
            <a:headEnd/>
            <a:tailEnd type="arrow" w="med" len="med"/>
          </a:ln>
        </p:spPr>
      </p:cxnSp>
      <p:sp>
        <p:nvSpPr>
          <p:cNvPr id="69639" name="TextBox 10"/>
          <p:cNvSpPr txBox="1">
            <a:spLocks noChangeArrowheads="1"/>
          </p:cNvSpPr>
          <p:nvPr/>
        </p:nvSpPr>
        <p:spPr bwMode="auto">
          <a:xfrm>
            <a:off x="4038600" y="2286000"/>
            <a:ext cx="1633538" cy="646113"/>
          </a:xfrm>
          <a:prstGeom prst="rect">
            <a:avLst/>
          </a:prstGeom>
          <a:noFill/>
          <a:ln w="9525">
            <a:noFill/>
            <a:miter lim="800000"/>
            <a:headEnd/>
            <a:tailEnd/>
          </a:ln>
        </p:spPr>
        <p:txBody>
          <a:bodyPr wrap="none">
            <a:spAutoFit/>
          </a:bodyPr>
          <a:lstStyle/>
          <a:p>
            <a:pPr algn="r"/>
            <a:r>
              <a:rPr lang="en-US" b="1">
                <a:solidFill>
                  <a:srgbClr val="0033CC"/>
                </a:solidFill>
              </a:rPr>
              <a:t>7% reduction</a:t>
            </a:r>
            <a:br>
              <a:rPr lang="en-US" b="1">
                <a:solidFill>
                  <a:srgbClr val="0033CC"/>
                </a:solidFill>
              </a:rPr>
            </a:br>
            <a:r>
              <a:rPr lang="en-US" b="1">
                <a:solidFill>
                  <a:srgbClr val="0033CC"/>
                </a:solidFill>
              </a:rPr>
              <a:t> in cost</a:t>
            </a:r>
          </a:p>
        </p:txBody>
      </p:sp>
    </p:spTree>
    <p:extLst>
      <p:ext uri="{BB962C8B-B14F-4D97-AF65-F5344CB8AC3E}">
        <p14:creationId xmlns:p14="http://schemas.microsoft.com/office/powerpoint/2010/main" val="65872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Typical Strategies</a:t>
            </a:r>
            <a:endParaRPr lang="en-US" dirty="0"/>
          </a:p>
        </p:txBody>
      </p:sp>
      <p:sp>
        <p:nvSpPr>
          <p:cNvPr id="3" name="Content Placeholder 2"/>
          <p:cNvSpPr>
            <a:spLocks noGrp="1"/>
          </p:cNvSpPr>
          <p:nvPr>
            <p:ph idx="1"/>
          </p:nvPr>
        </p:nvSpPr>
        <p:spPr/>
        <p:txBody>
          <a:bodyPr/>
          <a:lstStyle/>
          <a:p>
            <a:r>
              <a:rPr lang="en-US" dirty="0" smtClean="0"/>
              <a:t>Consolidation of providers to resist cuts in fees</a:t>
            </a:r>
          </a:p>
          <a:p>
            <a:r>
              <a:rPr lang="en-US" dirty="0" smtClean="0"/>
              <a:t>Shifts in care to higher-cost settings</a:t>
            </a:r>
          </a:p>
          <a:p>
            <a:r>
              <a:rPr lang="en-US" dirty="0" smtClean="0"/>
              <a:t>Increases in utilization to offset losses in revenue</a:t>
            </a:r>
          </a:p>
          <a:p>
            <a:r>
              <a:rPr lang="en-US" dirty="0" smtClean="0"/>
              <a:t>Patients avoiding necessary care due to high cost-sharing</a:t>
            </a:r>
          </a:p>
          <a:p>
            <a:r>
              <a:rPr lang="en-US" dirty="0"/>
              <a:t>Large increases in health insurance premiums</a:t>
            </a:r>
          </a:p>
          <a:p>
            <a:r>
              <a:rPr lang="en-US" dirty="0"/>
              <a:t>Inability to afford health insurance</a:t>
            </a:r>
          </a:p>
          <a:p>
            <a:pPr marL="0" indent="0">
              <a:buNone/>
            </a:pPr>
            <a:endParaRPr lang="en-US" dirty="0"/>
          </a:p>
        </p:txBody>
      </p:sp>
    </p:spTree>
    <p:extLst>
      <p:ext uri="{BB962C8B-B14F-4D97-AF65-F5344CB8AC3E}">
        <p14:creationId xmlns:p14="http://schemas.microsoft.com/office/powerpoint/2010/main" val="41281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Reductions in Utilization Reduce Revenues More Than Costs</a:t>
            </a:r>
          </a:p>
        </p:txBody>
      </p:sp>
      <p:pic>
        <p:nvPicPr>
          <p:cNvPr id="70659" name="Picture 2"/>
          <p:cNvPicPr>
            <a:picLocks noChangeAspect="1" noChangeArrowheads="1"/>
          </p:cNvPicPr>
          <p:nvPr/>
        </p:nvPicPr>
        <p:blipFill>
          <a:blip r:embed="rId2" cstate="print"/>
          <a:srcRect/>
          <a:stretch>
            <a:fillRect/>
          </a:stretch>
        </p:blipFill>
        <p:spPr bwMode="auto">
          <a:xfrm>
            <a:off x="479425" y="1536700"/>
            <a:ext cx="8196263" cy="4703763"/>
          </a:xfrm>
          <a:prstGeom prst="rect">
            <a:avLst/>
          </a:prstGeom>
          <a:noFill/>
          <a:ln w="9525">
            <a:noFill/>
            <a:miter lim="800000"/>
            <a:headEnd/>
            <a:tailEnd/>
          </a:ln>
        </p:spPr>
      </p:pic>
      <p:cxnSp>
        <p:nvCxnSpPr>
          <p:cNvPr id="70660" name="Straight Arrow Connector 5"/>
          <p:cNvCxnSpPr>
            <a:cxnSpLocks noChangeShapeType="1"/>
          </p:cNvCxnSpPr>
          <p:nvPr/>
        </p:nvCxnSpPr>
        <p:spPr bwMode="auto">
          <a:xfrm>
            <a:off x="685800" y="3352800"/>
            <a:ext cx="4953000" cy="1588"/>
          </a:xfrm>
          <a:prstGeom prst="straightConnector1">
            <a:avLst/>
          </a:prstGeom>
          <a:noFill/>
          <a:ln w="25400" algn="ctr">
            <a:solidFill>
              <a:srgbClr val="0033CC"/>
            </a:solidFill>
            <a:round/>
            <a:headEnd/>
            <a:tailEnd type="arrow" w="med" len="med"/>
          </a:ln>
        </p:spPr>
      </p:cxnSp>
      <p:sp>
        <p:nvSpPr>
          <p:cNvPr id="70661" name="TextBox 6"/>
          <p:cNvSpPr txBox="1">
            <a:spLocks noChangeArrowheads="1"/>
          </p:cNvSpPr>
          <p:nvPr/>
        </p:nvSpPr>
        <p:spPr bwMode="auto">
          <a:xfrm>
            <a:off x="1447800" y="3048000"/>
            <a:ext cx="2903538" cy="369888"/>
          </a:xfrm>
          <a:prstGeom prst="rect">
            <a:avLst/>
          </a:prstGeom>
          <a:noFill/>
          <a:ln w="9525">
            <a:noFill/>
            <a:miter lim="800000"/>
            <a:headEnd/>
            <a:tailEnd/>
          </a:ln>
        </p:spPr>
        <p:txBody>
          <a:bodyPr wrap="none">
            <a:spAutoFit/>
          </a:bodyPr>
          <a:lstStyle/>
          <a:p>
            <a:r>
              <a:rPr lang="en-US" b="1">
                <a:solidFill>
                  <a:srgbClr val="0033CC"/>
                </a:solidFill>
              </a:rPr>
              <a:t>20% reduction in volume</a:t>
            </a:r>
          </a:p>
        </p:txBody>
      </p:sp>
      <p:cxnSp>
        <p:nvCxnSpPr>
          <p:cNvPr id="70662" name="Straight Arrow Connector 7"/>
          <p:cNvCxnSpPr>
            <a:cxnSpLocks noChangeShapeType="1"/>
          </p:cNvCxnSpPr>
          <p:nvPr/>
        </p:nvCxnSpPr>
        <p:spPr bwMode="auto">
          <a:xfrm rot="5400000">
            <a:off x="5181601" y="2667000"/>
            <a:ext cx="914400" cy="3175"/>
          </a:xfrm>
          <a:prstGeom prst="straightConnector1">
            <a:avLst/>
          </a:prstGeom>
          <a:noFill/>
          <a:ln w="25400" algn="ctr">
            <a:solidFill>
              <a:srgbClr val="0033CC"/>
            </a:solidFill>
            <a:round/>
            <a:headEnd/>
            <a:tailEnd type="arrow" w="med" len="med"/>
          </a:ln>
        </p:spPr>
      </p:cxnSp>
      <p:sp>
        <p:nvSpPr>
          <p:cNvPr id="70663" name="TextBox 10"/>
          <p:cNvSpPr txBox="1">
            <a:spLocks noChangeArrowheads="1"/>
          </p:cNvSpPr>
          <p:nvPr/>
        </p:nvSpPr>
        <p:spPr bwMode="auto">
          <a:xfrm>
            <a:off x="4038600" y="2286000"/>
            <a:ext cx="1633538" cy="646113"/>
          </a:xfrm>
          <a:prstGeom prst="rect">
            <a:avLst/>
          </a:prstGeom>
          <a:noFill/>
          <a:ln w="9525">
            <a:noFill/>
            <a:miter lim="800000"/>
            <a:headEnd/>
            <a:tailEnd/>
          </a:ln>
        </p:spPr>
        <p:txBody>
          <a:bodyPr wrap="none">
            <a:spAutoFit/>
          </a:bodyPr>
          <a:lstStyle/>
          <a:p>
            <a:pPr algn="r"/>
            <a:r>
              <a:rPr lang="en-US" b="1">
                <a:solidFill>
                  <a:srgbClr val="0033CC"/>
                </a:solidFill>
              </a:rPr>
              <a:t>7% reduction</a:t>
            </a:r>
            <a:br>
              <a:rPr lang="en-US" b="1">
                <a:solidFill>
                  <a:srgbClr val="0033CC"/>
                </a:solidFill>
              </a:rPr>
            </a:br>
            <a:r>
              <a:rPr lang="en-US" b="1">
                <a:solidFill>
                  <a:srgbClr val="0033CC"/>
                </a:solidFill>
              </a:rPr>
              <a:t> in cost</a:t>
            </a:r>
          </a:p>
        </p:txBody>
      </p:sp>
      <p:cxnSp>
        <p:nvCxnSpPr>
          <p:cNvPr id="70664" name="Straight Arrow Connector 7"/>
          <p:cNvCxnSpPr>
            <a:cxnSpLocks noChangeShapeType="1"/>
          </p:cNvCxnSpPr>
          <p:nvPr/>
        </p:nvCxnSpPr>
        <p:spPr bwMode="auto">
          <a:xfrm rot="5400000">
            <a:off x="4305301" y="3543300"/>
            <a:ext cx="2667000" cy="3175"/>
          </a:xfrm>
          <a:prstGeom prst="straightConnector1">
            <a:avLst/>
          </a:prstGeom>
          <a:noFill/>
          <a:ln w="25400" algn="ctr">
            <a:solidFill>
              <a:srgbClr val="FF3300"/>
            </a:solidFill>
            <a:round/>
            <a:headEnd/>
            <a:tailEnd type="arrow" w="med" len="med"/>
          </a:ln>
        </p:spPr>
      </p:cxnSp>
      <p:sp>
        <p:nvSpPr>
          <p:cNvPr id="70665" name="TextBox 10"/>
          <p:cNvSpPr txBox="1">
            <a:spLocks noChangeArrowheads="1"/>
          </p:cNvSpPr>
          <p:nvPr/>
        </p:nvSpPr>
        <p:spPr bwMode="auto">
          <a:xfrm>
            <a:off x="3910013" y="3505200"/>
            <a:ext cx="1762125" cy="646113"/>
          </a:xfrm>
          <a:prstGeom prst="rect">
            <a:avLst/>
          </a:prstGeom>
          <a:noFill/>
          <a:ln w="9525">
            <a:noFill/>
            <a:miter lim="800000"/>
            <a:headEnd/>
            <a:tailEnd/>
          </a:ln>
        </p:spPr>
        <p:txBody>
          <a:bodyPr wrap="none">
            <a:spAutoFit/>
          </a:bodyPr>
          <a:lstStyle/>
          <a:p>
            <a:pPr algn="r"/>
            <a:r>
              <a:rPr lang="en-US" b="1">
                <a:solidFill>
                  <a:srgbClr val="FF3300"/>
                </a:solidFill>
              </a:rPr>
              <a:t>20% reduction</a:t>
            </a:r>
            <a:br>
              <a:rPr lang="en-US" b="1">
                <a:solidFill>
                  <a:srgbClr val="FF3300"/>
                </a:solidFill>
              </a:rPr>
            </a:br>
            <a:r>
              <a:rPr lang="en-US" b="1">
                <a:solidFill>
                  <a:srgbClr val="FF3300"/>
                </a:solidFill>
              </a:rPr>
              <a:t> in revenue</a:t>
            </a:r>
          </a:p>
        </p:txBody>
      </p:sp>
    </p:spTree>
    <p:extLst>
      <p:ext uri="{BB962C8B-B14F-4D97-AF65-F5344CB8AC3E}">
        <p14:creationId xmlns:p14="http://schemas.microsoft.com/office/powerpoint/2010/main" val="2452053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Causing Negative Margins</a:t>
            </a:r>
            <a:br>
              <a:rPr lang="en-US" smtClean="0"/>
            </a:br>
            <a:r>
              <a:rPr lang="en-US" smtClean="0"/>
              <a:t>for Hospitals</a:t>
            </a:r>
          </a:p>
        </p:txBody>
      </p:sp>
      <p:pic>
        <p:nvPicPr>
          <p:cNvPr id="71683" name="Picture 2"/>
          <p:cNvPicPr>
            <a:picLocks noChangeAspect="1" noChangeArrowheads="1"/>
          </p:cNvPicPr>
          <p:nvPr/>
        </p:nvPicPr>
        <p:blipFill>
          <a:blip r:embed="rId2" cstate="print"/>
          <a:srcRect/>
          <a:stretch>
            <a:fillRect/>
          </a:stretch>
        </p:blipFill>
        <p:spPr bwMode="auto">
          <a:xfrm>
            <a:off x="479425" y="1536700"/>
            <a:ext cx="8196263" cy="4703763"/>
          </a:xfrm>
          <a:prstGeom prst="rect">
            <a:avLst/>
          </a:prstGeom>
          <a:noFill/>
          <a:ln w="9525">
            <a:noFill/>
            <a:miter lim="800000"/>
            <a:headEnd/>
            <a:tailEnd/>
          </a:ln>
        </p:spPr>
      </p:pic>
      <p:sp>
        <p:nvSpPr>
          <p:cNvPr id="5" name="Right Brace 4"/>
          <p:cNvSpPr/>
          <p:nvPr/>
        </p:nvSpPr>
        <p:spPr>
          <a:xfrm rot="10800000">
            <a:off x="4800600" y="3200400"/>
            <a:ext cx="762000" cy="1676400"/>
          </a:xfrm>
          <a:prstGeom prst="rightBrace">
            <a:avLst/>
          </a:prstGeom>
          <a:ln w="317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p>
        </p:txBody>
      </p:sp>
      <p:sp>
        <p:nvSpPr>
          <p:cNvPr id="71685" name="TextBox 5"/>
          <p:cNvSpPr txBox="1">
            <a:spLocks noChangeArrowheads="1"/>
          </p:cNvSpPr>
          <p:nvPr/>
        </p:nvSpPr>
        <p:spPr bwMode="auto">
          <a:xfrm>
            <a:off x="2578100" y="3429000"/>
            <a:ext cx="2224088" cy="1754188"/>
          </a:xfrm>
          <a:prstGeom prst="rect">
            <a:avLst/>
          </a:prstGeom>
          <a:solidFill>
            <a:schemeClr val="bg1"/>
          </a:solidFill>
          <a:ln w="9525">
            <a:noFill/>
            <a:miter lim="800000"/>
            <a:headEnd/>
            <a:tailEnd/>
          </a:ln>
        </p:spPr>
        <p:txBody>
          <a:bodyPr wrap="none">
            <a:spAutoFit/>
          </a:bodyPr>
          <a:lstStyle/>
          <a:p>
            <a:pPr algn="r"/>
            <a:r>
              <a:rPr lang="en-US" dirty="0">
                <a:solidFill>
                  <a:srgbClr val="0000FF"/>
                </a:solidFill>
              </a:rPr>
              <a:t>Payers Will Be</a:t>
            </a:r>
            <a:br>
              <a:rPr lang="en-US" dirty="0">
                <a:solidFill>
                  <a:srgbClr val="0000FF"/>
                </a:solidFill>
              </a:rPr>
            </a:br>
            <a:r>
              <a:rPr lang="en-US" dirty="0">
                <a:solidFill>
                  <a:srgbClr val="0000FF"/>
                </a:solidFill>
              </a:rPr>
              <a:t>Underpaying For</a:t>
            </a:r>
            <a:br>
              <a:rPr lang="en-US" dirty="0">
                <a:solidFill>
                  <a:srgbClr val="0000FF"/>
                </a:solidFill>
              </a:rPr>
            </a:br>
            <a:r>
              <a:rPr lang="en-US" dirty="0">
                <a:solidFill>
                  <a:srgbClr val="0000FF"/>
                </a:solidFill>
              </a:rPr>
              <a:t>Care If </a:t>
            </a:r>
            <a:br>
              <a:rPr lang="en-US" dirty="0">
                <a:solidFill>
                  <a:srgbClr val="0000FF"/>
                </a:solidFill>
              </a:rPr>
            </a:br>
            <a:r>
              <a:rPr lang="en-US" dirty="0" smtClean="0">
                <a:solidFill>
                  <a:srgbClr val="0000FF"/>
                </a:solidFill>
              </a:rPr>
              <a:t>Admissions, </a:t>
            </a:r>
            <a:r>
              <a:rPr lang="en-US" dirty="0">
                <a:solidFill>
                  <a:srgbClr val="0000FF"/>
                </a:solidFill>
              </a:rPr>
              <a:t/>
            </a:r>
            <a:br>
              <a:rPr lang="en-US" dirty="0">
                <a:solidFill>
                  <a:srgbClr val="0000FF"/>
                </a:solidFill>
              </a:rPr>
            </a:br>
            <a:r>
              <a:rPr lang="en-US" dirty="0">
                <a:solidFill>
                  <a:srgbClr val="0000FF"/>
                </a:solidFill>
              </a:rPr>
              <a:t>Readmissions, Etc. </a:t>
            </a:r>
            <a:br>
              <a:rPr lang="en-US" dirty="0">
                <a:solidFill>
                  <a:srgbClr val="0000FF"/>
                </a:solidFill>
              </a:rPr>
            </a:br>
            <a:r>
              <a:rPr lang="en-US" dirty="0">
                <a:solidFill>
                  <a:srgbClr val="0000FF"/>
                </a:solidFill>
              </a:rPr>
              <a:t>Are Reduced</a:t>
            </a:r>
          </a:p>
        </p:txBody>
      </p:sp>
    </p:spTree>
    <p:extLst>
      <p:ext uri="{BB962C8B-B14F-4D97-AF65-F5344CB8AC3E}">
        <p14:creationId xmlns:p14="http://schemas.microsoft.com/office/powerpoint/2010/main" val="7318275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But Spending Can Be Reduced Without Bankrupting Hospitals</a:t>
            </a:r>
          </a:p>
        </p:txBody>
      </p:sp>
      <p:pic>
        <p:nvPicPr>
          <p:cNvPr id="72707" name="Picture 2"/>
          <p:cNvPicPr>
            <a:picLocks noChangeAspect="1" noChangeArrowheads="1"/>
          </p:cNvPicPr>
          <p:nvPr/>
        </p:nvPicPr>
        <p:blipFill>
          <a:blip r:embed="rId2" cstate="print"/>
          <a:srcRect/>
          <a:stretch>
            <a:fillRect/>
          </a:stretch>
        </p:blipFill>
        <p:spPr bwMode="auto">
          <a:xfrm>
            <a:off x="479425" y="1536700"/>
            <a:ext cx="8196263" cy="4703763"/>
          </a:xfrm>
          <a:prstGeom prst="rect">
            <a:avLst/>
          </a:prstGeom>
          <a:noFill/>
          <a:ln w="9525">
            <a:noFill/>
            <a:miter lim="800000"/>
            <a:headEnd/>
            <a:tailEnd/>
          </a:ln>
        </p:spPr>
      </p:pic>
      <p:cxnSp>
        <p:nvCxnSpPr>
          <p:cNvPr id="72708" name="Straight Connector 6"/>
          <p:cNvCxnSpPr>
            <a:cxnSpLocks noChangeShapeType="1"/>
          </p:cNvCxnSpPr>
          <p:nvPr/>
        </p:nvCxnSpPr>
        <p:spPr bwMode="auto">
          <a:xfrm>
            <a:off x="838200" y="2286000"/>
            <a:ext cx="4724400" cy="762000"/>
          </a:xfrm>
          <a:prstGeom prst="line">
            <a:avLst/>
          </a:prstGeom>
          <a:noFill/>
          <a:ln w="41275" algn="ctr">
            <a:solidFill>
              <a:srgbClr val="0033CC"/>
            </a:solidFill>
            <a:round/>
            <a:headEnd/>
            <a:tailEnd/>
          </a:ln>
        </p:spPr>
      </p:cxnSp>
      <p:sp>
        <p:nvSpPr>
          <p:cNvPr id="8" name="Right Brace 7"/>
          <p:cNvSpPr/>
          <p:nvPr/>
        </p:nvSpPr>
        <p:spPr>
          <a:xfrm>
            <a:off x="5486400" y="2209800"/>
            <a:ext cx="457200" cy="838200"/>
          </a:xfrm>
          <a:prstGeom prst="rightBrace">
            <a:avLst/>
          </a:prstGeom>
          <a:ln w="317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p>
        </p:txBody>
      </p:sp>
      <p:sp>
        <p:nvSpPr>
          <p:cNvPr id="72710" name="TextBox 5"/>
          <p:cNvSpPr txBox="1">
            <a:spLocks noChangeArrowheads="1"/>
          </p:cNvSpPr>
          <p:nvPr/>
        </p:nvSpPr>
        <p:spPr bwMode="auto">
          <a:xfrm>
            <a:off x="5867400" y="1905000"/>
            <a:ext cx="1979613" cy="1477963"/>
          </a:xfrm>
          <a:prstGeom prst="rect">
            <a:avLst/>
          </a:prstGeom>
          <a:solidFill>
            <a:schemeClr val="bg1"/>
          </a:solidFill>
          <a:ln w="9525">
            <a:noFill/>
            <a:miter lim="800000"/>
            <a:headEnd/>
            <a:tailEnd/>
          </a:ln>
        </p:spPr>
        <p:txBody>
          <a:bodyPr wrap="none">
            <a:spAutoFit/>
          </a:bodyPr>
          <a:lstStyle/>
          <a:p>
            <a:pPr algn="l"/>
            <a:r>
              <a:rPr lang="en-US">
                <a:solidFill>
                  <a:srgbClr val="0000FF"/>
                </a:solidFill>
              </a:rPr>
              <a:t>Payers Can</a:t>
            </a:r>
            <a:br>
              <a:rPr lang="en-US">
                <a:solidFill>
                  <a:srgbClr val="0000FF"/>
                </a:solidFill>
              </a:rPr>
            </a:br>
            <a:r>
              <a:rPr lang="en-US">
                <a:solidFill>
                  <a:srgbClr val="0000FF"/>
                </a:solidFill>
              </a:rPr>
              <a:t>Still Save $</a:t>
            </a:r>
            <a:br>
              <a:rPr lang="en-US">
                <a:solidFill>
                  <a:srgbClr val="0000FF"/>
                </a:solidFill>
              </a:rPr>
            </a:br>
            <a:r>
              <a:rPr lang="en-US">
                <a:solidFill>
                  <a:srgbClr val="0000FF"/>
                </a:solidFill>
              </a:rPr>
              <a:t>Without Causing</a:t>
            </a:r>
            <a:br>
              <a:rPr lang="en-US">
                <a:solidFill>
                  <a:srgbClr val="0000FF"/>
                </a:solidFill>
              </a:rPr>
            </a:br>
            <a:r>
              <a:rPr lang="en-US">
                <a:solidFill>
                  <a:srgbClr val="0000FF"/>
                </a:solidFill>
              </a:rPr>
              <a:t>Negative Margins</a:t>
            </a:r>
            <a:br>
              <a:rPr lang="en-US">
                <a:solidFill>
                  <a:srgbClr val="0000FF"/>
                </a:solidFill>
              </a:rPr>
            </a:br>
            <a:r>
              <a:rPr lang="en-US">
                <a:solidFill>
                  <a:srgbClr val="0000FF"/>
                </a:solidFill>
              </a:rPr>
              <a:t>for Hospital</a:t>
            </a:r>
          </a:p>
        </p:txBody>
      </p:sp>
    </p:spTree>
    <p:extLst>
      <p:ext uri="{BB962C8B-B14F-4D97-AF65-F5344CB8AC3E}">
        <p14:creationId xmlns:p14="http://schemas.microsoft.com/office/powerpoint/2010/main" val="33309351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Where Does the </a:t>
            </a:r>
            <a:br>
              <a:rPr lang="en-US" dirty="0" smtClean="0"/>
            </a:br>
            <a:r>
              <a:rPr lang="en-US" dirty="0" smtClean="0"/>
              <a:t>Hospital Payment Go?</a:t>
            </a:r>
          </a:p>
        </p:txBody>
      </p:sp>
      <p:graphicFrame>
        <p:nvGraphicFramePr>
          <p:cNvPr id="4" name="Content Placeholder 3"/>
          <p:cNvGraphicFramePr>
            <a:graphicFrameLocks noGrp="1"/>
          </p:cNvGraphicFramePr>
          <p:nvPr>
            <p:ph idx="1"/>
            <p:extLst/>
          </p:nvPr>
        </p:nvGraphicFramePr>
        <p:xfrm>
          <a:off x="71438" y="1466850"/>
          <a:ext cx="8943016" cy="415036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127%</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Admissions</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-25%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Oval 7"/>
          <p:cNvSpPr>
            <a:spLocks noChangeArrowheads="1"/>
          </p:cNvSpPr>
          <p:nvPr/>
        </p:nvSpPr>
        <p:spPr bwMode="auto">
          <a:xfrm>
            <a:off x="1905000" y="4191000"/>
            <a:ext cx="1371600" cy="5334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21658758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Analyze the Hospital’s </a:t>
            </a:r>
            <a:br>
              <a:rPr lang="en-US" dirty="0"/>
            </a:br>
            <a:r>
              <a:rPr lang="en-US" dirty="0"/>
              <a:t>Cost Structure</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00FF"/>
                          </a:solidFill>
                        </a:rPr>
                        <a:t>Hospital Fixed</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$6,000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60%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00FF"/>
                          </a:solidFill>
                        </a:rPr>
                        <a:t>Hosp.</a:t>
                      </a:r>
                      <a:r>
                        <a:rPr lang="en-US" baseline="0" dirty="0" smtClean="0">
                          <a:solidFill>
                            <a:srgbClr val="0000FF"/>
                          </a:solidFill>
                        </a:rPr>
                        <a:t> Variable</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$3,700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37%</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00FF"/>
                          </a:solidFill>
                        </a:rPr>
                        <a:t>Hosp</a:t>
                      </a:r>
                      <a:r>
                        <a:rPr lang="en-US" baseline="0" dirty="0" smtClean="0">
                          <a:solidFill>
                            <a:srgbClr val="0000FF"/>
                          </a:solidFill>
                        </a:rPr>
                        <a:t>. Margin</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$300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3%</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36786" y="3810000"/>
            <a:ext cx="6056586" cy="19050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1589368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What Happens to Hospital Finances When Admissions Go Down?</a:t>
            </a:r>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5" name="Straight Arrow Connector 9"/>
          <p:cNvCxnSpPr>
            <a:cxnSpLocks noChangeShapeType="1"/>
          </p:cNvCxnSpPr>
          <p:nvPr/>
        </p:nvCxnSpPr>
        <p:spPr bwMode="auto">
          <a:xfrm>
            <a:off x="3657600" y="5410200"/>
            <a:ext cx="1828800" cy="0"/>
          </a:xfrm>
          <a:prstGeom prst="straightConnector1">
            <a:avLst/>
          </a:prstGeom>
          <a:noFill/>
          <a:ln w="34925" algn="ctr">
            <a:solidFill>
              <a:srgbClr val="0000FF"/>
            </a:solidFill>
            <a:round/>
            <a:headEnd/>
            <a:tailEnd type="arrow" w="med" len="med"/>
          </a:ln>
        </p:spPr>
      </p:cxnSp>
      <p:sp>
        <p:nvSpPr>
          <p:cNvPr id="6" name="Oval 6"/>
          <p:cNvSpPr>
            <a:spLocks noChangeArrowheads="1"/>
          </p:cNvSpPr>
          <p:nvPr/>
        </p:nvSpPr>
        <p:spPr bwMode="auto">
          <a:xfrm>
            <a:off x="5486400" y="5029200"/>
            <a:ext cx="1447800" cy="6858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2694877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Continue to Cover the Fixed Costs</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$1,500,000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5" name="Straight Arrow Connector 9"/>
          <p:cNvCxnSpPr>
            <a:cxnSpLocks noChangeShapeType="1"/>
          </p:cNvCxnSpPr>
          <p:nvPr/>
        </p:nvCxnSpPr>
        <p:spPr bwMode="auto">
          <a:xfrm>
            <a:off x="4924397" y="4419600"/>
            <a:ext cx="1828800" cy="0"/>
          </a:xfrm>
          <a:prstGeom prst="straightConnector1">
            <a:avLst/>
          </a:prstGeom>
          <a:noFill/>
          <a:ln w="34925" algn="ctr">
            <a:solidFill>
              <a:srgbClr val="0000FF"/>
            </a:solidFill>
            <a:round/>
            <a:headEnd/>
            <a:tailEnd type="arrow" w="med" len="med"/>
          </a:ln>
        </p:spPr>
      </p:cxnSp>
      <p:sp>
        <p:nvSpPr>
          <p:cNvPr id="6" name="Oval 6"/>
          <p:cNvSpPr>
            <a:spLocks noChangeArrowheads="1"/>
          </p:cNvSpPr>
          <p:nvPr/>
        </p:nvSpPr>
        <p:spPr bwMode="auto">
          <a:xfrm>
            <a:off x="6753197" y="4038600"/>
            <a:ext cx="2299138" cy="6858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11241122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Save on Variable Costs </a:t>
            </a:r>
            <a:br>
              <a:rPr lang="en-US" dirty="0"/>
            </a:br>
            <a:r>
              <a:rPr lang="en-US" dirty="0"/>
              <a:t>With Fewer Patients</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-40%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6858000" y="4572000"/>
            <a:ext cx="2286000" cy="381000"/>
          </a:xfrm>
          <a:prstGeom prst="ellipse">
            <a:avLst/>
          </a:prstGeom>
          <a:noFill/>
          <a:ln w="38100" algn="ctr">
            <a:solidFill>
              <a:srgbClr val="0000FF"/>
            </a:solidFill>
            <a:round/>
            <a:headEnd/>
            <a:tailEnd/>
          </a:ln>
        </p:spPr>
        <p:txBody>
          <a:bodyPr/>
          <a:lstStyle/>
          <a:p>
            <a:endParaRPr lang="en-US"/>
          </a:p>
        </p:txBody>
      </p:sp>
      <p:cxnSp>
        <p:nvCxnSpPr>
          <p:cNvPr id="6" name="Straight Arrow Connector 9"/>
          <p:cNvCxnSpPr>
            <a:cxnSpLocks noChangeShapeType="1"/>
          </p:cNvCxnSpPr>
          <p:nvPr/>
        </p:nvCxnSpPr>
        <p:spPr bwMode="auto">
          <a:xfrm>
            <a:off x="3038273" y="4771417"/>
            <a:ext cx="2362200" cy="0"/>
          </a:xfrm>
          <a:prstGeom prst="straightConnector1">
            <a:avLst/>
          </a:prstGeom>
          <a:noFill/>
          <a:ln w="34925" algn="ctr">
            <a:solidFill>
              <a:srgbClr val="0000FF"/>
            </a:solidFill>
            <a:round/>
            <a:headEnd/>
            <a:tailEnd type="arrow" w="med" len="med"/>
          </a:ln>
        </p:spPr>
      </p:cxnSp>
      <p:cxnSp>
        <p:nvCxnSpPr>
          <p:cNvPr id="7" name="Straight Arrow Connector 9"/>
          <p:cNvCxnSpPr>
            <a:cxnSpLocks noChangeShapeType="1"/>
          </p:cNvCxnSpPr>
          <p:nvPr/>
        </p:nvCxnSpPr>
        <p:spPr bwMode="auto">
          <a:xfrm>
            <a:off x="3641387" y="5410200"/>
            <a:ext cx="2759413" cy="0"/>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33760620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Increase the Hospital’s </a:t>
            </a:r>
            <a:br>
              <a:rPr lang="en-US" dirty="0"/>
            </a:br>
            <a:r>
              <a:rPr lang="en-US" dirty="0"/>
              <a:t>Contribution Margin</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-40%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6830961" y="4876800"/>
            <a:ext cx="2286000" cy="3810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2184696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Hospital Gets Less </a:t>
            </a:r>
            <a:r>
              <a:rPr lang="en-US" i="1" dirty="0" smtClean="0"/>
              <a:t>Total Revenue</a:t>
            </a:r>
            <a:r>
              <a:rPr lang="en-US" dirty="0" smtClean="0"/>
              <a:t>,</a:t>
            </a:r>
            <a:br>
              <a:rPr lang="en-US" dirty="0" smtClean="0"/>
            </a:br>
            <a:r>
              <a:rPr lang="en-US" dirty="0" smtClean="0"/>
              <a:t>But is Better Off </a:t>
            </a:r>
            <a:r>
              <a:rPr lang="en-US" i="1" dirty="0" smtClean="0"/>
              <a:t>Financially</a:t>
            </a:r>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-15%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6830961" y="5181600"/>
            <a:ext cx="2286000" cy="4572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1682467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the Typical Strategies</a:t>
            </a:r>
          </a:p>
        </p:txBody>
      </p:sp>
      <p:sp>
        <p:nvSpPr>
          <p:cNvPr id="3" name="Content Placeholder 2"/>
          <p:cNvSpPr>
            <a:spLocks noGrp="1"/>
          </p:cNvSpPr>
          <p:nvPr>
            <p:ph idx="1"/>
          </p:nvPr>
        </p:nvSpPr>
        <p:spPr/>
        <p:txBody>
          <a:bodyPr/>
          <a:lstStyle/>
          <a:p>
            <a:r>
              <a:rPr lang="en-US" dirty="0" smtClean="0"/>
              <a:t>Consolidation of providers to resist cuts in fees</a:t>
            </a:r>
          </a:p>
          <a:p>
            <a:r>
              <a:rPr lang="en-US" dirty="0" smtClean="0"/>
              <a:t>Shifts in care to higher-cost settings</a:t>
            </a:r>
          </a:p>
          <a:p>
            <a:r>
              <a:rPr lang="en-US" dirty="0" smtClean="0"/>
              <a:t>Increases in utilization to offset </a:t>
            </a:r>
            <a:r>
              <a:rPr lang="en-US" dirty="0"/>
              <a:t>losses in revenue</a:t>
            </a:r>
            <a:endParaRPr lang="en-US" dirty="0" smtClean="0"/>
          </a:p>
          <a:p>
            <a:r>
              <a:rPr lang="en-US" dirty="0" smtClean="0"/>
              <a:t>Patients avoiding necessary care due to high cost-sharing</a:t>
            </a:r>
          </a:p>
          <a:p>
            <a:r>
              <a:rPr lang="en-US" dirty="0" smtClean="0"/>
              <a:t>Large increases </a:t>
            </a:r>
            <a:r>
              <a:rPr lang="en-US" dirty="0"/>
              <a:t>in </a:t>
            </a:r>
            <a:r>
              <a:rPr lang="en-US" dirty="0" smtClean="0"/>
              <a:t>health insurance premiums</a:t>
            </a:r>
          </a:p>
          <a:p>
            <a:r>
              <a:rPr lang="en-US" dirty="0" smtClean="0"/>
              <a:t>Inability to afford health insurance</a:t>
            </a:r>
            <a:endParaRPr lang="en-US" dirty="0"/>
          </a:p>
          <a:p>
            <a:endParaRPr lang="en-US" dirty="0"/>
          </a:p>
        </p:txBody>
      </p:sp>
      <p:sp>
        <p:nvSpPr>
          <p:cNvPr id="4" name="TextBox 3"/>
          <p:cNvSpPr txBox="1"/>
          <p:nvPr/>
        </p:nvSpPr>
        <p:spPr>
          <a:xfrm>
            <a:off x="1447800" y="5181600"/>
            <a:ext cx="6789423" cy="707886"/>
          </a:xfrm>
          <a:prstGeom prst="rect">
            <a:avLst/>
          </a:prstGeom>
          <a:noFill/>
        </p:spPr>
        <p:txBody>
          <a:bodyPr wrap="none" rtlCol="0">
            <a:spAutoFit/>
          </a:bodyPr>
          <a:lstStyle/>
          <a:p>
            <a:r>
              <a:rPr lang="en-US" sz="4000" b="1" dirty="0" smtClean="0">
                <a:solidFill>
                  <a:srgbClr val="0000FF"/>
                </a:solidFill>
              </a:rPr>
              <a:t>IS THERE A BETTER WAY?</a:t>
            </a:r>
            <a:endParaRPr lang="en-US" sz="4000" b="1" dirty="0">
              <a:solidFill>
                <a:srgbClr val="0000FF"/>
              </a:solidFill>
            </a:endParaRPr>
          </a:p>
        </p:txBody>
      </p:sp>
    </p:spTree>
    <p:extLst>
      <p:ext uri="{BB962C8B-B14F-4D97-AF65-F5344CB8AC3E}">
        <p14:creationId xmlns:p14="http://schemas.microsoft.com/office/powerpoint/2010/main" val="1664224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And the Payer </a:t>
            </a:r>
            <a:r>
              <a:rPr lang="en-US" dirty="0"/>
              <a:t>Still Spends Less</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-40%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8229600" y="6019800"/>
            <a:ext cx="914400" cy="685800"/>
          </a:xfrm>
          <a:prstGeom prst="ellipse">
            <a:avLst/>
          </a:prstGeom>
          <a:noFill/>
          <a:ln w="38100" algn="ctr">
            <a:solidFill>
              <a:srgbClr val="0000FF"/>
            </a:solidFill>
            <a:round/>
            <a:headEnd/>
            <a:tailEnd/>
          </a:ln>
        </p:spPr>
        <p:txBody>
          <a:bodyPr/>
          <a:lstStyle/>
          <a:p>
            <a:endParaRPr lang="en-US"/>
          </a:p>
        </p:txBody>
      </p:sp>
    </p:spTree>
    <p:extLst>
      <p:ext uri="{BB962C8B-B14F-4D97-AF65-F5344CB8AC3E}">
        <p14:creationId xmlns:p14="http://schemas.microsoft.com/office/powerpoint/2010/main" val="496817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Win-Win-Win: Better Care, Higher Physician Pay, Lower Spending</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8153400" y="6096000"/>
            <a:ext cx="990600" cy="457200"/>
          </a:xfrm>
          <a:prstGeom prst="ellipse">
            <a:avLst/>
          </a:prstGeom>
          <a:noFill/>
          <a:ln w="38100" algn="ctr">
            <a:solidFill>
              <a:srgbClr val="008000"/>
            </a:solidFill>
            <a:round/>
            <a:headEnd/>
            <a:tailEnd/>
          </a:ln>
        </p:spPr>
        <p:txBody>
          <a:bodyPr/>
          <a:lstStyle/>
          <a:p>
            <a:endParaRPr lang="en-US"/>
          </a:p>
        </p:txBody>
      </p:sp>
      <p:sp>
        <p:nvSpPr>
          <p:cNvPr id="6" name="Oval 6"/>
          <p:cNvSpPr>
            <a:spLocks noChangeArrowheads="1"/>
          </p:cNvSpPr>
          <p:nvPr/>
        </p:nvSpPr>
        <p:spPr bwMode="auto">
          <a:xfrm>
            <a:off x="8153400" y="2514600"/>
            <a:ext cx="990600" cy="838200"/>
          </a:xfrm>
          <a:prstGeom prst="ellipse">
            <a:avLst/>
          </a:prstGeom>
          <a:noFill/>
          <a:ln w="38100" algn="ctr">
            <a:solidFill>
              <a:srgbClr val="008000"/>
            </a:solidFill>
            <a:round/>
            <a:headEnd/>
            <a:tailEnd/>
          </a:ln>
        </p:spPr>
        <p:txBody>
          <a:bodyPr/>
          <a:lstStyle/>
          <a:p>
            <a:endParaRPr lang="en-US"/>
          </a:p>
        </p:txBody>
      </p:sp>
      <p:sp>
        <p:nvSpPr>
          <p:cNvPr id="7" name="Oval 6"/>
          <p:cNvSpPr>
            <a:spLocks noChangeArrowheads="1"/>
          </p:cNvSpPr>
          <p:nvPr/>
        </p:nvSpPr>
        <p:spPr bwMode="auto">
          <a:xfrm>
            <a:off x="8153400" y="4857890"/>
            <a:ext cx="1001110" cy="457200"/>
          </a:xfrm>
          <a:prstGeom prst="ellipse">
            <a:avLst/>
          </a:prstGeom>
          <a:noFill/>
          <a:ln w="38100" algn="ctr">
            <a:solidFill>
              <a:srgbClr val="008000"/>
            </a:solidFill>
            <a:round/>
            <a:headEnd/>
            <a:tailEnd/>
          </a:ln>
        </p:spPr>
        <p:txBody>
          <a:bodyPr/>
          <a:lstStyle/>
          <a:p>
            <a:endParaRPr lang="en-US"/>
          </a:p>
        </p:txBody>
      </p:sp>
      <p:sp>
        <p:nvSpPr>
          <p:cNvPr id="8" name="TextBox 7"/>
          <p:cNvSpPr txBox="1">
            <a:spLocks noChangeArrowheads="1"/>
          </p:cNvSpPr>
          <p:nvPr/>
        </p:nvSpPr>
        <p:spPr bwMode="auto">
          <a:xfrm>
            <a:off x="4876639" y="3657600"/>
            <a:ext cx="1970411" cy="400110"/>
          </a:xfrm>
          <a:prstGeom prst="rect">
            <a:avLst/>
          </a:prstGeom>
          <a:solidFill>
            <a:schemeClr val="bg1"/>
          </a:solidFill>
          <a:ln w="9525">
            <a:noFill/>
            <a:miter lim="800000"/>
            <a:headEnd/>
            <a:tailEnd/>
          </a:ln>
        </p:spPr>
        <p:txBody>
          <a:bodyPr wrap="none" rIns="0">
            <a:spAutoFit/>
          </a:bodyPr>
          <a:lstStyle/>
          <a:p>
            <a:r>
              <a:rPr lang="en-US" sz="2000" b="1" dirty="0" smtClean="0">
                <a:solidFill>
                  <a:srgbClr val="008000"/>
                </a:solidFill>
              </a:rPr>
              <a:t>Physicians Win</a:t>
            </a:r>
            <a:endParaRPr lang="en-US" sz="2000" b="1" dirty="0">
              <a:solidFill>
                <a:srgbClr val="008000"/>
              </a:solidFill>
            </a:endParaRPr>
          </a:p>
        </p:txBody>
      </p:sp>
      <p:sp>
        <p:nvSpPr>
          <p:cNvPr id="9" name="TextBox 8"/>
          <p:cNvSpPr txBox="1">
            <a:spLocks noChangeArrowheads="1"/>
          </p:cNvSpPr>
          <p:nvPr/>
        </p:nvSpPr>
        <p:spPr bwMode="auto">
          <a:xfrm>
            <a:off x="5375275" y="4267200"/>
            <a:ext cx="1471613" cy="400050"/>
          </a:xfrm>
          <a:prstGeom prst="rect">
            <a:avLst/>
          </a:prstGeom>
          <a:solidFill>
            <a:schemeClr val="bg1"/>
          </a:solidFill>
          <a:ln w="9525">
            <a:noFill/>
            <a:miter lim="800000"/>
            <a:headEnd/>
            <a:tailEnd/>
          </a:ln>
        </p:spPr>
        <p:txBody>
          <a:bodyPr wrap="none" rIns="0">
            <a:spAutoFit/>
          </a:bodyPr>
          <a:lstStyle/>
          <a:p>
            <a:r>
              <a:rPr lang="en-US" sz="2000" b="1">
                <a:solidFill>
                  <a:srgbClr val="008000"/>
                </a:solidFill>
              </a:rPr>
              <a:t>Payer Wins</a:t>
            </a:r>
          </a:p>
        </p:txBody>
      </p:sp>
      <p:sp>
        <p:nvSpPr>
          <p:cNvPr id="10" name="TextBox 9"/>
          <p:cNvSpPr txBox="1">
            <a:spLocks noChangeArrowheads="1"/>
          </p:cNvSpPr>
          <p:nvPr/>
        </p:nvSpPr>
        <p:spPr bwMode="auto">
          <a:xfrm>
            <a:off x="5062538" y="3962400"/>
            <a:ext cx="1784350" cy="400050"/>
          </a:xfrm>
          <a:prstGeom prst="rect">
            <a:avLst/>
          </a:prstGeom>
          <a:solidFill>
            <a:schemeClr val="bg1"/>
          </a:solidFill>
          <a:ln w="9525">
            <a:noFill/>
            <a:miter lim="800000"/>
            <a:headEnd/>
            <a:tailEnd/>
          </a:ln>
        </p:spPr>
        <p:txBody>
          <a:bodyPr wrap="none" rIns="0">
            <a:spAutoFit/>
          </a:bodyPr>
          <a:lstStyle/>
          <a:p>
            <a:r>
              <a:rPr lang="en-US" sz="2000" b="1">
                <a:solidFill>
                  <a:srgbClr val="008000"/>
                </a:solidFill>
              </a:rPr>
              <a:t>Hospital Wins</a:t>
            </a:r>
          </a:p>
        </p:txBody>
      </p:sp>
      <p:cxnSp>
        <p:nvCxnSpPr>
          <p:cNvPr id="11" name="Straight Arrow Connector 10"/>
          <p:cNvCxnSpPr>
            <a:cxnSpLocks noChangeShapeType="1"/>
            <a:stCxn id="8" idx="3"/>
            <a:endCxn id="6" idx="3"/>
          </p:cNvCxnSpPr>
          <p:nvPr/>
        </p:nvCxnSpPr>
        <p:spPr bwMode="auto">
          <a:xfrm flipV="1">
            <a:off x="6847050" y="3230048"/>
            <a:ext cx="1451420" cy="627607"/>
          </a:xfrm>
          <a:prstGeom prst="straightConnector1">
            <a:avLst/>
          </a:prstGeom>
          <a:noFill/>
          <a:ln w="34925" algn="ctr">
            <a:solidFill>
              <a:srgbClr val="008000"/>
            </a:solidFill>
            <a:round/>
            <a:headEnd/>
            <a:tailEnd type="arrow" w="med" len="med"/>
          </a:ln>
        </p:spPr>
      </p:cxnSp>
      <p:cxnSp>
        <p:nvCxnSpPr>
          <p:cNvPr id="12" name="Straight Arrow Connector 11"/>
          <p:cNvCxnSpPr>
            <a:cxnSpLocks noChangeShapeType="1"/>
            <a:stCxn id="9" idx="3"/>
            <a:endCxn id="5" idx="1"/>
          </p:cNvCxnSpPr>
          <p:nvPr/>
        </p:nvCxnSpPr>
        <p:spPr bwMode="auto">
          <a:xfrm>
            <a:off x="6846888" y="4467225"/>
            <a:ext cx="1451582" cy="1695730"/>
          </a:xfrm>
          <a:prstGeom prst="straightConnector1">
            <a:avLst/>
          </a:prstGeom>
          <a:noFill/>
          <a:ln w="34925" algn="ctr">
            <a:solidFill>
              <a:srgbClr val="008000"/>
            </a:solidFill>
            <a:round/>
            <a:headEnd/>
            <a:tailEnd type="arrow" w="med" len="med"/>
          </a:ln>
        </p:spPr>
      </p:cxnSp>
      <p:cxnSp>
        <p:nvCxnSpPr>
          <p:cNvPr id="13" name="Straight Arrow Connector 12"/>
          <p:cNvCxnSpPr>
            <a:cxnSpLocks noChangeShapeType="1"/>
            <a:stCxn id="10" idx="3"/>
            <a:endCxn id="7" idx="1"/>
          </p:cNvCxnSpPr>
          <p:nvPr/>
        </p:nvCxnSpPr>
        <p:spPr bwMode="auto">
          <a:xfrm>
            <a:off x="6846888" y="4162425"/>
            <a:ext cx="1453121" cy="762420"/>
          </a:xfrm>
          <a:prstGeom prst="straightConnector1">
            <a:avLst/>
          </a:prstGeom>
          <a:noFill/>
          <a:ln w="34925" algn="ctr">
            <a:solidFill>
              <a:srgbClr val="008000"/>
            </a:solidFill>
            <a:round/>
            <a:headEnd/>
            <a:tailEnd type="arrow" w="med" len="med"/>
          </a:ln>
        </p:spPr>
      </p:cxnSp>
    </p:spTree>
    <p:extLst>
      <p:ext uri="{BB962C8B-B14F-4D97-AF65-F5344CB8AC3E}">
        <p14:creationId xmlns:p14="http://schemas.microsoft.com/office/powerpoint/2010/main" val="1960357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What Payment Model Supports This Win-Win-Win Approach?</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7700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You Don’t Want to Try and Renegotiate Individual Fees</a:t>
            </a:r>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$14,250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5334000" y="2514600"/>
            <a:ext cx="990600" cy="304800"/>
          </a:xfrm>
          <a:prstGeom prst="ellipse">
            <a:avLst/>
          </a:prstGeom>
          <a:noFill/>
          <a:ln w="38100" algn="ctr">
            <a:solidFill>
              <a:srgbClr val="0033CC"/>
            </a:solidFill>
            <a:round/>
            <a:headEnd/>
            <a:tailEnd/>
          </a:ln>
        </p:spPr>
        <p:txBody>
          <a:bodyPr/>
          <a:lstStyle/>
          <a:p>
            <a:endParaRPr lang="en-US"/>
          </a:p>
        </p:txBody>
      </p:sp>
      <p:sp>
        <p:nvSpPr>
          <p:cNvPr id="6" name="Oval 6"/>
          <p:cNvSpPr>
            <a:spLocks noChangeArrowheads="1"/>
          </p:cNvSpPr>
          <p:nvPr/>
        </p:nvSpPr>
        <p:spPr bwMode="auto">
          <a:xfrm>
            <a:off x="5334000" y="2819400"/>
            <a:ext cx="990600" cy="304800"/>
          </a:xfrm>
          <a:prstGeom prst="ellipse">
            <a:avLst/>
          </a:prstGeom>
          <a:noFill/>
          <a:ln w="38100" algn="ctr">
            <a:solidFill>
              <a:srgbClr val="0033CC"/>
            </a:solidFill>
            <a:round/>
            <a:headEnd/>
            <a:tailEnd/>
          </a:ln>
        </p:spPr>
        <p:txBody>
          <a:bodyPr/>
          <a:lstStyle/>
          <a:p>
            <a:endParaRPr lang="en-US"/>
          </a:p>
        </p:txBody>
      </p:sp>
      <p:sp>
        <p:nvSpPr>
          <p:cNvPr id="7" name="Oval 6"/>
          <p:cNvSpPr>
            <a:spLocks noChangeArrowheads="1"/>
          </p:cNvSpPr>
          <p:nvPr/>
        </p:nvSpPr>
        <p:spPr bwMode="auto">
          <a:xfrm>
            <a:off x="5181600" y="5181600"/>
            <a:ext cx="1143000" cy="381000"/>
          </a:xfrm>
          <a:prstGeom prst="ellipse">
            <a:avLst/>
          </a:prstGeom>
          <a:noFill/>
          <a:ln w="38100" algn="ctr">
            <a:solidFill>
              <a:srgbClr val="0033CC"/>
            </a:solidFill>
            <a:round/>
            <a:headEnd/>
            <a:tailEnd/>
          </a:ln>
        </p:spPr>
        <p:txBody>
          <a:bodyPr/>
          <a:lstStyle/>
          <a:p>
            <a:endParaRPr lang="en-US"/>
          </a:p>
        </p:txBody>
      </p:sp>
      <p:sp>
        <p:nvSpPr>
          <p:cNvPr id="12" name="Oval 6"/>
          <p:cNvSpPr>
            <a:spLocks noChangeArrowheads="1"/>
          </p:cNvSpPr>
          <p:nvPr/>
        </p:nvSpPr>
        <p:spPr bwMode="auto">
          <a:xfrm>
            <a:off x="7086600" y="3155576"/>
            <a:ext cx="1066800" cy="304800"/>
          </a:xfrm>
          <a:prstGeom prst="ellipse">
            <a:avLst/>
          </a:prstGeom>
          <a:noFill/>
          <a:ln w="38100" algn="ctr">
            <a:solidFill>
              <a:srgbClr val="0033CC"/>
            </a:solidFill>
            <a:round/>
            <a:headEnd/>
            <a:tailEnd/>
          </a:ln>
        </p:spPr>
        <p:txBody>
          <a:bodyPr/>
          <a:lstStyle/>
          <a:p>
            <a:endParaRPr lang="en-US"/>
          </a:p>
        </p:txBody>
      </p:sp>
    </p:spTree>
    <p:extLst>
      <p:ext uri="{BB962C8B-B14F-4D97-AF65-F5344CB8AC3E}">
        <p14:creationId xmlns:p14="http://schemas.microsoft.com/office/powerpoint/2010/main" val="1980267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…What Assures The Payer That</a:t>
            </a:r>
            <a:br>
              <a:rPr lang="en-US" dirty="0"/>
            </a:br>
            <a:r>
              <a:rPr lang="en-US" dirty="0"/>
              <a:t>There Will Be Fewer </a:t>
            </a:r>
            <a:r>
              <a:rPr lang="en-US" dirty="0" smtClean="0"/>
              <a:t>Admissions?</a:t>
            </a:r>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+10%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$14,250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5334000" y="2514600"/>
            <a:ext cx="990600" cy="304800"/>
          </a:xfrm>
          <a:prstGeom prst="ellipse">
            <a:avLst/>
          </a:prstGeom>
          <a:noFill/>
          <a:ln w="38100" algn="ctr">
            <a:solidFill>
              <a:srgbClr val="0033CC"/>
            </a:solidFill>
            <a:round/>
            <a:headEnd/>
            <a:tailEnd/>
          </a:ln>
        </p:spPr>
        <p:txBody>
          <a:bodyPr/>
          <a:lstStyle/>
          <a:p>
            <a:endParaRPr lang="en-US"/>
          </a:p>
        </p:txBody>
      </p:sp>
      <p:sp>
        <p:nvSpPr>
          <p:cNvPr id="6" name="Oval 6"/>
          <p:cNvSpPr>
            <a:spLocks noChangeArrowheads="1"/>
          </p:cNvSpPr>
          <p:nvPr/>
        </p:nvSpPr>
        <p:spPr bwMode="auto">
          <a:xfrm>
            <a:off x="5334000" y="2819400"/>
            <a:ext cx="990600" cy="304800"/>
          </a:xfrm>
          <a:prstGeom prst="ellipse">
            <a:avLst/>
          </a:prstGeom>
          <a:noFill/>
          <a:ln w="38100" algn="ctr">
            <a:solidFill>
              <a:srgbClr val="0033CC"/>
            </a:solidFill>
            <a:round/>
            <a:headEnd/>
            <a:tailEnd/>
          </a:ln>
        </p:spPr>
        <p:txBody>
          <a:bodyPr/>
          <a:lstStyle/>
          <a:p>
            <a:endParaRPr lang="en-US"/>
          </a:p>
        </p:txBody>
      </p:sp>
      <p:sp>
        <p:nvSpPr>
          <p:cNvPr id="7" name="Oval 6"/>
          <p:cNvSpPr>
            <a:spLocks noChangeArrowheads="1"/>
          </p:cNvSpPr>
          <p:nvPr/>
        </p:nvSpPr>
        <p:spPr bwMode="auto">
          <a:xfrm>
            <a:off x="5181600" y="5181600"/>
            <a:ext cx="1143000" cy="381000"/>
          </a:xfrm>
          <a:prstGeom prst="ellipse">
            <a:avLst/>
          </a:prstGeom>
          <a:noFill/>
          <a:ln w="38100" algn="ctr">
            <a:solidFill>
              <a:srgbClr val="0033CC"/>
            </a:solidFill>
            <a:round/>
            <a:headEnd/>
            <a:tailEnd/>
          </a:ln>
        </p:spPr>
        <p:txBody>
          <a:bodyPr/>
          <a:lstStyle/>
          <a:p>
            <a:endParaRPr lang="en-US"/>
          </a:p>
        </p:txBody>
      </p:sp>
      <p:sp>
        <p:nvSpPr>
          <p:cNvPr id="8" name="Oval 7"/>
          <p:cNvSpPr>
            <a:spLocks noChangeArrowheads="1"/>
          </p:cNvSpPr>
          <p:nvPr/>
        </p:nvSpPr>
        <p:spPr bwMode="auto">
          <a:xfrm>
            <a:off x="6324600" y="5190565"/>
            <a:ext cx="609600" cy="381000"/>
          </a:xfrm>
          <a:prstGeom prst="ellipse">
            <a:avLst/>
          </a:prstGeom>
          <a:noFill/>
          <a:ln w="38100" algn="ctr">
            <a:solidFill>
              <a:srgbClr val="FF0000"/>
            </a:solidFill>
            <a:round/>
            <a:headEnd/>
            <a:tailEnd/>
          </a:ln>
        </p:spPr>
        <p:txBody>
          <a:bodyPr/>
          <a:lstStyle/>
          <a:p>
            <a:endParaRPr lang="en-US"/>
          </a:p>
        </p:txBody>
      </p:sp>
      <p:sp>
        <p:nvSpPr>
          <p:cNvPr id="9" name="Oval 8"/>
          <p:cNvSpPr>
            <a:spLocks noChangeArrowheads="1"/>
          </p:cNvSpPr>
          <p:nvPr/>
        </p:nvSpPr>
        <p:spPr bwMode="auto">
          <a:xfrm>
            <a:off x="3124200" y="5190565"/>
            <a:ext cx="609600" cy="381000"/>
          </a:xfrm>
          <a:prstGeom prst="ellipse">
            <a:avLst/>
          </a:prstGeom>
          <a:noFill/>
          <a:ln w="38100" algn="ctr">
            <a:solidFill>
              <a:srgbClr val="FF0000"/>
            </a:solidFill>
            <a:round/>
            <a:headEnd/>
            <a:tailEnd/>
          </a:ln>
        </p:spPr>
        <p:txBody>
          <a:bodyPr/>
          <a:lstStyle/>
          <a:p>
            <a:endParaRPr lang="en-US"/>
          </a:p>
        </p:txBody>
      </p:sp>
      <p:sp>
        <p:nvSpPr>
          <p:cNvPr id="10" name="Curved Down Arrow 9"/>
          <p:cNvSpPr/>
          <p:nvPr/>
        </p:nvSpPr>
        <p:spPr bwMode="auto">
          <a:xfrm>
            <a:off x="3352800" y="4353952"/>
            <a:ext cx="3505200" cy="831561"/>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4800600" y="3964179"/>
            <a:ext cx="457200" cy="769441"/>
          </a:xfrm>
          <a:prstGeom prst="rect">
            <a:avLst/>
          </a:prstGeom>
          <a:noFill/>
        </p:spPr>
        <p:txBody>
          <a:bodyPr wrap="square" rtlCol="0">
            <a:spAutoFit/>
          </a:bodyPr>
          <a:lstStyle/>
          <a:p>
            <a:r>
              <a:rPr lang="en-US" sz="4400" dirty="0" smtClean="0">
                <a:solidFill>
                  <a:srgbClr val="FF0000"/>
                </a:solidFill>
              </a:rPr>
              <a:t>?</a:t>
            </a:r>
            <a:endParaRPr lang="en-US" sz="4400" dirty="0">
              <a:solidFill>
                <a:srgbClr val="FF0000"/>
              </a:solidFill>
            </a:endParaRPr>
          </a:p>
        </p:txBody>
      </p:sp>
      <p:sp>
        <p:nvSpPr>
          <p:cNvPr id="12" name="Oval 6"/>
          <p:cNvSpPr>
            <a:spLocks noChangeArrowheads="1"/>
          </p:cNvSpPr>
          <p:nvPr/>
        </p:nvSpPr>
        <p:spPr bwMode="auto">
          <a:xfrm>
            <a:off x="7086600" y="3155576"/>
            <a:ext cx="1066800" cy="304800"/>
          </a:xfrm>
          <a:prstGeom prst="ellipse">
            <a:avLst/>
          </a:prstGeom>
          <a:noFill/>
          <a:ln w="38100" algn="ctr">
            <a:solidFill>
              <a:srgbClr val="0033CC"/>
            </a:solidFill>
            <a:round/>
            <a:headEnd/>
            <a:tailEnd/>
          </a:ln>
        </p:spPr>
        <p:txBody>
          <a:bodyPr/>
          <a:lstStyle/>
          <a:p>
            <a:endParaRPr lang="en-US"/>
          </a:p>
        </p:txBody>
      </p:sp>
    </p:spTree>
    <p:extLst>
      <p:ext uri="{BB962C8B-B14F-4D97-AF65-F5344CB8AC3E}">
        <p14:creationId xmlns:p14="http://schemas.microsoft.com/office/powerpoint/2010/main" val="1930444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Look at What is Being Spent Today in </a:t>
            </a:r>
            <a:r>
              <a:rPr lang="en-US" i="1" dirty="0"/>
              <a:t>Total </a:t>
            </a:r>
            <a:r>
              <a:rPr lang="en-US" dirty="0"/>
              <a:t>on the Patient’s </a:t>
            </a:r>
            <a:r>
              <a:rPr lang="en-US" i="1" dirty="0"/>
              <a:t>Condition</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1982514" y="6130159"/>
            <a:ext cx="1752600" cy="457200"/>
          </a:xfrm>
          <a:prstGeom prst="ellipse">
            <a:avLst/>
          </a:prstGeom>
          <a:noFill/>
          <a:ln w="38100" algn="ctr">
            <a:solidFill>
              <a:srgbClr val="0033CC"/>
            </a:solidFill>
            <a:round/>
            <a:headEnd/>
            <a:tailEnd/>
          </a:ln>
        </p:spPr>
        <p:txBody>
          <a:bodyPr/>
          <a:lstStyle/>
          <a:p>
            <a:endParaRPr lang="en-US"/>
          </a:p>
        </p:txBody>
      </p:sp>
    </p:spTree>
    <p:extLst>
      <p:ext uri="{BB962C8B-B14F-4D97-AF65-F5344CB8AC3E}">
        <p14:creationId xmlns:p14="http://schemas.microsoft.com/office/powerpoint/2010/main" val="8491893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Tell the Payer You’ll Do It For Less</a:t>
            </a:r>
            <a:br>
              <a:rPr lang="en-US" dirty="0"/>
            </a:br>
            <a:r>
              <a:rPr lang="en-US" dirty="0"/>
              <a:t>Than They’re Spending Today</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$5,635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6"/>
          <p:cNvSpPr>
            <a:spLocks noChangeArrowheads="1"/>
          </p:cNvSpPr>
          <p:nvPr/>
        </p:nvSpPr>
        <p:spPr bwMode="auto">
          <a:xfrm>
            <a:off x="1982514" y="6130159"/>
            <a:ext cx="1752600" cy="457200"/>
          </a:xfrm>
          <a:prstGeom prst="ellipse">
            <a:avLst/>
          </a:prstGeom>
          <a:noFill/>
          <a:ln w="38100" algn="ctr">
            <a:solidFill>
              <a:srgbClr val="0033CC"/>
            </a:solidFill>
            <a:round/>
            <a:headEnd/>
            <a:tailEnd/>
          </a:ln>
        </p:spPr>
        <p:txBody>
          <a:bodyPr/>
          <a:lstStyle/>
          <a:p>
            <a:endParaRPr lang="en-US"/>
          </a:p>
        </p:txBody>
      </p:sp>
      <p:sp>
        <p:nvSpPr>
          <p:cNvPr id="6" name="Oval 5"/>
          <p:cNvSpPr>
            <a:spLocks noChangeArrowheads="1"/>
          </p:cNvSpPr>
          <p:nvPr/>
        </p:nvSpPr>
        <p:spPr bwMode="auto">
          <a:xfrm>
            <a:off x="5106713" y="6130158"/>
            <a:ext cx="1782817" cy="459827"/>
          </a:xfrm>
          <a:prstGeom prst="ellipse">
            <a:avLst/>
          </a:prstGeom>
          <a:noFill/>
          <a:ln w="38100" algn="ctr">
            <a:solidFill>
              <a:srgbClr val="0033CC"/>
            </a:solidFill>
            <a:round/>
            <a:headEnd/>
            <a:tailEnd/>
          </a:ln>
        </p:spPr>
        <p:txBody>
          <a:bodyPr/>
          <a:lstStyle/>
          <a:p>
            <a:endParaRPr lang="en-US"/>
          </a:p>
        </p:txBody>
      </p:sp>
      <p:cxnSp>
        <p:nvCxnSpPr>
          <p:cNvPr id="7" name="Straight Arrow Connector 9"/>
          <p:cNvCxnSpPr>
            <a:cxnSpLocks noChangeShapeType="1"/>
            <a:endCxn id="6" idx="2"/>
          </p:cNvCxnSpPr>
          <p:nvPr/>
        </p:nvCxnSpPr>
        <p:spPr bwMode="auto">
          <a:xfrm>
            <a:off x="3811314" y="6358759"/>
            <a:ext cx="1295399" cy="1313"/>
          </a:xfrm>
          <a:prstGeom prst="straightConnector1">
            <a:avLst/>
          </a:prstGeom>
          <a:noFill/>
          <a:ln w="34925" algn="ctr">
            <a:solidFill>
              <a:srgbClr val="0000FF"/>
            </a:solidFill>
            <a:round/>
            <a:headEnd/>
            <a:tailEnd type="arrow" w="med" len="med"/>
          </a:ln>
        </p:spPr>
      </p:cxnSp>
      <p:sp>
        <p:nvSpPr>
          <p:cNvPr id="8" name="Oval 7"/>
          <p:cNvSpPr>
            <a:spLocks noChangeArrowheads="1"/>
          </p:cNvSpPr>
          <p:nvPr/>
        </p:nvSpPr>
        <p:spPr bwMode="auto">
          <a:xfrm>
            <a:off x="8184929" y="6130158"/>
            <a:ext cx="959071" cy="459827"/>
          </a:xfrm>
          <a:prstGeom prst="ellipse">
            <a:avLst/>
          </a:prstGeom>
          <a:noFill/>
          <a:ln w="38100" algn="ctr">
            <a:solidFill>
              <a:srgbClr val="008000"/>
            </a:solidFill>
            <a:round/>
            <a:headEnd/>
            <a:tailEnd/>
          </a:ln>
        </p:spPr>
        <p:txBody>
          <a:bodyPr/>
          <a:lstStyle/>
          <a:p>
            <a:endParaRPr lang="en-US"/>
          </a:p>
        </p:txBody>
      </p:sp>
    </p:spTree>
    <p:extLst>
      <p:ext uri="{BB962C8B-B14F-4D97-AF65-F5344CB8AC3E}">
        <p14:creationId xmlns:p14="http://schemas.microsoft.com/office/powerpoint/2010/main" val="16631943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Use the Payment as a Budget to Redesign Care…</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$5,635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4"/>
          <p:cNvSpPr>
            <a:spLocks noChangeArrowheads="1"/>
          </p:cNvSpPr>
          <p:nvPr/>
        </p:nvSpPr>
        <p:spPr bwMode="auto">
          <a:xfrm>
            <a:off x="5106713" y="6130158"/>
            <a:ext cx="1782817" cy="459827"/>
          </a:xfrm>
          <a:prstGeom prst="ellipse">
            <a:avLst/>
          </a:prstGeom>
          <a:noFill/>
          <a:ln w="38100" algn="ctr">
            <a:solidFill>
              <a:srgbClr val="0033CC"/>
            </a:solidFill>
            <a:round/>
            <a:headEnd/>
            <a:tailEnd/>
          </a:ln>
        </p:spPr>
        <p:txBody>
          <a:bodyPr/>
          <a:lstStyle/>
          <a:p>
            <a:endParaRPr lang="en-US"/>
          </a:p>
        </p:txBody>
      </p:sp>
      <p:sp>
        <p:nvSpPr>
          <p:cNvPr id="7" name="Oval 6"/>
          <p:cNvSpPr>
            <a:spLocks noChangeArrowheads="1"/>
          </p:cNvSpPr>
          <p:nvPr/>
        </p:nvSpPr>
        <p:spPr bwMode="auto">
          <a:xfrm>
            <a:off x="6248399" y="6130159"/>
            <a:ext cx="2012729" cy="457200"/>
          </a:xfrm>
          <a:prstGeom prst="ellipse">
            <a:avLst/>
          </a:prstGeom>
          <a:noFill/>
          <a:ln w="38100" algn="ctr">
            <a:solidFill>
              <a:srgbClr val="0033CC"/>
            </a:solidFill>
            <a:round/>
            <a:headEnd/>
            <a:tailEnd/>
          </a:ln>
        </p:spPr>
        <p:txBody>
          <a:bodyPr/>
          <a:lstStyle/>
          <a:p>
            <a:endParaRPr lang="en-US"/>
          </a:p>
        </p:txBody>
      </p:sp>
      <p:sp>
        <p:nvSpPr>
          <p:cNvPr id="10" name="Curved Right Arrow 9"/>
          <p:cNvSpPr/>
          <p:nvPr/>
        </p:nvSpPr>
        <p:spPr bwMode="auto">
          <a:xfrm flipH="1" flipV="1">
            <a:off x="8229600" y="5257799"/>
            <a:ext cx="381000" cy="1177157"/>
          </a:xfrm>
          <a:prstGeom prst="curv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Oval 6"/>
          <p:cNvSpPr>
            <a:spLocks noChangeArrowheads="1"/>
          </p:cNvSpPr>
          <p:nvPr/>
        </p:nvSpPr>
        <p:spPr bwMode="auto">
          <a:xfrm>
            <a:off x="6813328" y="5181600"/>
            <a:ext cx="1447800" cy="423334"/>
          </a:xfrm>
          <a:prstGeom prst="ellipse">
            <a:avLst/>
          </a:prstGeom>
          <a:noFill/>
          <a:ln w="38100" algn="ctr">
            <a:solidFill>
              <a:srgbClr val="0033CC"/>
            </a:solidFill>
            <a:round/>
            <a:headEnd/>
            <a:tailEnd/>
          </a:ln>
        </p:spPr>
        <p:txBody>
          <a:bodyPr/>
          <a:lstStyle/>
          <a:p>
            <a:endParaRPr lang="en-US"/>
          </a:p>
        </p:txBody>
      </p:sp>
      <p:sp>
        <p:nvSpPr>
          <p:cNvPr id="17" name="Oval 6"/>
          <p:cNvSpPr>
            <a:spLocks noChangeArrowheads="1"/>
          </p:cNvSpPr>
          <p:nvPr/>
        </p:nvSpPr>
        <p:spPr bwMode="auto">
          <a:xfrm>
            <a:off x="6799729" y="3490529"/>
            <a:ext cx="1447800" cy="307975"/>
          </a:xfrm>
          <a:prstGeom prst="ellipse">
            <a:avLst/>
          </a:prstGeom>
          <a:noFill/>
          <a:ln w="38100" algn="ctr">
            <a:solidFill>
              <a:srgbClr val="0033CC"/>
            </a:solidFill>
            <a:round/>
            <a:headEnd/>
            <a:tailEnd/>
          </a:ln>
        </p:spPr>
        <p:txBody>
          <a:bodyPr/>
          <a:lstStyle/>
          <a:p>
            <a:endParaRPr lang="en-US"/>
          </a:p>
        </p:txBody>
      </p:sp>
      <p:sp>
        <p:nvSpPr>
          <p:cNvPr id="18" name="Curved Right Arrow 17"/>
          <p:cNvSpPr/>
          <p:nvPr/>
        </p:nvSpPr>
        <p:spPr bwMode="auto">
          <a:xfrm flipH="1" flipV="1">
            <a:off x="8229600" y="3490528"/>
            <a:ext cx="609600" cy="3004863"/>
          </a:xfrm>
          <a:prstGeom prst="curv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9" name="Oval 6"/>
          <p:cNvSpPr>
            <a:spLocks noChangeArrowheads="1"/>
          </p:cNvSpPr>
          <p:nvPr/>
        </p:nvSpPr>
        <p:spPr bwMode="auto">
          <a:xfrm>
            <a:off x="1982514" y="6130159"/>
            <a:ext cx="1752600" cy="457200"/>
          </a:xfrm>
          <a:prstGeom prst="ellipse">
            <a:avLst/>
          </a:prstGeom>
          <a:noFill/>
          <a:ln w="38100" algn="ctr">
            <a:solidFill>
              <a:srgbClr val="0033CC"/>
            </a:solidFill>
            <a:round/>
            <a:headEnd/>
            <a:tailEnd/>
          </a:ln>
        </p:spPr>
        <p:txBody>
          <a:bodyPr/>
          <a:lstStyle/>
          <a:p>
            <a:endParaRPr lang="en-US"/>
          </a:p>
        </p:txBody>
      </p:sp>
      <p:cxnSp>
        <p:nvCxnSpPr>
          <p:cNvPr id="20" name="Straight Arrow Connector 9"/>
          <p:cNvCxnSpPr>
            <a:cxnSpLocks noChangeShapeType="1"/>
          </p:cNvCxnSpPr>
          <p:nvPr/>
        </p:nvCxnSpPr>
        <p:spPr bwMode="auto">
          <a:xfrm>
            <a:off x="3811314" y="6358759"/>
            <a:ext cx="1295399" cy="1313"/>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24964505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…And Let </a:t>
            </a:r>
            <a:r>
              <a:rPr lang="en-US" dirty="0" smtClean="0"/>
              <a:t>Providers Decide </a:t>
            </a:r>
            <a:br>
              <a:rPr lang="en-US" dirty="0" smtClean="0"/>
            </a:br>
            <a:r>
              <a:rPr lang="en-US" dirty="0" smtClean="0"/>
              <a:t>How </a:t>
            </a:r>
            <a:r>
              <a:rPr lang="en-US" dirty="0"/>
              <a:t>They Should Be Paid</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603752"/>
              </p:ext>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$5,635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4"/>
          <p:cNvSpPr>
            <a:spLocks noChangeArrowheads="1"/>
          </p:cNvSpPr>
          <p:nvPr/>
        </p:nvSpPr>
        <p:spPr bwMode="auto">
          <a:xfrm>
            <a:off x="5106713" y="6130158"/>
            <a:ext cx="1782817" cy="459827"/>
          </a:xfrm>
          <a:prstGeom prst="ellipse">
            <a:avLst/>
          </a:prstGeom>
          <a:noFill/>
          <a:ln w="38100" algn="ctr">
            <a:solidFill>
              <a:srgbClr val="0033CC"/>
            </a:solidFill>
            <a:round/>
            <a:headEnd/>
            <a:tailEnd/>
          </a:ln>
        </p:spPr>
        <p:txBody>
          <a:bodyPr/>
          <a:lstStyle/>
          <a:p>
            <a:endParaRPr lang="en-US"/>
          </a:p>
        </p:txBody>
      </p:sp>
      <p:sp>
        <p:nvSpPr>
          <p:cNvPr id="7" name="Oval 6"/>
          <p:cNvSpPr>
            <a:spLocks noChangeArrowheads="1"/>
          </p:cNvSpPr>
          <p:nvPr/>
        </p:nvSpPr>
        <p:spPr bwMode="auto">
          <a:xfrm>
            <a:off x="6248399" y="6130159"/>
            <a:ext cx="2012729" cy="457200"/>
          </a:xfrm>
          <a:prstGeom prst="ellipse">
            <a:avLst/>
          </a:prstGeom>
          <a:noFill/>
          <a:ln w="38100" algn="ctr">
            <a:solidFill>
              <a:srgbClr val="0033CC"/>
            </a:solidFill>
            <a:round/>
            <a:headEnd/>
            <a:tailEnd/>
          </a:ln>
        </p:spPr>
        <p:txBody>
          <a:bodyPr/>
          <a:lstStyle/>
          <a:p>
            <a:endParaRPr lang="en-US"/>
          </a:p>
        </p:txBody>
      </p:sp>
      <p:sp>
        <p:nvSpPr>
          <p:cNvPr id="8" name="Oval 6"/>
          <p:cNvSpPr>
            <a:spLocks noChangeArrowheads="1"/>
          </p:cNvSpPr>
          <p:nvPr/>
        </p:nvSpPr>
        <p:spPr bwMode="auto">
          <a:xfrm>
            <a:off x="6813328" y="5181600"/>
            <a:ext cx="1447800" cy="423334"/>
          </a:xfrm>
          <a:prstGeom prst="ellipse">
            <a:avLst/>
          </a:prstGeom>
          <a:noFill/>
          <a:ln w="38100" algn="ctr">
            <a:solidFill>
              <a:srgbClr val="0033CC"/>
            </a:solidFill>
            <a:round/>
            <a:headEnd/>
            <a:tailEnd/>
          </a:ln>
        </p:spPr>
        <p:txBody>
          <a:bodyPr/>
          <a:lstStyle/>
          <a:p>
            <a:endParaRPr lang="en-US"/>
          </a:p>
        </p:txBody>
      </p:sp>
      <p:sp>
        <p:nvSpPr>
          <p:cNvPr id="10" name="Curved Right Arrow 9"/>
          <p:cNvSpPr/>
          <p:nvPr/>
        </p:nvSpPr>
        <p:spPr bwMode="auto">
          <a:xfrm flipH="1" flipV="1">
            <a:off x="8229600" y="5257799"/>
            <a:ext cx="381000" cy="1177157"/>
          </a:xfrm>
          <a:prstGeom prst="curv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6"/>
          <p:cNvSpPr>
            <a:spLocks noChangeArrowheads="1"/>
          </p:cNvSpPr>
          <p:nvPr/>
        </p:nvSpPr>
        <p:spPr bwMode="auto">
          <a:xfrm>
            <a:off x="6799729" y="3490529"/>
            <a:ext cx="1447800" cy="307975"/>
          </a:xfrm>
          <a:prstGeom prst="ellipse">
            <a:avLst/>
          </a:prstGeom>
          <a:noFill/>
          <a:ln w="38100" algn="ctr">
            <a:solidFill>
              <a:srgbClr val="0033CC"/>
            </a:solidFill>
            <a:round/>
            <a:headEnd/>
            <a:tailEnd/>
          </a:ln>
        </p:spPr>
        <p:txBody>
          <a:bodyPr/>
          <a:lstStyle/>
          <a:p>
            <a:endParaRPr lang="en-US"/>
          </a:p>
        </p:txBody>
      </p:sp>
      <p:sp>
        <p:nvSpPr>
          <p:cNvPr id="14" name="Curved Right Arrow 13"/>
          <p:cNvSpPr/>
          <p:nvPr/>
        </p:nvSpPr>
        <p:spPr bwMode="auto">
          <a:xfrm flipH="1" flipV="1">
            <a:off x="8229600" y="3490528"/>
            <a:ext cx="609600" cy="3004863"/>
          </a:xfrm>
          <a:prstGeom prst="curv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3" name="Straight Arrow Connector 2"/>
          <p:cNvCxnSpPr>
            <a:stCxn id="12" idx="2"/>
          </p:cNvCxnSpPr>
          <p:nvPr/>
        </p:nvCxnSpPr>
        <p:spPr bwMode="auto">
          <a:xfrm flipH="1" flipV="1">
            <a:off x="6172200" y="2667001"/>
            <a:ext cx="627529" cy="97751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17" name="Straight Arrow Connector 16"/>
          <p:cNvCxnSpPr>
            <a:stCxn id="12" idx="2"/>
          </p:cNvCxnSpPr>
          <p:nvPr/>
        </p:nvCxnSpPr>
        <p:spPr bwMode="auto">
          <a:xfrm flipH="1" flipV="1">
            <a:off x="6172200" y="2987531"/>
            <a:ext cx="627529" cy="65698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0" name="Straight Arrow Connector 19"/>
          <p:cNvCxnSpPr>
            <a:stCxn id="12" idx="2"/>
          </p:cNvCxnSpPr>
          <p:nvPr/>
        </p:nvCxnSpPr>
        <p:spPr bwMode="auto">
          <a:xfrm flipV="1">
            <a:off x="6799729" y="3276601"/>
            <a:ext cx="439271" cy="36791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3" name="Straight Arrow Connector 22"/>
          <p:cNvCxnSpPr>
            <a:stCxn id="8" idx="2"/>
          </p:cNvCxnSpPr>
          <p:nvPr/>
        </p:nvCxnSpPr>
        <p:spPr bwMode="auto">
          <a:xfrm flipV="1">
            <a:off x="6813328" y="4495801"/>
            <a:ext cx="197072" cy="89746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6" name="Straight Arrow Connector 25"/>
          <p:cNvCxnSpPr>
            <a:stCxn id="8" idx="2"/>
          </p:cNvCxnSpPr>
          <p:nvPr/>
        </p:nvCxnSpPr>
        <p:spPr bwMode="auto">
          <a:xfrm flipV="1">
            <a:off x="6813328" y="4876801"/>
            <a:ext cx="273272" cy="51646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sp>
        <p:nvSpPr>
          <p:cNvPr id="31" name="Oval 6"/>
          <p:cNvSpPr>
            <a:spLocks noChangeArrowheads="1"/>
          </p:cNvSpPr>
          <p:nvPr/>
        </p:nvSpPr>
        <p:spPr bwMode="auto">
          <a:xfrm>
            <a:off x="1982514" y="6130159"/>
            <a:ext cx="1752600" cy="457200"/>
          </a:xfrm>
          <a:prstGeom prst="ellipse">
            <a:avLst/>
          </a:prstGeom>
          <a:noFill/>
          <a:ln w="38100" algn="ctr">
            <a:solidFill>
              <a:srgbClr val="0033CC"/>
            </a:solidFill>
            <a:round/>
            <a:headEnd/>
            <a:tailEnd/>
          </a:ln>
        </p:spPr>
        <p:txBody>
          <a:bodyPr/>
          <a:lstStyle/>
          <a:p>
            <a:endParaRPr lang="en-US"/>
          </a:p>
        </p:txBody>
      </p:sp>
      <p:cxnSp>
        <p:nvCxnSpPr>
          <p:cNvPr id="32" name="Straight Arrow Connector 9"/>
          <p:cNvCxnSpPr>
            <a:cxnSpLocks noChangeShapeType="1"/>
          </p:cNvCxnSpPr>
          <p:nvPr/>
        </p:nvCxnSpPr>
        <p:spPr bwMode="auto">
          <a:xfrm>
            <a:off x="3811314" y="6358759"/>
            <a:ext cx="1295399" cy="1313"/>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68014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Condition-Based Payment Puts the </a:t>
            </a:r>
            <a:r>
              <a:rPr lang="en-US" i="1" dirty="0" smtClean="0"/>
              <a:t>Providers </a:t>
            </a:r>
            <a:r>
              <a:rPr lang="en-US" dirty="0"/>
              <a:t>in Charge of Care &amp; </a:t>
            </a:r>
            <a:r>
              <a:rPr lang="en-US" dirty="0" err="1"/>
              <a:t>Pmt</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$5,635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Oval 15"/>
          <p:cNvSpPr>
            <a:spLocks noChangeArrowheads="1"/>
          </p:cNvSpPr>
          <p:nvPr/>
        </p:nvSpPr>
        <p:spPr bwMode="auto">
          <a:xfrm>
            <a:off x="5106713" y="6130158"/>
            <a:ext cx="1782817" cy="459827"/>
          </a:xfrm>
          <a:prstGeom prst="ellipse">
            <a:avLst/>
          </a:prstGeom>
          <a:noFill/>
          <a:ln w="38100" algn="ctr">
            <a:solidFill>
              <a:srgbClr val="0033CC"/>
            </a:solidFill>
            <a:round/>
            <a:headEnd/>
            <a:tailEnd/>
          </a:ln>
        </p:spPr>
        <p:txBody>
          <a:bodyPr/>
          <a:lstStyle/>
          <a:p>
            <a:endParaRPr lang="en-US"/>
          </a:p>
        </p:txBody>
      </p:sp>
      <p:sp>
        <p:nvSpPr>
          <p:cNvPr id="17" name="Oval 16"/>
          <p:cNvSpPr>
            <a:spLocks noChangeArrowheads="1"/>
          </p:cNvSpPr>
          <p:nvPr/>
        </p:nvSpPr>
        <p:spPr bwMode="auto">
          <a:xfrm>
            <a:off x="6248399" y="6130159"/>
            <a:ext cx="2012729" cy="457200"/>
          </a:xfrm>
          <a:prstGeom prst="ellipse">
            <a:avLst/>
          </a:prstGeom>
          <a:noFill/>
          <a:ln w="38100" algn="ctr">
            <a:solidFill>
              <a:srgbClr val="0033CC"/>
            </a:solidFill>
            <a:round/>
            <a:headEnd/>
            <a:tailEnd/>
          </a:ln>
        </p:spPr>
        <p:txBody>
          <a:bodyPr/>
          <a:lstStyle/>
          <a:p>
            <a:endParaRPr lang="en-US"/>
          </a:p>
        </p:txBody>
      </p:sp>
      <p:sp>
        <p:nvSpPr>
          <p:cNvPr id="18" name="Oval 6"/>
          <p:cNvSpPr>
            <a:spLocks noChangeArrowheads="1"/>
          </p:cNvSpPr>
          <p:nvPr/>
        </p:nvSpPr>
        <p:spPr bwMode="auto">
          <a:xfrm>
            <a:off x="6813328" y="5181600"/>
            <a:ext cx="1447800" cy="423334"/>
          </a:xfrm>
          <a:prstGeom prst="ellipse">
            <a:avLst/>
          </a:prstGeom>
          <a:noFill/>
          <a:ln w="38100" algn="ctr">
            <a:solidFill>
              <a:srgbClr val="0033CC"/>
            </a:solidFill>
            <a:round/>
            <a:headEnd/>
            <a:tailEnd/>
          </a:ln>
        </p:spPr>
        <p:txBody>
          <a:bodyPr/>
          <a:lstStyle/>
          <a:p>
            <a:endParaRPr lang="en-US"/>
          </a:p>
        </p:txBody>
      </p:sp>
      <p:sp>
        <p:nvSpPr>
          <p:cNvPr id="19" name="Curved Right Arrow 18"/>
          <p:cNvSpPr/>
          <p:nvPr/>
        </p:nvSpPr>
        <p:spPr bwMode="auto">
          <a:xfrm flipH="1" flipV="1">
            <a:off x="8229600" y="5257799"/>
            <a:ext cx="381000" cy="1177157"/>
          </a:xfrm>
          <a:prstGeom prst="curv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0" name="Oval 6"/>
          <p:cNvSpPr>
            <a:spLocks noChangeArrowheads="1"/>
          </p:cNvSpPr>
          <p:nvPr/>
        </p:nvSpPr>
        <p:spPr bwMode="auto">
          <a:xfrm>
            <a:off x="6799729" y="3490529"/>
            <a:ext cx="1447800" cy="307975"/>
          </a:xfrm>
          <a:prstGeom prst="ellipse">
            <a:avLst/>
          </a:prstGeom>
          <a:noFill/>
          <a:ln w="38100" algn="ctr">
            <a:solidFill>
              <a:srgbClr val="0033CC"/>
            </a:solidFill>
            <a:round/>
            <a:headEnd/>
            <a:tailEnd/>
          </a:ln>
        </p:spPr>
        <p:txBody>
          <a:bodyPr/>
          <a:lstStyle/>
          <a:p>
            <a:endParaRPr lang="en-US"/>
          </a:p>
        </p:txBody>
      </p:sp>
      <p:sp>
        <p:nvSpPr>
          <p:cNvPr id="21" name="Curved Right Arrow 20"/>
          <p:cNvSpPr/>
          <p:nvPr/>
        </p:nvSpPr>
        <p:spPr bwMode="auto">
          <a:xfrm flipH="1" flipV="1">
            <a:off x="8229600" y="3490528"/>
            <a:ext cx="609600" cy="3004863"/>
          </a:xfrm>
          <a:prstGeom prst="curv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2" name="Straight Arrow Connector 21"/>
          <p:cNvCxnSpPr>
            <a:stCxn id="20" idx="2"/>
          </p:cNvCxnSpPr>
          <p:nvPr/>
        </p:nvCxnSpPr>
        <p:spPr bwMode="auto">
          <a:xfrm flipH="1" flipV="1">
            <a:off x="6172200" y="2667001"/>
            <a:ext cx="627529" cy="97751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3" name="Straight Arrow Connector 22"/>
          <p:cNvCxnSpPr>
            <a:stCxn id="20" idx="2"/>
          </p:cNvCxnSpPr>
          <p:nvPr/>
        </p:nvCxnSpPr>
        <p:spPr bwMode="auto">
          <a:xfrm flipH="1" flipV="1">
            <a:off x="6172200" y="2987531"/>
            <a:ext cx="627529" cy="65698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4" name="Straight Arrow Connector 23"/>
          <p:cNvCxnSpPr>
            <a:stCxn id="20" idx="2"/>
          </p:cNvCxnSpPr>
          <p:nvPr/>
        </p:nvCxnSpPr>
        <p:spPr bwMode="auto">
          <a:xfrm flipV="1">
            <a:off x="6799729" y="3276601"/>
            <a:ext cx="439271" cy="36791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5" name="Straight Arrow Connector 24"/>
          <p:cNvCxnSpPr>
            <a:stCxn id="18" idx="2"/>
          </p:cNvCxnSpPr>
          <p:nvPr/>
        </p:nvCxnSpPr>
        <p:spPr bwMode="auto">
          <a:xfrm flipV="1">
            <a:off x="6813328" y="4495801"/>
            <a:ext cx="197072" cy="89746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cxnSp>
        <p:nvCxnSpPr>
          <p:cNvPr id="26" name="Straight Arrow Connector 25"/>
          <p:cNvCxnSpPr>
            <a:stCxn id="18" idx="2"/>
          </p:cNvCxnSpPr>
          <p:nvPr/>
        </p:nvCxnSpPr>
        <p:spPr bwMode="auto">
          <a:xfrm flipV="1">
            <a:off x="6813328" y="4876801"/>
            <a:ext cx="273272" cy="516466"/>
          </a:xfrm>
          <a:prstGeom prst="straightConnector1">
            <a:avLst/>
          </a:prstGeom>
          <a:solidFill>
            <a:schemeClr val="accent1"/>
          </a:solidFill>
          <a:ln w="31750" cap="flat" cmpd="sng" algn="ctr">
            <a:solidFill>
              <a:srgbClr val="0033CC"/>
            </a:solidFill>
            <a:prstDash val="solid"/>
            <a:round/>
            <a:headEnd type="none" w="med" len="med"/>
            <a:tailEnd type="triangle"/>
          </a:ln>
          <a:effectLst/>
        </p:spPr>
      </p:cxnSp>
      <p:sp>
        <p:nvSpPr>
          <p:cNvPr id="27" name="Oval 6"/>
          <p:cNvSpPr>
            <a:spLocks noChangeArrowheads="1"/>
          </p:cNvSpPr>
          <p:nvPr/>
        </p:nvSpPr>
        <p:spPr bwMode="auto">
          <a:xfrm>
            <a:off x="1982514" y="6130159"/>
            <a:ext cx="1752600" cy="457200"/>
          </a:xfrm>
          <a:prstGeom prst="ellipse">
            <a:avLst/>
          </a:prstGeom>
          <a:noFill/>
          <a:ln w="38100" algn="ctr">
            <a:solidFill>
              <a:srgbClr val="0033CC"/>
            </a:solidFill>
            <a:round/>
            <a:headEnd/>
            <a:tailEnd/>
          </a:ln>
        </p:spPr>
        <p:txBody>
          <a:bodyPr/>
          <a:lstStyle/>
          <a:p>
            <a:endParaRPr lang="en-US"/>
          </a:p>
        </p:txBody>
      </p:sp>
      <p:cxnSp>
        <p:nvCxnSpPr>
          <p:cNvPr id="28" name="Straight Arrow Connector 9"/>
          <p:cNvCxnSpPr>
            <a:cxnSpLocks noChangeShapeType="1"/>
          </p:cNvCxnSpPr>
          <p:nvPr/>
        </p:nvCxnSpPr>
        <p:spPr bwMode="auto">
          <a:xfrm>
            <a:off x="3811314" y="6358759"/>
            <a:ext cx="1295399" cy="1313"/>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4138391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Focus: Spending </a:t>
            </a:r>
            <a:br>
              <a:rPr lang="en-US" dirty="0" smtClean="0"/>
            </a:br>
            <a:r>
              <a:rPr lang="en-US" dirty="0" smtClean="0"/>
              <a:t>That is Unnecessary or Avoidable</a:t>
            </a:r>
            <a:endParaRPr lang="en-US" dirty="0"/>
          </a:p>
        </p:txBody>
      </p:sp>
      <p:cxnSp>
        <p:nvCxnSpPr>
          <p:cNvPr id="4" name="Straight Arrow Connector 3"/>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0" name="Rectangle 9"/>
          <p:cNvSpPr/>
          <p:nvPr/>
        </p:nvSpPr>
        <p:spPr bwMode="auto">
          <a:xfrm>
            <a:off x="2971802" y="2209800"/>
            <a:ext cx="1447800" cy="14478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14" name="Rectangle 13"/>
          <p:cNvSpPr/>
          <p:nvPr/>
        </p:nvSpPr>
        <p:spPr bwMode="auto">
          <a:xfrm>
            <a:off x="4717778" y="1981200"/>
            <a:ext cx="1447800" cy="1600199"/>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16" name="Rectangle 15"/>
          <p:cNvSpPr/>
          <p:nvPr/>
        </p:nvSpPr>
        <p:spPr bwMode="auto">
          <a:xfrm>
            <a:off x="6457128" y="1752599"/>
            <a:ext cx="1447800" cy="1752599"/>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2" name="Rectangle 11"/>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sp>
        <p:nvSpPr>
          <p:cNvPr id="13" name="Rectangle 12"/>
          <p:cNvSpPr/>
          <p:nvPr/>
        </p:nvSpPr>
        <p:spPr bwMode="auto">
          <a:xfrm>
            <a:off x="2971800" y="3657600"/>
            <a:ext cx="1447802" cy="22860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5" name="Rectangle 14"/>
          <p:cNvSpPr/>
          <p:nvPr/>
        </p:nvSpPr>
        <p:spPr bwMode="auto">
          <a:xfrm>
            <a:off x="4717776" y="3581400"/>
            <a:ext cx="1447802" cy="23622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7" name="Rectangle 16"/>
          <p:cNvSpPr/>
          <p:nvPr/>
        </p:nvSpPr>
        <p:spPr bwMode="auto">
          <a:xfrm>
            <a:off x="6457126" y="3505200"/>
            <a:ext cx="1447802" cy="24384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8" name="TextBox 17"/>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grpSp>
        <p:nvGrpSpPr>
          <p:cNvPr id="23" name="Group 22"/>
          <p:cNvGrpSpPr/>
          <p:nvPr/>
        </p:nvGrpSpPr>
        <p:grpSpPr>
          <a:xfrm>
            <a:off x="914400" y="6096000"/>
            <a:ext cx="7315200" cy="369332"/>
            <a:chOff x="914400" y="6096000"/>
            <a:chExt cx="7315200" cy="369332"/>
          </a:xfrm>
        </p:grpSpPr>
        <p:cxnSp>
          <p:nvCxnSpPr>
            <p:cNvPr id="24" name="Straight Arrow Connector 23"/>
            <p:cNvCxnSpPr>
              <a:stCxn id="25" idx="3"/>
            </p:cNvCxnSpPr>
            <p:nvPr/>
          </p:nvCxnSpPr>
          <p:spPr bwMode="auto">
            <a:xfrm>
              <a:off x="5003299" y="6280666"/>
              <a:ext cx="322630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sp>
          <p:nvSpPr>
            <p:cNvPr id="25" name="TextBox 24"/>
            <p:cNvSpPr txBox="1"/>
            <p:nvPr/>
          </p:nvSpPr>
          <p:spPr>
            <a:xfrm>
              <a:off x="4267200" y="6096000"/>
              <a:ext cx="736099" cy="369332"/>
            </a:xfrm>
            <a:prstGeom prst="rect">
              <a:avLst/>
            </a:prstGeom>
            <a:noFill/>
          </p:spPr>
          <p:txBody>
            <a:bodyPr wrap="none" rtlCol="0">
              <a:spAutoFit/>
            </a:bodyPr>
            <a:lstStyle/>
            <a:p>
              <a:r>
                <a:rPr lang="en-US" b="1" dirty="0" smtClean="0"/>
                <a:t>TIME</a:t>
              </a:r>
              <a:endParaRPr lang="en-US" b="1" dirty="0"/>
            </a:p>
          </p:txBody>
        </p:sp>
        <p:cxnSp>
          <p:nvCxnSpPr>
            <p:cNvPr id="26" name="Straight Connector 25"/>
            <p:cNvCxnSpPr>
              <a:endCxn id="25" idx="1"/>
            </p:cNvCxnSpPr>
            <p:nvPr/>
          </p:nvCxnSpPr>
          <p:spPr bwMode="auto">
            <a:xfrm>
              <a:off x="914400" y="6280666"/>
              <a:ext cx="3352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5526297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All </a:t>
            </a:r>
            <a:r>
              <a:rPr lang="en-US" i="1" dirty="0"/>
              <a:t>Services </a:t>
            </a:r>
            <a:r>
              <a:rPr lang="en-US" dirty="0"/>
              <a:t>Are Now </a:t>
            </a:r>
            <a:r>
              <a:rPr lang="en-US" i="1" dirty="0"/>
              <a:t>Costs </a:t>
            </a:r>
            <a:r>
              <a:rPr lang="en-US" dirty="0"/>
              <a:t>to the Provider Receiving the Payment</a:t>
            </a:r>
            <a:endParaRPr lang="en-US" dirty="0" smtClean="0"/>
          </a:p>
        </p:txBody>
      </p:sp>
      <p:graphicFrame>
        <p:nvGraphicFramePr>
          <p:cNvPr id="4" name="Content Placeholder 3"/>
          <p:cNvGraphicFramePr>
            <a:graphicFrameLocks noGrp="1"/>
          </p:cNvGraphicFramePr>
          <p:nvPr>
            <p:ph idx="1"/>
            <p:extLst/>
          </p:nvPr>
        </p:nvGraphicFramePr>
        <p:xfrm>
          <a:off x="71438" y="1466850"/>
          <a:ext cx="8943016" cy="511048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gridCol w="208280"/>
                <a:gridCol w="673094"/>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CURRENT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FUTURE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127%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11">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lnSpc>
                          <a:spcPts val="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-15%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5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2">
                  <a:txBody>
                    <a:bodyPr/>
                    <a:lstStyle/>
                    <a:p>
                      <a:pPr>
                        <a:lnSpc>
                          <a:spcPts val="18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$5,800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00FF"/>
                          </a:solidFill>
                        </a:rPr>
                        <a:t>500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00FF"/>
                          </a:solidFill>
                        </a:rPr>
                        <a:t>$5,635</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-3%</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3" name="TextBox 32"/>
          <p:cNvSpPr txBox="1"/>
          <p:nvPr/>
        </p:nvSpPr>
        <p:spPr>
          <a:xfrm>
            <a:off x="3623719" y="3371419"/>
            <a:ext cx="1324402" cy="584775"/>
          </a:xfrm>
          <a:prstGeom prst="rect">
            <a:avLst/>
          </a:prstGeom>
          <a:solidFill>
            <a:schemeClr val="bg1"/>
          </a:solidFill>
        </p:spPr>
        <p:txBody>
          <a:bodyPr wrap="none" rtlCol="0">
            <a:spAutoFit/>
          </a:bodyPr>
          <a:lstStyle/>
          <a:p>
            <a:r>
              <a:rPr lang="en-US" sz="3200" b="1" dirty="0" smtClean="0">
                <a:solidFill>
                  <a:srgbClr val="996633"/>
                </a:solidFill>
              </a:rPr>
              <a:t>COST</a:t>
            </a:r>
            <a:endParaRPr lang="en-US" sz="3200" b="1" dirty="0">
              <a:solidFill>
                <a:srgbClr val="996633"/>
              </a:solidFill>
            </a:endParaRPr>
          </a:p>
        </p:txBody>
      </p:sp>
      <p:sp>
        <p:nvSpPr>
          <p:cNvPr id="34" name="Rounded Rectangle 33"/>
          <p:cNvSpPr/>
          <p:nvPr/>
        </p:nvSpPr>
        <p:spPr bwMode="auto">
          <a:xfrm>
            <a:off x="5066386" y="2349788"/>
            <a:ext cx="4073132" cy="3352800"/>
          </a:xfrm>
          <a:prstGeom prst="roundRect">
            <a:avLst/>
          </a:prstGeom>
          <a:noFill/>
          <a:ln w="3810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5" name="TextBox 34"/>
          <p:cNvSpPr txBox="1"/>
          <p:nvPr/>
        </p:nvSpPr>
        <p:spPr>
          <a:xfrm>
            <a:off x="2895600" y="6100134"/>
            <a:ext cx="2170786" cy="584775"/>
          </a:xfrm>
          <a:prstGeom prst="rect">
            <a:avLst/>
          </a:prstGeom>
          <a:solidFill>
            <a:schemeClr val="bg1"/>
          </a:solidFill>
        </p:spPr>
        <p:txBody>
          <a:bodyPr wrap="none" rtlCol="0">
            <a:spAutoFit/>
          </a:bodyPr>
          <a:lstStyle/>
          <a:p>
            <a:r>
              <a:rPr lang="en-US" sz="3200" b="1" dirty="0" smtClean="0">
                <a:solidFill>
                  <a:srgbClr val="008000"/>
                </a:solidFill>
              </a:rPr>
              <a:t>REVENUE</a:t>
            </a:r>
            <a:endParaRPr lang="en-US" sz="3200" b="1" dirty="0">
              <a:solidFill>
                <a:srgbClr val="008000"/>
              </a:solidFill>
            </a:endParaRPr>
          </a:p>
        </p:txBody>
      </p:sp>
      <p:sp>
        <p:nvSpPr>
          <p:cNvPr id="36" name="Rounded Rectangle 35"/>
          <p:cNvSpPr/>
          <p:nvPr/>
        </p:nvSpPr>
        <p:spPr bwMode="auto">
          <a:xfrm>
            <a:off x="5066386" y="6172200"/>
            <a:ext cx="4069534" cy="413326"/>
          </a:xfrm>
          <a:prstGeom prst="round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99918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Providers Have </a:t>
            </a:r>
            <a:r>
              <a:rPr lang="en-US" i="1" dirty="0" smtClean="0"/>
              <a:t>Accountability</a:t>
            </a:r>
            <a:r>
              <a:rPr lang="en-US" dirty="0" smtClean="0"/>
              <a:t>, </a:t>
            </a:r>
            <a:br>
              <a:rPr lang="en-US" dirty="0" smtClean="0"/>
            </a:br>
            <a:r>
              <a:rPr lang="en-US" dirty="0" smtClean="0"/>
              <a:t>But Also </a:t>
            </a:r>
            <a:r>
              <a:rPr lang="en-US" i="1" dirty="0" smtClean="0"/>
              <a:t>Flexibility</a:t>
            </a:r>
          </a:p>
        </p:txBody>
      </p:sp>
      <p:graphicFrame>
        <p:nvGraphicFramePr>
          <p:cNvPr id="4" name="Content Placeholder 3"/>
          <p:cNvGraphicFramePr>
            <a:graphicFrameLocks noGrp="1"/>
          </p:cNvGraphicFramePr>
          <p:nvPr>
            <p:ph idx="1"/>
            <p:extLst/>
          </p:nvPr>
        </p:nvGraphicFramePr>
        <p:xfrm>
          <a:off x="71438" y="1466850"/>
          <a:ext cx="488156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024967" y="3505200"/>
            <a:ext cx="1324402" cy="584775"/>
          </a:xfrm>
          <a:prstGeom prst="rect">
            <a:avLst/>
          </a:prstGeom>
          <a:solidFill>
            <a:schemeClr val="bg1"/>
          </a:solidFill>
        </p:spPr>
        <p:txBody>
          <a:bodyPr wrap="none" rtlCol="0">
            <a:spAutoFit/>
          </a:bodyPr>
          <a:lstStyle/>
          <a:p>
            <a:r>
              <a:rPr lang="en-US" sz="3200" b="1" dirty="0" smtClean="0">
                <a:solidFill>
                  <a:srgbClr val="996633"/>
                </a:solidFill>
              </a:rPr>
              <a:t>COST</a:t>
            </a:r>
            <a:endParaRPr lang="en-US" sz="3200" b="1" dirty="0">
              <a:solidFill>
                <a:srgbClr val="996633"/>
              </a:solidFill>
            </a:endParaRPr>
          </a:p>
        </p:txBody>
      </p:sp>
      <p:sp>
        <p:nvSpPr>
          <p:cNvPr id="6" name="Rounded Rectangle 5"/>
          <p:cNvSpPr/>
          <p:nvPr/>
        </p:nvSpPr>
        <p:spPr bwMode="auto">
          <a:xfrm>
            <a:off x="71438" y="2209800"/>
            <a:ext cx="4994948" cy="3581400"/>
          </a:xfrm>
          <a:prstGeom prst="roundRect">
            <a:avLst/>
          </a:prstGeom>
          <a:noFill/>
          <a:ln w="3810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4996755" y="5688450"/>
            <a:ext cx="2170786" cy="584775"/>
          </a:xfrm>
          <a:prstGeom prst="rect">
            <a:avLst/>
          </a:prstGeom>
          <a:solidFill>
            <a:schemeClr val="bg1"/>
          </a:solidFill>
        </p:spPr>
        <p:txBody>
          <a:bodyPr wrap="none" rtlCol="0">
            <a:spAutoFit/>
          </a:bodyPr>
          <a:lstStyle/>
          <a:p>
            <a:r>
              <a:rPr lang="en-US" sz="3200" b="1" dirty="0" smtClean="0">
                <a:solidFill>
                  <a:srgbClr val="008000"/>
                </a:solidFill>
              </a:rPr>
              <a:t>REVENUE</a:t>
            </a:r>
            <a:endParaRPr lang="en-US" sz="3200" b="1" dirty="0">
              <a:solidFill>
                <a:srgbClr val="008000"/>
              </a:solidFill>
            </a:endParaRPr>
          </a:p>
        </p:txBody>
      </p:sp>
      <p:sp>
        <p:nvSpPr>
          <p:cNvPr id="8" name="Rounded Rectangle 7"/>
          <p:cNvSpPr/>
          <p:nvPr/>
        </p:nvSpPr>
        <p:spPr bwMode="auto">
          <a:xfrm>
            <a:off x="48372" y="5791200"/>
            <a:ext cx="5018013" cy="413326"/>
          </a:xfrm>
          <a:prstGeom prst="round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491777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Failure to Reduce Hospitalizations</a:t>
            </a:r>
            <a:br>
              <a:rPr lang="en-US" dirty="0" smtClean="0"/>
            </a:br>
            <a:r>
              <a:rPr lang="en-US" dirty="0" smtClean="0"/>
              <a:t>Sufficiently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6578380"/>
              </p:ext>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rgbClr val="0033CC"/>
                          </a:solidFill>
                        </a:rPr>
                        <a:t>Hospitalizations</a:t>
                      </a:r>
                      <a:endParaRPr lang="en-US" b="1"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200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$740,000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$2,322,500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Oval 6"/>
          <p:cNvSpPr>
            <a:spLocks noChangeArrowheads="1"/>
          </p:cNvSpPr>
          <p:nvPr/>
        </p:nvSpPr>
        <p:spPr bwMode="auto">
          <a:xfrm>
            <a:off x="6172200" y="4419600"/>
            <a:ext cx="685800" cy="381000"/>
          </a:xfrm>
          <a:prstGeom prst="ellipse">
            <a:avLst/>
          </a:prstGeom>
          <a:noFill/>
          <a:ln w="38100" algn="ctr">
            <a:solidFill>
              <a:srgbClr val="0033CC"/>
            </a:solidFill>
            <a:round/>
            <a:headEnd/>
            <a:tailEnd/>
          </a:ln>
        </p:spPr>
        <p:txBody>
          <a:bodyPr/>
          <a:lstStyle/>
          <a:p>
            <a:endParaRPr lang="en-US"/>
          </a:p>
        </p:txBody>
      </p:sp>
      <p:cxnSp>
        <p:nvCxnSpPr>
          <p:cNvPr id="11" name="Straight Arrow Connector 9"/>
          <p:cNvCxnSpPr>
            <a:cxnSpLocks noChangeShapeType="1"/>
          </p:cNvCxnSpPr>
          <p:nvPr/>
        </p:nvCxnSpPr>
        <p:spPr bwMode="auto">
          <a:xfrm>
            <a:off x="3654709" y="4569374"/>
            <a:ext cx="2517491" cy="2626"/>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33990636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Failure to Reduce Hospitalizations</a:t>
            </a:r>
            <a:br>
              <a:rPr lang="en-US" dirty="0" smtClean="0"/>
            </a:br>
            <a:r>
              <a:rPr lang="en-US" dirty="0" smtClean="0"/>
              <a:t>Sufficiently … Causes Losses</a:t>
            </a:r>
          </a:p>
        </p:txBody>
      </p:sp>
      <p:graphicFrame>
        <p:nvGraphicFramePr>
          <p:cNvPr id="4" name="Content Placeholder 3"/>
          <p:cNvGraphicFramePr>
            <a:graphicFrameLocks noGrp="1"/>
          </p:cNvGraphicFramePr>
          <p:nvPr>
            <p:ph idx="1"/>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rgbClr val="0033CC"/>
                          </a:solidFill>
                        </a:rPr>
                        <a:t>Hospitalizations</a:t>
                      </a:r>
                      <a:endParaRPr lang="en-US" b="1"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200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$740,000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$2,322,500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$6,005</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($185,000)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Oval 6"/>
          <p:cNvSpPr>
            <a:spLocks noChangeArrowheads="1"/>
          </p:cNvSpPr>
          <p:nvPr/>
        </p:nvSpPr>
        <p:spPr bwMode="auto">
          <a:xfrm>
            <a:off x="6172200" y="4419600"/>
            <a:ext cx="685800" cy="381000"/>
          </a:xfrm>
          <a:prstGeom prst="ellipse">
            <a:avLst/>
          </a:prstGeom>
          <a:noFill/>
          <a:ln w="38100" algn="ctr">
            <a:solidFill>
              <a:srgbClr val="0033CC"/>
            </a:solidFill>
            <a:round/>
            <a:headEnd/>
            <a:tailEnd/>
          </a:ln>
        </p:spPr>
        <p:txBody>
          <a:bodyPr/>
          <a:lstStyle/>
          <a:p>
            <a:endParaRPr lang="en-US"/>
          </a:p>
        </p:txBody>
      </p:sp>
      <p:cxnSp>
        <p:nvCxnSpPr>
          <p:cNvPr id="11" name="Straight Arrow Connector 9"/>
          <p:cNvCxnSpPr>
            <a:cxnSpLocks noChangeShapeType="1"/>
          </p:cNvCxnSpPr>
          <p:nvPr/>
        </p:nvCxnSpPr>
        <p:spPr bwMode="auto">
          <a:xfrm>
            <a:off x="3654709" y="4569374"/>
            <a:ext cx="2517491" cy="2626"/>
          </a:xfrm>
          <a:prstGeom prst="straightConnector1">
            <a:avLst/>
          </a:prstGeom>
          <a:noFill/>
          <a:ln w="34925" algn="ctr">
            <a:solidFill>
              <a:srgbClr val="0000FF"/>
            </a:solidFill>
            <a:round/>
            <a:headEnd/>
            <a:tailEnd type="arrow" w="med" len="med"/>
          </a:ln>
        </p:spPr>
      </p:cxnSp>
      <p:cxnSp>
        <p:nvCxnSpPr>
          <p:cNvPr id="5" name="Straight Arrow Connector 4"/>
          <p:cNvCxnSpPr/>
          <p:nvPr/>
        </p:nvCxnSpPr>
        <p:spPr bwMode="auto">
          <a:xfrm flipH="1">
            <a:off x="6172200" y="4648200"/>
            <a:ext cx="914400" cy="838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6172200" y="5562600"/>
            <a:ext cx="762000" cy="82111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220185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Providers Are Responsible for</a:t>
            </a:r>
            <a:br>
              <a:rPr lang="en-US" dirty="0" smtClean="0"/>
            </a:br>
            <a:r>
              <a:rPr lang="en-US" dirty="0" smtClean="0"/>
              <a:t>Covering Losses, Not Payers</a:t>
            </a:r>
          </a:p>
        </p:txBody>
      </p:sp>
      <p:graphicFrame>
        <p:nvGraphicFramePr>
          <p:cNvPr id="4" name="Content Placeholder 3"/>
          <p:cNvGraphicFramePr>
            <a:graphicFrameLocks noGrp="1"/>
          </p:cNvGraphicFramePr>
          <p:nvPr>
            <p:ph idx="1"/>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rgbClr val="0033CC"/>
                          </a:solidFill>
                        </a:rPr>
                        <a:t>Hospitalizations</a:t>
                      </a:r>
                      <a:endParaRPr lang="en-US" b="1"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200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$740,000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$2,322,500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$6,005</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($185,000)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Curved Right Arrow 7"/>
          <p:cNvSpPr/>
          <p:nvPr/>
        </p:nvSpPr>
        <p:spPr bwMode="auto">
          <a:xfrm flipH="1" flipV="1">
            <a:off x="8133080" y="4800600"/>
            <a:ext cx="381000" cy="1522682"/>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Curved Right Arrow 8"/>
          <p:cNvSpPr/>
          <p:nvPr/>
        </p:nvSpPr>
        <p:spPr bwMode="auto">
          <a:xfrm flipH="1" flipV="1">
            <a:off x="8133080" y="2514600"/>
            <a:ext cx="685800" cy="3869118"/>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Curved Right Arrow 9"/>
          <p:cNvSpPr/>
          <p:nvPr/>
        </p:nvSpPr>
        <p:spPr bwMode="auto">
          <a:xfrm flipH="1" flipV="1">
            <a:off x="8133080" y="2819400"/>
            <a:ext cx="685800" cy="3564318"/>
          </a:xfrm>
          <a:prstGeom prst="curved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a:spLocks noChangeArrowheads="1"/>
          </p:cNvSpPr>
          <p:nvPr/>
        </p:nvSpPr>
        <p:spPr bwMode="auto">
          <a:xfrm>
            <a:off x="6172200" y="4419600"/>
            <a:ext cx="685800" cy="381000"/>
          </a:xfrm>
          <a:prstGeom prst="ellipse">
            <a:avLst/>
          </a:prstGeom>
          <a:noFill/>
          <a:ln w="38100" algn="ctr">
            <a:solidFill>
              <a:srgbClr val="0033CC"/>
            </a:solidFill>
            <a:round/>
            <a:headEnd/>
            <a:tailEnd/>
          </a:ln>
        </p:spPr>
        <p:txBody>
          <a:bodyPr/>
          <a:lstStyle/>
          <a:p>
            <a:endParaRPr lang="en-US"/>
          </a:p>
        </p:txBody>
      </p:sp>
      <p:cxnSp>
        <p:nvCxnSpPr>
          <p:cNvPr id="11" name="Straight Arrow Connector 9"/>
          <p:cNvCxnSpPr>
            <a:cxnSpLocks noChangeShapeType="1"/>
          </p:cNvCxnSpPr>
          <p:nvPr/>
        </p:nvCxnSpPr>
        <p:spPr bwMode="auto">
          <a:xfrm>
            <a:off x="3654709" y="4569374"/>
            <a:ext cx="2517491" cy="2626"/>
          </a:xfrm>
          <a:prstGeom prst="straightConnector1">
            <a:avLst/>
          </a:prstGeom>
          <a:noFill/>
          <a:ln w="34925" algn="ctr">
            <a:solidFill>
              <a:srgbClr val="0000FF"/>
            </a:solidFill>
            <a:round/>
            <a:headEnd/>
            <a:tailEnd type="arrow" w="med" len="med"/>
          </a:ln>
        </p:spPr>
      </p:cxnSp>
      <p:cxnSp>
        <p:nvCxnSpPr>
          <p:cNvPr id="5" name="Straight Arrow Connector 4"/>
          <p:cNvCxnSpPr/>
          <p:nvPr/>
        </p:nvCxnSpPr>
        <p:spPr bwMode="auto">
          <a:xfrm flipH="1">
            <a:off x="6172200" y="4648200"/>
            <a:ext cx="914400" cy="838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6172200" y="5562600"/>
            <a:ext cx="762000" cy="82111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03022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Using Too Many Additional Resources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7042316"/>
              </p:ext>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33CC"/>
                          </a:solidFill>
                        </a:rPr>
                        <a:t>RN Care </a:t>
                      </a:r>
                      <a:r>
                        <a:rPr lang="en-US" dirty="0" err="1" smtClean="0">
                          <a:solidFill>
                            <a:srgbClr val="0033CC"/>
                          </a:solidFill>
                        </a:rPr>
                        <a:t>Mgr</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$160,000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rgbClr val="0033CC"/>
                          </a:solidFill>
                        </a:rPr>
                        <a:t>Hospitalizations</a:t>
                      </a:r>
                      <a:endParaRPr lang="en-US" b="1"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150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$555,000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$5,795</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$2,897,500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Oval 7"/>
          <p:cNvSpPr>
            <a:spLocks noChangeArrowheads="1"/>
          </p:cNvSpPr>
          <p:nvPr/>
        </p:nvSpPr>
        <p:spPr bwMode="auto">
          <a:xfrm>
            <a:off x="6937090" y="3126826"/>
            <a:ext cx="1292509" cy="381000"/>
          </a:xfrm>
          <a:prstGeom prst="ellipse">
            <a:avLst/>
          </a:prstGeom>
          <a:noFill/>
          <a:ln w="38100" algn="ctr">
            <a:solidFill>
              <a:srgbClr val="0033CC"/>
            </a:solidFill>
            <a:round/>
            <a:headEnd/>
            <a:tailEnd/>
          </a:ln>
        </p:spPr>
        <p:txBody>
          <a:bodyPr/>
          <a:lstStyle/>
          <a:p>
            <a:endParaRPr lang="en-US"/>
          </a:p>
        </p:txBody>
      </p:sp>
      <p:cxnSp>
        <p:nvCxnSpPr>
          <p:cNvPr id="9" name="Straight Arrow Connector 9"/>
          <p:cNvCxnSpPr>
            <a:cxnSpLocks noChangeShapeType="1"/>
          </p:cNvCxnSpPr>
          <p:nvPr/>
        </p:nvCxnSpPr>
        <p:spPr bwMode="auto">
          <a:xfrm>
            <a:off x="4952999" y="3314700"/>
            <a:ext cx="1984091" cy="2626"/>
          </a:xfrm>
          <a:prstGeom prst="straightConnector1">
            <a:avLst/>
          </a:prstGeom>
          <a:noFill/>
          <a:ln w="34925" algn="ctr">
            <a:solidFill>
              <a:srgbClr val="0000FF"/>
            </a:solidFill>
            <a:round/>
            <a:headEnd/>
            <a:tailEnd type="arrow" w="med" len="med"/>
          </a:ln>
        </p:spPr>
      </p:cxnSp>
      <p:cxnSp>
        <p:nvCxnSpPr>
          <p:cNvPr id="10" name="Straight Arrow Connector 9"/>
          <p:cNvCxnSpPr>
            <a:cxnSpLocks noChangeShapeType="1"/>
          </p:cNvCxnSpPr>
          <p:nvPr/>
        </p:nvCxnSpPr>
        <p:spPr bwMode="auto">
          <a:xfrm flipH="1">
            <a:off x="6705600" y="3453851"/>
            <a:ext cx="457200" cy="963612"/>
          </a:xfrm>
          <a:prstGeom prst="straightConnector1">
            <a:avLst/>
          </a:prstGeom>
          <a:noFill/>
          <a:ln w="34925" algn="ctr">
            <a:solidFill>
              <a:srgbClr val="0000FF"/>
            </a:solidFill>
            <a:round/>
            <a:headEnd/>
            <a:tailEnd type="arrow" w="med" len="med"/>
          </a:ln>
        </p:spPr>
      </p:cxnSp>
    </p:spTree>
    <p:extLst>
      <p:ext uri="{BB962C8B-B14F-4D97-AF65-F5344CB8AC3E}">
        <p14:creationId xmlns:p14="http://schemas.microsoft.com/office/powerpoint/2010/main" val="23291368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Using Too Many Additional Resources …Causes Losses</a:t>
            </a:r>
          </a:p>
        </p:txBody>
      </p:sp>
      <p:graphicFrame>
        <p:nvGraphicFramePr>
          <p:cNvPr id="4" name="Content Placeholder 3"/>
          <p:cNvGraphicFramePr>
            <a:graphicFrameLocks noGrp="1"/>
          </p:cNvGraphicFramePr>
          <p:nvPr>
            <p:ph idx="1"/>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33CC"/>
                          </a:solidFill>
                        </a:rPr>
                        <a:t>RN Care </a:t>
                      </a:r>
                      <a:r>
                        <a:rPr lang="en-US" dirty="0" err="1" smtClean="0">
                          <a:solidFill>
                            <a:srgbClr val="0033CC"/>
                          </a:solidFill>
                        </a:rPr>
                        <a:t>Mgr</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$160,000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rgbClr val="0033CC"/>
                          </a:solidFill>
                        </a:rPr>
                        <a:t>Hospitalizations</a:t>
                      </a:r>
                      <a:endParaRPr lang="en-US" b="1"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150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$555,000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FF0000"/>
                          </a:solidFill>
                        </a:rPr>
                        <a:t>$5,795</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$2,897,500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Oval 7"/>
          <p:cNvSpPr>
            <a:spLocks noChangeArrowheads="1"/>
          </p:cNvSpPr>
          <p:nvPr/>
        </p:nvSpPr>
        <p:spPr bwMode="auto">
          <a:xfrm>
            <a:off x="6937090" y="3126826"/>
            <a:ext cx="1292509" cy="381000"/>
          </a:xfrm>
          <a:prstGeom prst="ellipse">
            <a:avLst/>
          </a:prstGeom>
          <a:noFill/>
          <a:ln w="38100" algn="ctr">
            <a:solidFill>
              <a:srgbClr val="0033CC"/>
            </a:solidFill>
            <a:round/>
            <a:headEnd/>
            <a:tailEnd/>
          </a:ln>
        </p:spPr>
        <p:txBody>
          <a:bodyPr/>
          <a:lstStyle/>
          <a:p>
            <a:endParaRPr lang="en-US"/>
          </a:p>
        </p:txBody>
      </p:sp>
      <p:cxnSp>
        <p:nvCxnSpPr>
          <p:cNvPr id="9" name="Straight Arrow Connector 9"/>
          <p:cNvCxnSpPr>
            <a:cxnSpLocks noChangeShapeType="1"/>
          </p:cNvCxnSpPr>
          <p:nvPr/>
        </p:nvCxnSpPr>
        <p:spPr bwMode="auto">
          <a:xfrm>
            <a:off x="4952999" y="3314700"/>
            <a:ext cx="1984091" cy="2626"/>
          </a:xfrm>
          <a:prstGeom prst="straightConnector1">
            <a:avLst/>
          </a:prstGeom>
          <a:noFill/>
          <a:ln w="34925" algn="ctr">
            <a:solidFill>
              <a:srgbClr val="0000FF"/>
            </a:solidFill>
            <a:round/>
            <a:headEnd/>
            <a:tailEnd type="arrow" w="med" len="med"/>
          </a:ln>
        </p:spPr>
      </p:cxnSp>
      <p:cxnSp>
        <p:nvCxnSpPr>
          <p:cNvPr id="10" name="Straight Arrow Connector 9"/>
          <p:cNvCxnSpPr>
            <a:cxnSpLocks noChangeShapeType="1"/>
          </p:cNvCxnSpPr>
          <p:nvPr/>
        </p:nvCxnSpPr>
        <p:spPr bwMode="auto">
          <a:xfrm flipH="1">
            <a:off x="6705600" y="3453851"/>
            <a:ext cx="457200" cy="963612"/>
          </a:xfrm>
          <a:prstGeom prst="straightConnector1">
            <a:avLst/>
          </a:prstGeom>
          <a:noFill/>
          <a:ln w="34925" algn="ctr">
            <a:solidFill>
              <a:srgbClr val="0000FF"/>
            </a:solidFill>
            <a:round/>
            <a:headEnd/>
            <a:tailEnd type="arrow" w="med" len="med"/>
          </a:ln>
        </p:spPr>
      </p:cxnSp>
      <p:cxnSp>
        <p:nvCxnSpPr>
          <p:cNvPr id="7" name="Straight Arrow Connector 6"/>
          <p:cNvCxnSpPr/>
          <p:nvPr/>
        </p:nvCxnSpPr>
        <p:spPr bwMode="auto">
          <a:xfrm flipH="1">
            <a:off x="6172200" y="4648200"/>
            <a:ext cx="914400" cy="838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1" name="Straight Arrow Connector 10"/>
          <p:cNvCxnSpPr/>
          <p:nvPr/>
        </p:nvCxnSpPr>
        <p:spPr bwMode="auto">
          <a:xfrm>
            <a:off x="6172200" y="5562600"/>
            <a:ext cx="914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084885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But Better Outcomes Result in </a:t>
            </a:r>
            <a:br>
              <a:rPr lang="en-US" dirty="0" smtClean="0"/>
            </a:br>
            <a:r>
              <a:rPr lang="en-US" dirty="0" smtClean="0"/>
              <a:t>Financial Rewards for Providers</a:t>
            </a:r>
          </a:p>
        </p:txBody>
      </p:sp>
      <p:graphicFrame>
        <p:nvGraphicFramePr>
          <p:cNvPr id="4" name="Content Placeholder 3"/>
          <p:cNvGraphicFramePr>
            <a:graphicFrameLocks noGrp="1"/>
          </p:cNvGraphicFramePr>
          <p:nvPr>
            <p:ph idx="1"/>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33CC"/>
                          </a:solidFill>
                        </a:rPr>
                        <a:t>RN Care </a:t>
                      </a:r>
                      <a:r>
                        <a:rPr lang="en-US" dirty="0" err="1" smtClean="0">
                          <a:solidFill>
                            <a:srgbClr val="0033CC"/>
                          </a:solidFill>
                        </a:rPr>
                        <a:t>Mgr</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$160,000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$760,000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rgbClr val="0033CC"/>
                          </a:solidFill>
                        </a:rPr>
                        <a:t>Hospitalizations</a:t>
                      </a:r>
                      <a:endParaRPr lang="en-US" b="1"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$370,000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$1,952,500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33CC"/>
                          </a:solidFill>
                        </a:rPr>
                        <a:t>$5,425</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$2,712,500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$105,000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Curved Right Arrow 7"/>
          <p:cNvSpPr/>
          <p:nvPr/>
        </p:nvSpPr>
        <p:spPr bwMode="auto">
          <a:xfrm flipH="1" flipV="1">
            <a:off x="8133080" y="4800600"/>
            <a:ext cx="381000" cy="1522682"/>
          </a:xfrm>
          <a:prstGeom prst="curved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Curved Right Arrow 8"/>
          <p:cNvSpPr/>
          <p:nvPr/>
        </p:nvSpPr>
        <p:spPr bwMode="auto">
          <a:xfrm flipH="1" flipV="1">
            <a:off x="8133080" y="2514600"/>
            <a:ext cx="685800" cy="3869118"/>
          </a:xfrm>
          <a:prstGeom prst="curved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Curved Right Arrow 9"/>
          <p:cNvSpPr/>
          <p:nvPr/>
        </p:nvSpPr>
        <p:spPr bwMode="auto">
          <a:xfrm flipH="1" flipV="1">
            <a:off x="8133080" y="2819400"/>
            <a:ext cx="685800" cy="3564318"/>
          </a:xfrm>
          <a:prstGeom prst="curved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a:spLocks noChangeArrowheads="1"/>
          </p:cNvSpPr>
          <p:nvPr/>
        </p:nvSpPr>
        <p:spPr bwMode="auto">
          <a:xfrm>
            <a:off x="6937090" y="3126826"/>
            <a:ext cx="1292509" cy="381000"/>
          </a:xfrm>
          <a:prstGeom prst="ellipse">
            <a:avLst/>
          </a:prstGeom>
          <a:noFill/>
          <a:ln w="38100" algn="ctr">
            <a:solidFill>
              <a:srgbClr val="0033CC"/>
            </a:solidFill>
            <a:round/>
            <a:headEnd/>
            <a:tailEnd/>
          </a:ln>
        </p:spPr>
        <p:txBody>
          <a:bodyPr/>
          <a:lstStyle/>
          <a:p>
            <a:endParaRPr lang="en-US"/>
          </a:p>
        </p:txBody>
      </p:sp>
      <p:cxnSp>
        <p:nvCxnSpPr>
          <p:cNvPr id="11" name="Straight Arrow Connector 9"/>
          <p:cNvCxnSpPr>
            <a:cxnSpLocks noChangeShapeType="1"/>
          </p:cNvCxnSpPr>
          <p:nvPr/>
        </p:nvCxnSpPr>
        <p:spPr bwMode="auto">
          <a:xfrm>
            <a:off x="4952999" y="3314700"/>
            <a:ext cx="1984091" cy="2626"/>
          </a:xfrm>
          <a:prstGeom prst="straightConnector1">
            <a:avLst/>
          </a:prstGeom>
          <a:noFill/>
          <a:ln w="34925" algn="ctr">
            <a:solidFill>
              <a:srgbClr val="0000FF"/>
            </a:solidFill>
            <a:round/>
            <a:headEnd/>
            <a:tailEnd type="arrow" w="med" len="med"/>
          </a:ln>
        </p:spPr>
      </p:cxnSp>
      <p:cxnSp>
        <p:nvCxnSpPr>
          <p:cNvPr id="12" name="Straight Arrow Connector 11"/>
          <p:cNvCxnSpPr>
            <a:cxnSpLocks noChangeShapeType="1"/>
          </p:cNvCxnSpPr>
          <p:nvPr/>
        </p:nvCxnSpPr>
        <p:spPr bwMode="auto">
          <a:xfrm flipH="1">
            <a:off x="6705600" y="3453851"/>
            <a:ext cx="457200" cy="963612"/>
          </a:xfrm>
          <a:prstGeom prst="straightConnector1">
            <a:avLst/>
          </a:prstGeom>
          <a:noFill/>
          <a:ln w="34925" algn="ctr">
            <a:solidFill>
              <a:srgbClr val="0000FF"/>
            </a:solidFill>
            <a:round/>
            <a:headEnd/>
            <a:tailEnd type="arrow" w="med" len="med"/>
          </a:ln>
        </p:spPr>
      </p:cxnSp>
      <p:cxnSp>
        <p:nvCxnSpPr>
          <p:cNvPr id="13" name="Straight Arrow Connector 12"/>
          <p:cNvCxnSpPr/>
          <p:nvPr/>
        </p:nvCxnSpPr>
        <p:spPr bwMode="auto">
          <a:xfrm flipH="1">
            <a:off x="6172200" y="4648200"/>
            <a:ext cx="914400" cy="838200"/>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cxnSp>
        <p:nvCxnSpPr>
          <p:cNvPr id="14" name="Straight Arrow Connector 13"/>
          <p:cNvCxnSpPr/>
          <p:nvPr/>
        </p:nvCxnSpPr>
        <p:spPr bwMode="auto">
          <a:xfrm>
            <a:off x="6172200" y="5562600"/>
            <a:ext cx="914400" cy="762000"/>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Tree>
    <p:extLst>
      <p:ext uri="{BB962C8B-B14F-4D97-AF65-F5344CB8AC3E}">
        <p14:creationId xmlns:p14="http://schemas.microsoft.com/office/powerpoint/2010/main" val="20436229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Flexibility to Use Non-Medical Services If Outcomes Will Improve</a:t>
            </a:r>
          </a:p>
        </p:txBody>
      </p:sp>
      <p:graphicFrame>
        <p:nvGraphicFramePr>
          <p:cNvPr id="4" name="Content Placeholder 3"/>
          <p:cNvGraphicFramePr>
            <a:graphicFrameLocks noGrp="1"/>
          </p:cNvGraphicFramePr>
          <p:nvPr>
            <p:ph idx="1"/>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err="1" smtClean="0">
                          <a:solidFill>
                            <a:srgbClr val="0033CC"/>
                          </a:solidFill>
                        </a:rPr>
                        <a:t>Comm</a:t>
                      </a:r>
                      <a:r>
                        <a:rPr lang="en-US" baseline="0" dirty="0" smtClean="0">
                          <a:solidFill>
                            <a:srgbClr val="0033CC"/>
                          </a:solidFill>
                        </a:rPr>
                        <a:t> Workers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$120,000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rgbClr val="0033CC"/>
                          </a:solidFill>
                        </a:rPr>
                        <a:t>Transportation</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$75,000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$645,000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$2,157,500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33CC"/>
                          </a:solidFill>
                        </a:rPr>
                        <a:t>$5,605</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$2,802,500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$15,000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ounded Rectangle 1"/>
          <p:cNvSpPr/>
          <p:nvPr/>
        </p:nvSpPr>
        <p:spPr bwMode="auto">
          <a:xfrm>
            <a:off x="71438" y="2819400"/>
            <a:ext cx="8310562" cy="685800"/>
          </a:xfrm>
          <a:prstGeom prst="roundRect">
            <a:avLst/>
          </a:prstGeom>
          <a:noFill/>
          <a:ln w="412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5" name="Straight Arrow Connector 4"/>
          <p:cNvCxnSpPr>
            <a:cxnSpLocks noChangeShapeType="1"/>
          </p:cNvCxnSpPr>
          <p:nvPr/>
        </p:nvCxnSpPr>
        <p:spPr bwMode="auto">
          <a:xfrm flipH="1">
            <a:off x="6705600" y="3505200"/>
            <a:ext cx="381000" cy="912263"/>
          </a:xfrm>
          <a:prstGeom prst="straightConnector1">
            <a:avLst/>
          </a:prstGeom>
          <a:noFill/>
          <a:ln w="34925" algn="ctr">
            <a:solidFill>
              <a:srgbClr val="0000FF"/>
            </a:solidFill>
            <a:round/>
            <a:headEnd/>
            <a:tailEnd type="arrow" w="med" len="med"/>
          </a:ln>
        </p:spPr>
      </p:cxnSp>
      <p:cxnSp>
        <p:nvCxnSpPr>
          <p:cNvPr id="6" name="Straight Arrow Connector 5"/>
          <p:cNvCxnSpPr/>
          <p:nvPr/>
        </p:nvCxnSpPr>
        <p:spPr bwMode="auto">
          <a:xfrm flipH="1">
            <a:off x="6172200" y="4648200"/>
            <a:ext cx="914400" cy="838200"/>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cxnSp>
        <p:nvCxnSpPr>
          <p:cNvPr id="7" name="Straight Arrow Connector 6"/>
          <p:cNvCxnSpPr/>
          <p:nvPr/>
        </p:nvCxnSpPr>
        <p:spPr bwMode="auto">
          <a:xfrm>
            <a:off x="6172200" y="5562600"/>
            <a:ext cx="914400" cy="762000"/>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Tree>
    <p:extLst>
      <p:ext uri="{BB962C8B-B14F-4D97-AF65-F5344CB8AC3E}">
        <p14:creationId xmlns:p14="http://schemas.microsoft.com/office/powerpoint/2010/main" val="38410184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Flexibility to Provide Home Visits</a:t>
            </a:r>
            <a:br>
              <a:rPr lang="en-US" dirty="0" smtClean="0"/>
            </a:br>
            <a:r>
              <a:rPr lang="en-US" dirty="0" smtClean="0"/>
              <a:t>for Patients Who Need Them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3145008"/>
              </p:ext>
            </p:extLst>
          </p:nvPr>
        </p:nvGraphicFramePr>
        <p:xfrm>
          <a:off x="71438" y="1466850"/>
          <a:ext cx="8061642" cy="5054600"/>
        </p:xfrm>
        <a:graphic>
          <a:graphicData uri="http://schemas.openxmlformats.org/drawingml/2006/table">
            <a:tbl>
              <a:tblPr firstRow="1" bandRow="1">
                <a:tableStyleId>{F5AB1C69-6EDB-4FF4-983F-18BD219EF322}</a:tableStyleId>
              </a:tblPr>
              <a:tblGrid>
                <a:gridCol w="233362"/>
                <a:gridCol w="1676400"/>
                <a:gridCol w="1066800"/>
                <a:gridCol w="609600"/>
                <a:gridCol w="1295400"/>
                <a:gridCol w="228600"/>
                <a:gridCol w="990600"/>
                <a:gridCol w="685800"/>
                <a:gridCol w="1275080"/>
              </a:tblGrid>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solidFill>
                            <a:schemeClr val="tx1"/>
                          </a:solidFill>
                        </a:rPr>
                        <a:t>BUSINESS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0"/>
                        </a:lnSpc>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dirty="0" smtClean="0">
                          <a:solidFill>
                            <a:schemeClr val="tx1"/>
                          </a:solidFill>
                        </a:rPr>
                        <a:t>ACTUAL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solidFill>
                            <a:schemeClr val="tx1"/>
                          </a:solidFill>
                        </a:rPr>
                        <a:t>$/Patient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a:t>
                      </a:r>
                      <a:r>
                        <a:rPr lang="en-US" b="1" baseline="0" dirty="0" smtClean="0">
                          <a:solidFill>
                            <a:schemeClr val="tx1"/>
                          </a:solidFill>
                        </a:rPr>
                        <a:t>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0"/>
                        </a:lnSpc>
                      </a:pPr>
                      <a:endParaRPr lang="en-US" sz="800"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b="1" dirty="0" smtClean="0">
                          <a:solidFill>
                            <a:schemeClr val="tx1"/>
                          </a:solidFill>
                        </a:rPr>
                        <a:t>$/Pt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 Pts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Total $</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6070">
                <a:tc gridSpan="2">
                  <a:txBody>
                    <a:bodyPr/>
                    <a:lstStyle/>
                    <a:p>
                      <a:pPr>
                        <a:lnSpc>
                          <a:spcPts val="1800"/>
                        </a:lnSpc>
                      </a:pPr>
                      <a:r>
                        <a:rPr lang="en-US" b="1" dirty="0" smtClean="0">
                          <a:solidFill>
                            <a:schemeClr val="tx1"/>
                          </a:solidFill>
                        </a:rPr>
                        <a:t>Physician</a:t>
                      </a:r>
                      <a:r>
                        <a:rPr lang="en-US" b="1" baseline="0" dirty="0" smtClean="0">
                          <a:solidFill>
                            <a:schemeClr val="tx1"/>
                          </a:solidFill>
                        </a:rPr>
                        <a:t> </a:t>
                      </a:r>
                      <a:r>
                        <a:rPr lang="en-US" b="1" baseline="0" dirty="0" err="1" smtClean="0">
                          <a:solidFill>
                            <a:schemeClr val="tx1"/>
                          </a:solidFill>
                        </a:rPr>
                        <a:t>Svcs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PCP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$900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$450,000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33CC"/>
                          </a:solidFill>
                        </a:rPr>
                        <a:t>$1,060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$530,000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3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Specialist</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8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t>Total</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$680,000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2">
                  <a:txBody>
                    <a:bodyPr/>
                    <a:lstStyle/>
                    <a:p>
                      <a:pPr>
                        <a:lnSpc>
                          <a:spcPts val="18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chemeClr val="tx1"/>
                          </a:solidFill>
                        </a:rPr>
                        <a:t>$3,700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Hosp</a:t>
                      </a:r>
                      <a:r>
                        <a:rPr lang="en-US" baseline="0" dirty="0" smtClean="0">
                          <a:solidFill>
                            <a:schemeClr val="tx1"/>
                          </a:solidFill>
                        </a:rPr>
                        <a:t>.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$82,500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lang="en-US" dirty="0" smtClean="0">
                          <a:solidFill>
                            <a:schemeClr val="tx1"/>
                          </a:solidFill>
                        </a:rPr>
                        <a:t>Total</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150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$2,137,500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$5,635</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33CC"/>
                          </a:solidFill>
                        </a:rPr>
                        <a:t>$5,635</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$2,817,500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baseline="0" dirty="0" smtClean="0">
                          <a:solidFill>
                            <a:srgbClr val="008000"/>
                          </a:solidFill>
                        </a:rPr>
                        <a:t>PMPY Payment</a:t>
                      </a:r>
                      <a:endParaRPr lang="en-US" b="1" dirty="0">
                        <a:solidFill>
                          <a:srgbClr val="008000"/>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r>
                        <a:rPr lang="en-US" dirty="0" smtClean="0">
                          <a:solidFill>
                            <a:srgbClr val="008000"/>
                          </a:solidFill>
                        </a:rPr>
                        <a:t>$5,635</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rgbClr val="008000"/>
                          </a:solidFill>
                        </a:rPr>
                        <a:t>$2,817,500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nSpc>
                          <a:spcPts val="1800"/>
                        </a:lnSpc>
                      </a:pPr>
                      <a:r>
                        <a:rPr lang="en-US" b="1" dirty="0" smtClean="0">
                          <a:solidFill>
                            <a:schemeClr val="tx1"/>
                          </a:solidFill>
                        </a:rPr>
                        <a:t>Margin</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sz="800"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8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8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ounded Rectangle 4"/>
          <p:cNvSpPr/>
          <p:nvPr/>
        </p:nvSpPr>
        <p:spPr bwMode="auto">
          <a:xfrm>
            <a:off x="71438" y="2514600"/>
            <a:ext cx="8310562" cy="304800"/>
          </a:xfrm>
          <a:prstGeom prst="roundRect">
            <a:avLst/>
          </a:prstGeom>
          <a:noFill/>
          <a:ln w="412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6508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Avoidable Spending Occurs</a:t>
            </a:r>
            <a:br>
              <a:rPr lang="en-US" dirty="0" smtClean="0"/>
            </a:br>
            <a:r>
              <a:rPr lang="en-US" dirty="0" smtClean="0"/>
              <a:t>In All Aspects of Healthcare</a:t>
            </a:r>
            <a:endParaRPr lang="en-US" dirty="0"/>
          </a:p>
        </p:txBody>
      </p:sp>
      <p:sp>
        <p:nvSpPr>
          <p:cNvPr id="9" name="Rectangle 8"/>
          <p:cNvSpPr/>
          <p:nvPr/>
        </p:nvSpPr>
        <p:spPr bwMode="auto">
          <a:xfrm>
            <a:off x="1225824" y="3733800"/>
            <a:ext cx="1447802" cy="2209800"/>
          </a:xfrm>
          <a:prstGeom prst="rect">
            <a:avLst/>
          </a:prstGeom>
          <a:solidFill>
            <a:srgbClr val="008000"/>
          </a:solidFill>
          <a:ln w="19050" cap="flat" cmpd="sng" algn="ctr">
            <a:solidFill>
              <a:srgbClr val="008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smtClean="0">
                <a:solidFill>
                  <a:schemeClr val="bg1"/>
                </a:solidFill>
              </a:rPr>
              <a:t>NECESSARY</a:t>
            </a:r>
            <a:r>
              <a:rPr lang="en-US" dirty="0">
                <a:solidFill>
                  <a:schemeClr val="bg1"/>
                </a:solidFill>
              </a:rPr>
              <a:t/>
            </a:r>
            <a:br>
              <a:rPr lang="en-US" dirty="0">
                <a:solidFill>
                  <a:schemeClr val="bg1"/>
                </a:solidFill>
              </a:rPr>
            </a:br>
            <a:r>
              <a:rPr lang="en-US" dirty="0">
                <a:solidFill>
                  <a:schemeClr val="bg1"/>
                </a:solidFill>
              </a:rPr>
              <a:t>SPENDING</a:t>
            </a:r>
          </a:p>
        </p:txBody>
      </p:sp>
      <p:sp>
        <p:nvSpPr>
          <p:cNvPr id="11" name="Rectangle 10"/>
          <p:cNvSpPr/>
          <p:nvPr/>
        </p:nvSpPr>
        <p:spPr bwMode="auto">
          <a:xfrm>
            <a:off x="1225826" y="2438400"/>
            <a:ext cx="1447800" cy="1295400"/>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91440" rIns="0" bIns="45720" numCol="1" rtlCol="0" anchor="ctr" anchorCtr="0" compatLnSpc="1">
            <a:prstTxWarp prst="textNoShape">
              <a:avLst/>
            </a:prstTxWarp>
          </a:bodyPr>
          <a:lstStyle/>
          <a:p>
            <a:pPr>
              <a:lnSpc>
                <a:spcPts val="1600"/>
              </a:lnSpc>
            </a:pPr>
            <a:r>
              <a:rPr lang="en-US" dirty="0">
                <a:solidFill>
                  <a:schemeClr val="bg1"/>
                </a:solidFill>
              </a:rPr>
              <a:t>AVOIDABLE</a:t>
            </a:r>
            <a:br>
              <a:rPr lang="en-US" dirty="0">
                <a:solidFill>
                  <a:schemeClr val="bg1"/>
                </a:solidFill>
              </a:rPr>
            </a:br>
            <a:r>
              <a:rPr lang="en-US" dirty="0">
                <a:solidFill>
                  <a:schemeClr val="bg1"/>
                </a:solidFill>
              </a:rPr>
              <a:t>SPENDING</a:t>
            </a:r>
          </a:p>
        </p:txBody>
      </p:sp>
      <p:cxnSp>
        <p:nvCxnSpPr>
          <p:cNvPr id="16" name="Straight Arrow Connector 15"/>
          <p:cNvCxnSpPr/>
          <p:nvPr/>
        </p:nvCxnSpPr>
        <p:spPr bwMode="auto">
          <a:xfrm flipV="1">
            <a:off x="762000" y="1676400"/>
            <a:ext cx="0" cy="4267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3" name="TextBox 22"/>
          <p:cNvSpPr txBox="1"/>
          <p:nvPr/>
        </p:nvSpPr>
        <p:spPr>
          <a:xfrm>
            <a:off x="395810" y="1759226"/>
            <a:ext cx="356188" cy="461665"/>
          </a:xfrm>
          <a:prstGeom prst="rect">
            <a:avLst/>
          </a:prstGeom>
          <a:noFill/>
        </p:spPr>
        <p:txBody>
          <a:bodyPr wrap="none" rtlCol="0">
            <a:spAutoFit/>
          </a:bodyPr>
          <a:lstStyle/>
          <a:p>
            <a:r>
              <a:rPr lang="en-US" sz="2400" dirty="0" smtClean="0"/>
              <a:t>$</a:t>
            </a:r>
            <a:endParaRPr lang="en-US" sz="2400" dirty="0"/>
          </a:p>
        </p:txBody>
      </p:sp>
      <p:cxnSp>
        <p:nvCxnSpPr>
          <p:cNvPr id="7" name="Straight Connector 6"/>
          <p:cNvCxnSpPr/>
          <p:nvPr/>
        </p:nvCxnSpPr>
        <p:spPr bwMode="auto">
          <a:xfrm>
            <a:off x="762000" y="5943600"/>
            <a:ext cx="74676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169039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Would “Shared Savings” </a:t>
            </a:r>
            <a:br>
              <a:rPr lang="en-US" smtClean="0"/>
            </a:br>
            <a:r>
              <a:rPr lang="en-US" smtClean="0"/>
              <a:t>Achieve the Same Thing?</a:t>
            </a:r>
          </a:p>
        </p:txBody>
      </p:sp>
    </p:spTree>
    <p:extLst>
      <p:ext uri="{BB962C8B-B14F-4D97-AF65-F5344CB8AC3E}">
        <p14:creationId xmlns:p14="http://schemas.microsoft.com/office/powerpoint/2010/main" val="38640605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Same Example As Before…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7283437"/>
              </p:ext>
            </p:extLst>
          </p:nvPr>
        </p:nvGraphicFramePr>
        <p:xfrm>
          <a:off x="76200" y="1466850"/>
          <a:ext cx="5334000" cy="4771390"/>
        </p:xfrm>
        <a:graphic>
          <a:graphicData uri="http://schemas.openxmlformats.org/drawingml/2006/table">
            <a:tbl>
              <a:tblPr firstRow="1" bandRow="1">
                <a:tableStyleId>{F5AB1C69-6EDB-4FF4-983F-18BD219EF322}</a:tableStyleId>
              </a:tblPr>
              <a:tblGrid>
                <a:gridCol w="126790"/>
                <a:gridCol w="105342"/>
                <a:gridCol w="1672868"/>
                <a:gridCol w="1371600"/>
                <a:gridCol w="1066800"/>
                <a:gridCol w="9906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Patients</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t>$10,000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solidFill>
                            <a:schemeClr val="tx1"/>
                          </a:solidFill>
                        </a:rPr>
                        <a:t>$75,000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4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4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4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4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4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4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4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4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4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4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562904" y="1752600"/>
            <a:ext cx="3318857" cy="3965188"/>
          </a:xfrm>
          <a:prstGeom prst="rect">
            <a:avLst/>
          </a:prstGeom>
          <a:noFill/>
        </p:spPr>
        <p:txBody>
          <a:bodyPr wrap="none">
            <a:spAutoFit/>
          </a:bodyPr>
          <a:lstStyle/>
          <a:p>
            <a:pPr>
              <a:lnSpc>
                <a:spcPts val="2300"/>
              </a:lnSpc>
              <a:defRPr/>
            </a:pPr>
            <a:r>
              <a:rPr lang="en-US" sz="2400" b="1" dirty="0">
                <a:solidFill>
                  <a:srgbClr val="0000FF"/>
                </a:solidFill>
                <a:latin typeface="Arial" charset="0"/>
                <a:cs typeface="Arial" charset="0"/>
              </a:rPr>
              <a:t>500 Moderately</a:t>
            </a:r>
            <a:br>
              <a:rPr lang="en-US" sz="2400" b="1" dirty="0">
                <a:solidFill>
                  <a:srgbClr val="0000FF"/>
                </a:solidFill>
                <a:latin typeface="Arial" charset="0"/>
                <a:cs typeface="Arial" charset="0"/>
              </a:rPr>
            </a:br>
            <a:r>
              <a:rPr lang="en-US" sz="2400" b="1" dirty="0">
                <a:solidFill>
                  <a:srgbClr val="0000FF"/>
                </a:solidFill>
                <a:latin typeface="Arial" charset="0"/>
                <a:cs typeface="Arial" charset="0"/>
              </a:rPr>
              <a:t>Severe </a:t>
            </a:r>
            <a:r>
              <a:rPr lang="en-US" sz="2400" b="1" dirty="0" smtClean="0">
                <a:solidFill>
                  <a:srgbClr val="0000FF"/>
                </a:solidFill>
                <a:latin typeface="Arial" charset="0"/>
                <a:cs typeface="Arial" charset="0"/>
              </a:rPr>
              <a:t>Chronic</a:t>
            </a:r>
            <a:br>
              <a:rPr lang="en-US" sz="2400" b="1" dirty="0" smtClean="0">
                <a:solidFill>
                  <a:srgbClr val="0000FF"/>
                </a:solidFill>
                <a:latin typeface="Arial" charset="0"/>
                <a:cs typeface="Arial" charset="0"/>
              </a:rPr>
            </a:br>
            <a:r>
              <a:rPr lang="en-US" sz="2400" b="1" dirty="0" smtClean="0">
                <a:solidFill>
                  <a:srgbClr val="0000FF"/>
                </a:solidFill>
                <a:latin typeface="Arial" charset="0"/>
                <a:cs typeface="Arial" charset="0"/>
              </a:rPr>
              <a:t>Disease Patients</a:t>
            </a:r>
            <a:endParaRPr lang="en-US" sz="2400" b="1" dirty="0">
              <a:solidFill>
                <a:srgbClr val="0000FF"/>
              </a:solidFill>
              <a:latin typeface="Arial" charset="0"/>
              <a:cs typeface="Arial" charset="0"/>
            </a:endParaRPr>
          </a:p>
          <a:p>
            <a:pPr marL="223838" indent="-223838" algn="l">
              <a:lnSpc>
                <a:spcPts val="1900"/>
              </a:lnSpc>
              <a:spcBef>
                <a:spcPts val="600"/>
              </a:spcBef>
              <a:buFont typeface="Arial" pitchFamily="34" charset="0"/>
              <a:buChar char="•"/>
              <a:defRPr/>
            </a:pPr>
            <a:r>
              <a:rPr lang="en-US" sz="2000" dirty="0">
                <a:solidFill>
                  <a:srgbClr val="0000FF"/>
                </a:solidFill>
                <a:latin typeface="Arial" charset="0"/>
                <a:cs typeface="Arial" charset="0"/>
              </a:rPr>
              <a:t>PCP paid only for </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periodic office visits</a:t>
            </a:r>
          </a:p>
          <a:p>
            <a:pPr marL="223838" indent="-223838" algn="l">
              <a:lnSpc>
                <a:spcPts val="1900"/>
              </a:lnSpc>
              <a:spcBef>
                <a:spcPts val="600"/>
              </a:spcBef>
              <a:buFont typeface="Arial" pitchFamily="34" charset="0"/>
              <a:buChar char="•"/>
              <a:defRPr/>
            </a:pPr>
            <a:r>
              <a:rPr lang="en-US" sz="2000" dirty="0">
                <a:solidFill>
                  <a:srgbClr val="0000FF"/>
                </a:solidFill>
                <a:latin typeface="Arial" charset="0"/>
                <a:cs typeface="Arial" charset="0"/>
              </a:rPr>
              <a:t>Patients do not take</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maintenance medications</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reliably</a:t>
            </a:r>
          </a:p>
          <a:p>
            <a:pPr marL="223838" indent="-223838" algn="l">
              <a:lnSpc>
                <a:spcPts val="1900"/>
              </a:lnSpc>
              <a:spcBef>
                <a:spcPts val="600"/>
              </a:spcBef>
              <a:buFont typeface="Arial" pitchFamily="34" charset="0"/>
              <a:buChar char="•"/>
              <a:defRPr/>
            </a:pPr>
            <a:r>
              <a:rPr lang="en-US" sz="2000" dirty="0">
                <a:solidFill>
                  <a:srgbClr val="0000FF"/>
                </a:solidFill>
                <a:latin typeface="Arial" charset="0"/>
                <a:cs typeface="Arial" charset="0"/>
              </a:rPr>
              <a:t>50% of patients are </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hospitalized each year</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for exacerbations</a:t>
            </a:r>
          </a:p>
          <a:p>
            <a:pPr marL="223838" indent="-223838" algn="l">
              <a:lnSpc>
                <a:spcPts val="1900"/>
              </a:lnSpc>
              <a:spcBef>
                <a:spcPts val="600"/>
              </a:spcBef>
              <a:buFont typeface="Arial" pitchFamily="34" charset="0"/>
              <a:buChar char="•"/>
              <a:defRPr/>
            </a:pPr>
            <a:r>
              <a:rPr lang="en-US" sz="2000" dirty="0" smtClean="0">
                <a:solidFill>
                  <a:srgbClr val="0000FF"/>
                </a:solidFill>
                <a:latin typeface="Arial" charset="0"/>
                <a:cs typeface="Arial" charset="0"/>
              </a:rPr>
              <a:t>Specialist </a:t>
            </a:r>
            <a:r>
              <a:rPr lang="en-US" sz="2000" dirty="0">
                <a:solidFill>
                  <a:srgbClr val="0000FF"/>
                </a:solidFill>
                <a:latin typeface="Arial" charset="0"/>
                <a:cs typeface="Arial" charset="0"/>
              </a:rPr>
              <a:t>only </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sees patient during</a:t>
            </a:r>
            <a:br>
              <a:rPr lang="en-US" sz="2000" dirty="0">
                <a:solidFill>
                  <a:srgbClr val="0000FF"/>
                </a:solidFill>
                <a:latin typeface="Arial" charset="0"/>
                <a:cs typeface="Arial" charset="0"/>
              </a:rPr>
            </a:br>
            <a:r>
              <a:rPr lang="en-US" sz="2000" dirty="0">
                <a:solidFill>
                  <a:srgbClr val="0000FF"/>
                </a:solidFill>
                <a:latin typeface="Arial" charset="0"/>
                <a:cs typeface="Arial" charset="0"/>
              </a:rPr>
              <a:t>hospital admissions</a:t>
            </a:r>
          </a:p>
        </p:txBody>
      </p:sp>
    </p:spTree>
    <p:extLst>
      <p:ext uri="{BB962C8B-B14F-4D97-AF65-F5344CB8AC3E}">
        <p14:creationId xmlns:p14="http://schemas.microsoft.com/office/powerpoint/2010/main" val="8520284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PCPs Hire RNs With No Payment,</a:t>
            </a:r>
            <a:br>
              <a:rPr lang="en-US" dirty="0"/>
            </a:br>
            <a:r>
              <a:rPr lang="en-US" dirty="0"/>
              <a:t>Achieve </a:t>
            </a:r>
            <a:r>
              <a:rPr lang="en-US" dirty="0" smtClean="0"/>
              <a:t>40</a:t>
            </a:r>
            <a:r>
              <a:rPr lang="en-US" dirty="0"/>
              <a:t>% Reduction in Admits</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330144"/>
              </p:ext>
            </p:extLst>
          </p:nvPr>
        </p:nvGraphicFramePr>
        <p:xfrm>
          <a:off x="71437" y="1466850"/>
          <a:ext cx="5338763" cy="479679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63588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PCPs, Hospitals, Specialists All Lose Money, Payer Saves Money</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6062718"/>
              </p:ext>
            </p:extLst>
          </p:nvPr>
        </p:nvGraphicFramePr>
        <p:xfrm>
          <a:off x="71437" y="1466850"/>
          <a:ext cx="53387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42267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No Shared Savings Payment </a:t>
            </a:r>
            <a:br>
              <a:rPr lang="en-US" dirty="0"/>
            </a:br>
            <a:r>
              <a:rPr lang="en-US" dirty="0"/>
              <a:t>in Year 1</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5118454"/>
              </p:ext>
            </p:extLst>
          </p:nvPr>
        </p:nvGraphicFramePr>
        <p:xfrm>
          <a:off x="71437" y="1466850"/>
          <a:ext cx="53387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00FF"/>
                          </a:solidFill>
                        </a:rPr>
                        <a:t>Shared</a:t>
                      </a:r>
                      <a:r>
                        <a:rPr lang="en-US" baseline="0" dirty="0" smtClean="0">
                          <a:solidFill>
                            <a:srgbClr val="0000FF"/>
                          </a:solidFill>
                        </a:rPr>
                        <a:t> Savings</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33CC"/>
                          </a:solidFill>
                        </a:rPr>
                        <a:t>Shared Savings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94086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Year 2: </a:t>
            </a:r>
            <a:r>
              <a:rPr lang="en-US" dirty="0" smtClean="0"/>
              <a:t>Physicians </a:t>
            </a:r>
            <a:r>
              <a:rPr lang="en-US" dirty="0"/>
              <a:t>&amp; </a:t>
            </a:r>
            <a:r>
              <a:rPr lang="en-US" dirty="0" smtClean="0"/>
              <a:t>Hospital</a:t>
            </a:r>
            <a:r>
              <a:rPr lang="en-US" dirty="0"/>
              <a:t/>
            </a:r>
            <a:br>
              <a:rPr lang="en-US" dirty="0"/>
            </a:br>
            <a:r>
              <a:rPr lang="en-US" dirty="0"/>
              <a:t>Continue to Lose Money</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4636366"/>
              </p:ext>
            </p:extLst>
          </p:nvPr>
        </p:nvGraphicFramePr>
        <p:xfrm>
          <a:off x="71437" y="1466850"/>
          <a:ext cx="67103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gridCol w="13716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2</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00FF"/>
                          </a:solidFill>
                        </a:rPr>
                        <a:t>Shared</a:t>
                      </a:r>
                      <a:r>
                        <a:rPr lang="en-US" baseline="0" dirty="0" smtClean="0">
                          <a:solidFill>
                            <a:srgbClr val="0000FF"/>
                          </a:solidFill>
                        </a:rPr>
                        <a:t> Savings</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33CC"/>
                          </a:solidFill>
                        </a:rPr>
                        <a:t>Shared Savings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$2,380,000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$540,000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60657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Year 2: 50% Shared Savings Payments to PCPs &amp; Hospitals</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0022458"/>
              </p:ext>
            </p:extLst>
          </p:nvPr>
        </p:nvGraphicFramePr>
        <p:xfrm>
          <a:off x="71437" y="1466850"/>
          <a:ext cx="67103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gridCol w="13716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2</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00FF"/>
                          </a:solidFill>
                        </a:rPr>
                        <a:t>Shared</a:t>
                      </a:r>
                      <a:r>
                        <a:rPr lang="en-US" baseline="0" dirty="0" smtClean="0">
                          <a:solidFill>
                            <a:srgbClr val="0000FF"/>
                          </a:solidFill>
                        </a:rPr>
                        <a:t> Savings</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00FF"/>
                          </a:solidFill>
                        </a:rPr>
                        <a:t>$80,000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33CC"/>
                          </a:solidFill>
                        </a:rPr>
                        <a:t>Shared Savings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$2,380,000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$540,000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Oval 10"/>
          <p:cNvSpPr/>
          <p:nvPr/>
        </p:nvSpPr>
        <p:spPr bwMode="auto">
          <a:xfrm>
            <a:off x="3352800" y="6172200"/>
            <a:ext cx="1447800" cy="462280"/>
          </a:xfrm>
          <a:prstGeom prst="ellipse">
            <a:avLst/>
          </a:pr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5486400" y="2689412"/>
            <a:ext cx="1447800" cy="304800"/>
          </a:xfrm>
          <a:prstGeom prst="ellipse">
            <a:avLst/>
          </a:pr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5" name="Straight Arrow Connector 14"/>
          <p:cNvCxnSpPr>
            <a:stCxn id="11" idx="6"/>
            <a:endCxn id="12" idx="2"/>
          </p:cNvCxnSpPr>
          <p:nvPr/>
        </p:nvCxnSpPr>
        <p:spPr bwMode="auto">
          <a:xfrm flipV="1">
            <a:off x="4800600" y="2841812"/>
            <a:ext cx="685800" cy="3561528"/>
          </a:xfrm>
          <a:prstGeom prst="straightConnector1">
            <a:avLst/>
          </a:prstGeom>
          <a:solidFill>
            <a:schemeClr val="accent1"/>
          </a:solidFill>
          <a:ln w="31750" cap="flat" cmpd="sng" algn="ctr">
            <a:solidFill>
              <a:srgbClr val="0033CC"/>
            </a:solidFill>
            <a:prstDash val="solid"/>
            <a:round/>
            <a:headEnd type="none" w="med" len="med"/>
            <a:tailEnd type="triangle" w="lg" len="lg"/>
          </a:ln>
          <a:effectLst/>
        </p:spPr>
      </p:cxnSp>
      <p:sp>
        <p:nvSpPr>
          <p:cNvPr id="17" name="Curved Right Arrow 16"/>
          <p:cNvSpPr/>
          <p:nvPr/>
        </p:nvSpPr>
        <p:spPr bwMode="auto">
          <a:xfrm flipH="1">
            <a:off x="6781800" y="2772598"/>
            <a:ext cx="609600" cy="504002"/>
          </a:xfrm>
          <a:prstGeom prst="curved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57765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Year 2: 50% Shared Savings Payments to PCPs &amp; Hospitals</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0517655"/>
              </p:ext>
            </p:extLst>
          </p:nvPr>
        </p:nvGraphicFramePr>
        <p:xfrm>
          <a:off x="71437" y="1466850"/>
          <a:ext cx="67103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gridCol w="13716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2</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00FF"/>
                          </a:solidFill>
                        </a:rPr>
                        <a:t>Shared</a:t>
                      </a:r>
                      <a:r>
                        <a:rPr lang="en-US" baseline="0" dirty="0" smtClean="0">
                          <a:solidFill>
                            <a:srgbClr val="0000FF"/>
                          </a:solidFill>
                        </a:rPr>
                        <a:t> Savings</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00FF"/>
                          </a:solidFill>
                        </a:rPr>
                        <a:t>$80,000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33CC"/>
                          </a:solidFill>
                        </a:rPr>
                        <a:t>Shared Savings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$440,000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($115,000)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$2,380,000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$540,000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Oval 10"/>
          <p:cNvSpPr/>
          <p:nvPr/>
        </p:nvSpPr>
        <p:spPr bwMode="auto">
          <a:xfrm>
            <a:off x="3352800" y="6172200"/>
            <a:ext cx="1447800" cy="462280"/>
          </a:xfrm>
          <a:prstGeom prst="ellipse">
            <a:avLst/>
          </a:pr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5486400" y="2689412"/>
            <a:ext cx="1447800" cy="304800"/>
          </a:xfrm>
          <a:prstGeom prst="ellipse">
            <a:avLst/>
          </a:pr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5486400" y="4627805"/>
            <a:ext cx="1447800" cy="367553"/>
          </a:xfrm>
          <a:prstGeom prst="ellipse">
            <a:avLst/>
          </a:pr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4" name="Straight Arrow Connector 13"/>
          <p:cNvCxnSpPr>
            <a:stCxn id="11" idx="6"/>
            <a:endCxn id="13" idx="2"/>
          </p:cNvCxnSpPr>
          <p:nvPr/>
        </p:nvCxnSpPr>
        <p:spPr bwMode="auto">
          <a:xfrm flipV="1">
            <a:off x="4800600" y="4811582"/>
            <a:ext cx="685800" cy="1591758"/>
          </a:xfrm>
          <a:prstGeom prst="straightConnector1">
            <a:avLst/>
          </a:prstGeom>
          <a:solidFill>
            <a:schemeClr val="accent1"/>
          </a:solidFill>
          <a:ln w="31750" cap="flat" cmpd="sng" algn="ctr">
            <a:solidFill>
              <a:srgbClr val="0033CC"/>
            </a:solidFill>
            <a:prstDash val="solid"/>
            <a:round/>
            <a:headEnd type="none" w="med" len="med"/>
            <a:tailEnd type="triangle" w="lg" len="lg"/>
          </a:ln>
          <a:effectLst/>
        </p:spPr>
      </p:cxnSp>
      <p:cxnSp>
        <p:nvCxnSpPr>
          <p:cNvPr id="15" name="Straight Arrow Connector 14"/>
          <p:cNvCxnSpPr>
            <a:stCxn id="11" idx="6"/>
            <a:endCxn id="12" idx="2"/>
          </p:cNvCxnSpPr>
          <p:nvPr/>
        </p:nvCxnSpPr>
        <p:spPr bwMode="auto">
          <a:xfrm flipV="1">
            <a:off x="4800600" y="2841812"/>
            <a:ext cx="685800" cy="3561528"/>
          </a:xfrm>
          <a:prstGeom prst="straightConnector1">
            <a:avLst/>
          </a:prstGeom>
          <a:solidFill>
            <a:schemeClr val="accent1"/>
          </a:solidFill>
          <a:ln w="31750" cap="flat" cmpd="sng" algn="ctr">
            <a:solidFill>
              <a:srgbClr val="0033CC"/>
            </a:solidFill>
            <a:prstDash val="solid"/>
            <a:round/>
            <a:headEnd type="none" w="med" len="med"/>
            <a:tailEnd type="triangle" w="lg" len="lg"/>
          </a:ln>
          <a:effectLst/>
        </p:spPr>
      </p:cxnSp>
      <p:sp>
        <p:nvSpPr>
          <p:cNvPr id="16" name="Curved Right Arrow 15"/>
          <p:cNvSpPr/>
          <p:nvPr/>
        </p:nvSpPr>
        <p:spPr bwMode="auto">
          <a:xfrm flipH="1">
            <a:off x="6781800" y="4696590"/>
            <a:ext cx="609600" cy="597536"/>
          </a:xfrm>
          <a:prstGeom prst="curved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cs typeface="Arial" charset="0"/>
            </a:endParaRPr>
          </a:p>
        </p:txBody>
      </p:sp>
      <p:sp>
        <p:nvSpPr>
          <p:cNvPr id="17" name="Curved Right Arrow 16"/>
          <p:cNvSpPr/>
          <p:nvPr/>
        </p:nvSpPr>
        <p:spPr bwMode="auto">
          <a:xfrm flipH="1">
            <a:off x="6781800" y="2772598"/>
            <a:ext cx="609600" cy="504002"/>
          </a:xfrm>
          <a:prstGeom prst="curvedRightArrow">
            <a:avLst/>
          </a:prstGeom>
          <a:solidFill>
            <a:srgbClr val="0033CC"/>
          </a:solid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5830289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a:t>PCP </a:t>
            </a:r>
            <a:r>
              <a:rPr lang="en-US" dirty="0" smtClean="0"/>
              <a:t>Costs Covered, Hospitals </a:t>
            </a:r>
            <a:r>
              <a:rPr lang="en-US" dirty="0"/>
              <a:t>and Specialists Still Losing</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3251737"/>
              </p:ext>
            </p:extLst>
          </p:nvPr>
        </p:nvGraphicFramePr>
        <p:xfrm>
          <a:off x="71437" y="1466850"/>
          <a:ext cx="73961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gridCol w="1371600"/>
                <a:gridCol w="6858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2</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err="1"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00FF"/>
                          </a:solidFill>
                        </a:rPr>
                        <a:t>Shared</a:t>
                      </a:r>
                      <a:r>
                        <a:rPr lang="en-US" baseline="0" dirty="0" smtClean="0">
                          <a:solidFill>
                            <a:srgbClr val="0000FF"/>
                          </a:solidFill>
                        </a:rPr>
                        <a:t> Savings</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00FF"/>
                          </a:solidFill>
                        </a:rPr>
                        <a:t>$80,000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33CC"/>
                          </a:solidFill>
                        </a:rPr>
                        <a:t>Shared Savings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$440,000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($115,000)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$2,380,000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-18%</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$540,000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Oval 7"/>
          <p:cNvSpPr/>
          <p:nvPr/>
        </p:nvSpPr>
        <p:spPr bwMode="auto">
          <a:xfrm>
            <a:off x="5462155" y="2899669"/>
            <a:ext cx="2133600" cy="46228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effectLst/>
              <a:latin typeface="Arial" charset="0"/>
              <a:cs typeface="Arial" charset="0"/>
            </a:endParaRPr>
          </a:p>
        </p:txBody>
      </p:sp>
      <p:sp>
        <p:nvSpPr>
          <p:cNvPr id="9" name="Oval 8"/>
          <p:cNvSpPr/>
          <p:nvPr/>
        </p:nvSpPr>
        <p:spPr bwMode="auto">
          <a:xfrm>
            <a:off x="5462155" y="4931292"/>
            <a:ext cx="2133600" cy="39401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5462155" y="5393574"/>
            <a:ext cx="2133600" cy="4622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971139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14400" y="101600"/>
            <a:ext cx="8150225" cy="1228725"/>
          </a:xfrm>
        </p:spPr>
        <p:txBody>
          <a:bodyPr/>
          <a:lstStyle/>
          <a:p>
            <a:r>
              <a:rPr lang="en-US" dirty="0" smtClean="0"/>
              <a:t>All Physicians and Hospitals </a:t>
            </a:r>
            <a:br>
              <a:rPr lang="en-US" dirty="0" smtClean="0"/>
            </a:br>
            <a:r>
              <a:rPr lang="en-US" dirty="0" smtClean="0"/>
              <a:t>Have Large Cumulative Losses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8943151"/>
              </p:ext>
            </p:extLst>
          </p:nvPr>
        </p:nvGraphicFramePr>
        <p:xfrm>
          <a:off x="71437" y="1466850"/>
          <a:ext cx="8920163" cy="5167630"/>
        </p:xfrm>
        <a:graphic>
          <a:graphicData uri="http://schemas.openxmlformats.org/drawingml/2006/table">
            <a:tbl>
              <a:tblPr firstRow="1" bandRow="1">
                <a:tableStyleId>{F5AB1C69-6EDB-4FF4-983F-18BD219EF322}</a:tableStyleId>
              </a:tblPr>
              <a:tblGrid>
                <a:gridCol w="131553"/>
                <a:gridCol w="105342"/>
                <a:gridCol w="1672868"/>
                <a:gridCol w="1371600"/>
                <a:gridCol w="1295400"/>
                <a:gridCol w="762000"/>
                <a:gridCol w="1371600"/>
                <a:gridCol w="685800"/>
                <a:gridCol w="1524000"/>
              </a:tblGrid>
              <a:tr h="285750">
                <a:tc gridSpan="2">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ts val="17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b="1" dirty="0" smtClean="0">
                          <a:solidFill>
                            <a:schemeClr val="tx1"/>
                          </a:solidFill>
                        </a:rPr>
                        <a:t>Year 0</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1</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Year</a:t>
                      </a:r>
                      <a:r>
                        <a:rPr lang="en-US" b="1" baseline="0" dirty="0" smtClean="0">
                          <a:solidFill>
                            <a:schemeClr val="tx1"/>
                          </a:solidFill>
                        </a:rPr>
                        <a:t> 2</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err="1" smtClean="0">
                          <a:solidFill>
                            <a:schemeClr val="tx1"/>
                          </a:solidFill>
                        </a:rPr>
                        <a:t>Chg</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1700"/>
                        </a:lnSpc>
                      </a:pPr>
                      <a:r>
                        <a:rPr lang="en-US" b="1" dirty="0" smtClean="0">
                          <a:solidFill>
                            <a:schemeClr val="tx1"/>
                          </a:solidFill>
                        </a:rPr>
                        <a:t>Cumulative</a:t>
                      </a:r>
                      <a:endParaRPr lang="en-US" b="1"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83210">
                <a:tc gridSpan="3">
                  <a:txBody>
                    <a:bodyPr/>
                    <a:lstStyle/>
                    <a:p>
                      <a:pPr>
                        <a:lnSpc>
                          <a:spcPts val="1700"/>
                        </a:lnSpc>
                      </a:pPr>
                      <a:r>
                        <a:rPr lang="en-US" b="1" dirty="0" smtClean="0">
                          <a:solidFill>
                            <a:schemeClr val="tx1"/>
                          </a:solidFill>
                        </a:rPr>
                        <a:t>Primary Care</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8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Visit</a:t>
                      </a:r>
                      <a:r>
                        <a:rPr lang="en-US" baseline="0" dirty="0" smtClean="0">
                          <a:solidFill>
                            <a:schemeClr val="tx1"/>
                          </a:solidFill>
                        </a:rPr>
                        <a:t> Payments</a:t>
                      </a: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smtClean="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RN Care </a:t>
                      </a:r>
                      <a:r>
                        <a:rPr lang="en-US" dirty="0" err="1" smtClean="0"/>
                        <a:t>Mgr</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FF0000"/>
                          </a:solidFill>
                        </a:rPr>
                        <a:t>($160,000)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5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00FF"/>
                          </a:solidFill>
                        </a:rPr>
                        <a:t>Shared</a:t>
                      </a:r>
                      <a:r>
                        <a:rPr lang="en-US" baseline="0" dirty="0" smtClean="0">
                          <a:solidFill>
                            <a:srgbClr val="0000FF"/>
                          </a:solidFill>
                        </a:rPr>
                        <a:t> Savings</a:t>
                      </a:r>
                      <a:endParaRPr lang="en-US" dirty="0">
                        <a:solidFill>
                          <a:srgbClr val="0000FF"/>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00FF"/>
                          </a:solidFill>
                        </a:rPr>
                        <a:t>$80,000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0000FF"/>
                          </a:solidFill>
                        </a:rPr>
                        <a:t>$80,000</a:t>
                      </a:r>
                      <a:endParaRPr lang="en-US" dirty="0">
                        <a:solidFill>
                          <a:srgbClr val="0000FF"/>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45110">
                <a:tc>
                  <a:txBody>
                    <a:bodyPr/>
                    <a:lstStyle/>
                    <a:p>
                      <a:pPr>
                        <a:lnSpc>
                          <a:spcPts val="1700"/>
                        </a:lnSpc>
                      </a:pP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t>Net Revenue</a:t>
                      </a: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$220,000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-27%</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$300,000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6">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0"/>
                        </a:lnSpc>
                      </a:pPr>
                      <a:endParaRPr lang="en-US" sz="900"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70">
                <a:tc gridSpan="3">
                  <a:txBody>
                    <a:bodyPr/>
                    <a:lstStyle/>
                    <a:p>
                      <a:pPr>
                        <a:lnSpc>
                          <a:spcPts val="1700"/>
                        </a:lnSpc>
                      </a:pPr>
                      <a:r>
                        <a:rPr lang="en-US" b="1" dirty="0" smtClean="0">
                          <a:solidFill>
                            <a:schemeClr val="tx1"/>
                          </a:solidFill>
                        </a:rPr>
                        <a:t>Hospitalizations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53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Fixed</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9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Variable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$925,000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$555,000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a:t>
                      </a:r>
                      <a:r>
                        <a:rPr lang="en-US" baseline="0" dirty="0" smtClean="0">
                          <a:solidFill>
                            <a:schemeClr val="tx1"/>
                          </a:solidFill>
                        </a:rPr>
                        <a:t>. Revenue</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-40%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$1,500,000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rgbClr val="0033CC"/>
                          </a:solidFill>
                        </a:rPr>
                        <a:t>Shared Savings</a:t>
                      </a:r>
                      <a:endParaRPr lang="en-US" dirty="0">
                        <a:solidFill>
                          <a:srgbClr val="0033CC"/>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33CC"/>
                          </a:solidFill>
                        </a:rPr>
                        <a:t>$440,000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0033CC"/>
                          </a:solidFill>
                        </a:rPr>
                        <a:t>$440,000</a:t>
                      </a:r>
                      <a:endParaRPr lang="en-US" dirty="0">
                        <a:solidFill>
                          <a:srgbClr val="0033CC"/>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222250">
                <a:tc>
                  <a:txBody>
                    <a:bodyPr/>
                    <a:lstStyle/>
                    <a:p>
                      <a:pPr>
                        <a:lnSpc>
                          <a:spcPts val="17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1700"/>
                        </a:lnSpc>
                      </a:pPr>
                      <a:r>
                        <a:rPr lang="en-US" dirty="0" smtClean="0">
                          <a:solidFill>
                            <a:schemeClr val="tx1"/>
                          </a:solidFill>
                        </a:rPr>
                        <a:t>Hospital Margin</a:t>
                      </a: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a:lnSpc>
                          <a:spcPts val="1700"/>
                        </a:lnSpc>
                      </a:pPr>
                      <a:r>
                        <a:rPr lang="en-US" dirty="0" smtClean="0"/>
                        <a:t>$75,000</a:t>
                      </a: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($555,000)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($115,000)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FF0000"/>
                          </a:solidFill>
                        </a:rPr>
                        <a:t>($820,000)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ts val="600"/>
                        </a:lnSpc>
                      </a:pPr>
                      <a:endParaRPr lang="en-US"/>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600"/>
                        </a:lnSpc>
                      </a:pPr>
                      <a:endParaRPr lang="en-US" sz="8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dirty="0"/>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600"/>
                        </a:lnSpc>
                      </a:pPr>
                      <a:endParaRPr lang="en-US" sz="800"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870">
                <a:tc gridSpan="3">
                  <a:txBody>
                    <a:bodyPr/>
                    <a:lstStyle/>
                    <a:p>
                      <a:pPr>
                        <a:lnSpc>
                          <a:spcPts val="1700"/>
                        </a:lnSpc>
                      </a:pPr>
                      <a:r>
                        <a:rPr lang="en-US" b="1" dirty="0" smtClean="0">
                          <a:solidFill>
                            <a:schemeClr val="tx1"/>
                          </a:solidFill>
                        </a:rPr>
                        <a:t>Specialist (</a:t>
                      </a:r>
                      <a:r>
                        <a:rPr lang="en-US" b="1" dirty="0" err="1" smtClean="0">
                          <a:solidFill>
                            <a:schemeClr val="tx1"/>
                          </a:solidFill>
                        </a:rPr>
                        <a:t>Inpt</a:t>
                      </a:r>
                      <a:r>
                        <a:rPr lang="en-US" b="1" dirty="0" smtClean="0">
                          <a:solidFill>
                            <a:schemeClr val="tx1"/>
                          </a:solidFill>
                        </a:rPr>
                        <a:t>)</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nSpc>
                          <a:spcPts val="1800"/>
                        </a:lnSpc>
                      </a:pPr>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FF0000"/>
                          </a:solidFill>
                        </a:rPr>
                        <a:t>-40%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FF0000"/>
                          </a:solidFill>
                        </a:rPr>
                        <a:t>($80,000)</a:t>
                      </a:r>
                      <a:endParaRPr lang="en-US"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620">
                <a:tc gridSpan="2">
                  <a:txBody>
                    <a:bodyPr/>
                    <a:lstStyle/>
                    <a:p>
                      <a:pPr>
                        <a:lnSpc>
                          <a:spcPts val="600"/>
                        </a:lnSpc>
                      </a:pPr>
                      <a:endParaRPr lang="en-US"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nSpc>
                          <a:spcPts val="600"/>
                        </a:lnSpc>
                      </a:pPr>
                      <a:endParaRPr lang="en-US" sz="900" dirty="0">
                        <a:solidFill>
                          <a:schemeClr val="tx1"/>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nSpc>
                          <a:spcPts val="600"/>
                        </a:lnSpc>
                      </a:pPr>
                      <a:endParaRPr lang="en-US"/>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ts val="600"/>
                        </a:lnSpc>
                      </a:pPr>
                      <a:endParaRPr lang="en-US" dirty="0">
                        <a:solidFill>
                          <a:schemeClr val="tx1"/>
                        </a:solidFill>
                      </a:endParaRP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2100">
                <a:tc gridSpan="3">
                  <a:txBody>
                    <a:bodyPr/>
                    <a:lstStyle/>
                    <a:p>
                      <a:pPr>
                        <a:lnSpc>
                          <a:spcPts val="1700"/>
                        </a:lnSpc>
                      </a:pPr>
                      <a:r>
                        <a:rPr lang="en-US" b="1" dirty="0" smtClean="0">
                          <a:solidFill>
                            <a:schemeClr val="tx1"/>
                          </a:solidFill>
                        </a:rPr>
                        <a:t>Total Spending</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$2,900,000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$1,860,000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-36%</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chemeClr val="tx1"/>
                          </a:solidFill>
                        </a:rPr>
                        <a:t>$2,380,000</a:t>
                      </a:r>
                      <a:endParaRPr lang="en-US" dirty="0">
                        <a:solidFill>
                          <a:schemeClr val="tx1"/>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-18%</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nSpc>
                          <a:spcPts val="1700"/>
                        </a:lnSpc>
                      </a:pPr>
                      <a:r>
                        <a:rPr lang="en-US" b="1" dirty="0" smtClean="0">
                          <a:solidFill>
                            <a:schemeClr val="tx1"/>
                          </a:solidFill>
                        </a:rPr>
                        <a:t>Payer Savings</a:t>
                      </a:r>
                      <a:endParaRPr lang="en-US" b="1" dirty="0">
                        <a:solidFill>
                          <a:schemeClr val="tx1"/>
                        </a:solidFil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$1,040,000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r>
                        <a:rPr lang="en-US" dirty="0" smtClean="0">
                          <a:solidFill>
                            <a:srgbClr val="008000"/>
                          </a:solidFill>
                        </a:rPr>
                        <a:t>$540,000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700"/>
                        </a:lnSpc>
                      </a:pP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700"/>
                        </a:lnSpc>
                      </a:pPr>
                      <a:r>
                        <a:rPr lang="en-US" dirty="0" smtClean="0">
                          <a:solidFill>
                            <a:srgbClr val="008000"/>
                          </a:solidFill>
                        </a:rPr>
                        <a:t>$1,560,000</a:t>
                      </a:r>
                      <a:endParaRPr lang="en-US" dirty="0">
                        <a:solidFill>
                          <a:srgbClr val="008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Oval 4"/>
          <p:cNvSpPr/>
          <p:nvPr/>
        </p:nvSpPr>
        <p:spPr bwMode="auto">
          <a:xfrm>
            <a:off x="7467600" y="2895600"/>
            <a:ext cx="1524000" cy="4622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7436224" y="4920095"/>
            <a:ext cx="1524000" cy="4622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7467600" y="5382375"/>
            <a:ext cx="1524000" cy="4622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5249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55115</TotalTime>
  <Words>11042</Words>
  <Application>Microsoft Office PowerPoint</Application>
  <PresentationFormat>On-screen Show (4:3)</PresentationFormat>
  <Paragraphs>4891</Paragraphs>
  <Slides>185</Slides>
  <Notes>13</Notes>
  <HiddenSlides>0</HiddenSlides>
  <MMClips>0</MMClips>
  <ScaleCrop>false</ScaleCrop>
  <HeadingPairs>
    <vt:vector size="4" baseType="variant">
      <vt:variant>
        <vt:lpstr>Theme</vt:lpstr>
      </vt:variant>
      <vt:variant>
        <vt:i4>1</vt:i4>
      </vt:variant>
      <vt:variant>
        <vt:lpstr>Slide Titles</vt:lpstr>
      </vt:variant>
      <vt:variant>
        <vt:i4>185</vt:i4>
      </vt:variant>
    </vt:vector>
  </HeadingPairs>
  <TitlesOfParts>
    <vt:vector size="186" baseType="lpstr">
      <vt:lpstr>Default Design</vt:lpstr>
      <vt:lpstr>WIN-WIN-WIN APPROACHES TO ACCOUNTABLE CARE Better Ways to Pay for and Deliver Health Care</vt:lpstr>
      <vt:lpstr>I have no commercial relationships, other than participating in October 2015  on a one-time advisory committee for Pfizer regarding the future of vaccines.</vt:lpstr>
      <vt:lpstr>How Do You Control Growing Healthcare Spending?</vt:lpstr>
      <vt:lpstr>Typical Strategy #1: Cut Provider Fees for Services</vt:lpstr>
      <vt:lpstr>Typical Strategy #2: Shift Costs to Patients</vt:lpstr>
      <vt:lpstr>Results of the Typical Strategies</vt:lpstr>
      <vt:lpstr>Results of the Typical Strategies</vt:lpstr>
      <vt:lpstr>The Right Focus: Spending  That is Unnecessary or Avoidable</vt:lpstr>
      <vt:lpstr>Avoidable Spending Occurs In All Aspects of Healthcare</vt:lpstr>
      <vt:lpstr>Avoidable Spending Occurs In All Aspects of Healthcare</vt:lpstr>
      <vt:lpstr>Avoidable Spending Occurs In All Aspects of Healthcare</vt:lpstr>
      <vt:lpstr>Avoidable Spending Occurs In All Aspects of Healthcare</vt:lpstr>
      <vt:lpstr>Avoidable Spending Occurs In All Aspects of Healthcare</vt:lpstr>
      <vt:lpstr>Avoidable Spending Occurs In All Aspects of Healthcare</vt:lpstr>
      <vt:lpstr>5-17% of Hospital Admissions Are Potentially Preventable</vt:lpstr>
      <vt:lpstr>Millions of Preventable Events Harm Patients and Increase Costs</vt:lpstr>
      <vt:lpstr>Many Ways to Reduce Tests &amp; Services Without Harming Patients</vt:lpstr>
      <vt:lpstr>Institute of Medicine Estimate: 30% of Spending is Avoidable</vt:lpstr>
      <vt:lpstr>The Right Goal: Less Avoidable $,  </vt:lpstr>
      <vt:lpstr>The Right Goal: Less Avoidable $,  More Necessary $</vt:lpstr>
      <vt:lpstr>Win-Win for Patients &amp; Payers</vt:lpstr>
      <vt:lpstr>Barriers in the Payment System Create a Win-Lose for Providers</vt:lpstr>
      <vt:lpstr>Barrier #1: No $ or Inadequate $ for High-Value Services</vt:lpstr>
      <vt:lpstr>Barrier #2: Avoidable Spending May Be Revenue for Providers…</vt:lpstr>
      <vt:lpstr>…And When Avoidable Services Aren’t Delivered…</vt:lpstr>
      <vt:lpstr>…Providers’ Revenue  May Decrease…</vt:lpstr>
      <vt:lpstr>…But Providers’ Fixed Costs Don’t Disappear…</vt:lpstr>
      <vt:lpstr>…Leaving Providers With Losses (or Bigger Losses Than Today)</vt:lpstr>
      <vt:lpstr>A Payment Change isn’t Reform Unless It Removes the Barriers</vt:lpstr>
      <vt:lpstr>So Why Haven’t We Fixed This??</vt:lpstr>
      <vt:lpstr>PowerPoint Presentation</vt:lpstr>
      <vt:lpstr>In Healthcare, Payers Are From Mars, Providers Are From Venus</vt:lpstr>
      <vt:lpstr>Provider Approach: Pay Us More… </vt:lpstr>
      <vt:lpstr>Provider Approach: Pay Us More… …and “Trust Us” on Savings</vt:lpstr>
      <vt:lpstr>Payer Concern: No Accountability to Reduce Avoidable Spending</vt:lpstr>
      <vt:lpstr>In Healthcare, Payers Are From Mars, Providers Are From Venus</vt:lpstr>
      <vt:lpstr>Payer Approach: Save Us Money and…</vt:lpstr>
      <vt:lpstr>Payer Approach: Save Us Money and We’ll Pay You More Next Year </vt:lpstr>
      <vt:lpstr>Provider Concern: Shared Savings is Too Little, Too Late</vt:lpstr>
      <vt:lpstr>PowerPoint Presentation</vt:lpstr>
      <vt:lpstr>PowerPoint Presentation</vt:lpstr>
      <vt:lpstr>PowerPoint Presentation</vt:lpstr>
      <vt:lpstr>A Successful Compromise: #1: Identify Avoidable Spending</vt:lpstr>
      <vt:lpstr>A Successful Compromise: #2: Identify Barriers in Payment</vt:lpstr>
      <vt:lpstr>A Successful Compromise: #3: Remove the Barriers</vt:lpstr>
      <vt:lpstr>A Successful Compromise: #4: Take Accountability for Results</vt:lpstr>
      <vt:lpstr>Accountability is Assured As Part of the Payment Contract</vt:lpstr>
      <vt:lpstr>“Alternative Payment Models” Can Be Win-Win-Wins</vt:lpstr>
      <vt:lpstr>Today: Reactive Care for Chronic Disease, Many Hospitalizations</vt:lpstr>
      <vt:lpstr>Is There a Better Way?</vt:lpstr>
      <vt:lpstr>Pay the PCP for  Proactive Care Management</vt:lpstr>
      <vt:lpstr>Pay the Specialist to Co-Manage The Patient’s Care</vt:lpstr>
      <vt:lpstr>Provide Non-Physician Resources to Support Patients</vt:lpstr>
      <vt:lpstr>Can We Afford a 127% Increase in Spending on Ambulatory Care?</vt:lpstr>
      <vt:lpstr>Yes, If It Succeeds In  Reducing Hospitalizations</vt:lpstr>
      <vt:lpstr>Improved Chronic Disease Mgt Can Potentially Generate Large Savings</vt:lpstr>
      <vt:lpstr>Do Wins for Patients, Docs &amp; Payers Require Losses for Hospitals?</vt:lpstr>
      <vt:lpstr>What Should Matter to Hospitals is Margin, Not Revenues (Volume)</vt:lpstr>
      <vt:lpstr>Hospital Costs Are Not Proportional to Utilization</vt:lpstr>
      <vt:lpstr>Reductions in Utilization Reduce Revenues More Than Costs</vt:lpstr>
      <vt:lpstr>Causing Negative Margins for Hospitals</vt:lpstr>
      <vt:lpstr>But Spending Can Be Reduced Without Bankrupting Hospitals</vt:lpstr>
      <vt:lpstr>Where Does the  Hospital Payment Go?</vt:lpstr>
      <vt:lpstr>Analyze the Hospital’s  Cost Structure</vt:lpstr>
      <vt:lpstr>What Happens to Hospital Finances When Admissions Go Down?</vt:lpstr>
      <vt:lpstr>Continue to Cover the Fixed Costs</vt:lpstr>
      <vt:lpstr>Save on Variable Costs  With Fewer Patients</vt:lpstr>
      <vt:lpstr>Increase the Hospital’s  Contribution Margin</vt:lpstr>
      <vt:lpstr>Hospital Gets Less Total Revenue, But is Better Off Financially</vt:lpstr>
      <vt:lpstr>And the Payer Still Spends Less</vt:lpstr>
      <vt:lpstr>Win-Win-Win: Better Care, Higher Physician Pay, Lower Spending</vt:lpstr>
      <vt:lpstr>What Payment Model Supports This Win-Win-Win Approach?</vt:lpstr>
      <vt:lpstr>You Don’t Want to Try and Renegotiate Individual Fees</vt:lpstr>
      <vt:lpstr>…What Assures The Payer That There Will Be Fewer Admissions?</vt:lpstr>
      <vt:lpstr>Look at What is Being Spent Today in Total on the Patient’s Condition</vt:lpstr>
      <vt:lpstr>Tell the Payer You’ll Do It For Less Than They’re Spending Today</vt:lpstr>
      <vt:lpstr>Use the Payment as a Budget to Redesign Care…</vt:lpstr>
      <vt:lpstr>…And Let Providers Decide  How They Should Be Paid</vt:lpstr>
      <vt:lpstr>Condition-Based Payment Puts the Providers in Charge of Care &amp; Pmt</vt:lpstr>
      <vt:lpstr>All Services Are Now Costs to the Provider Receiving the Payment</vt:lpstr>
      <vt:lpstr>Providers Have Accountability,  But Also Flexibility</vt:lpstr>
      <vt:lpstr>Failure to Reduce Hospitalizations Sufficiently …</vt:lpstr>
      <vt:lpstr>Failure to Reduce Hospitalizations Sufficiently … Causes Losses</vt:lpstr>
      <vt:lpstr>Providers Are Responsible for Covering Losses, Not Payers</vt:lpstr>
      <vt:lpstr>Using Too Many Additional Resources …</vt:lpstr>
      <vt:lpstr>Using Too Many Additional Resources …Causes Losses</vt:lpstr>
      <vt:lpstr>But Better Outcomes Result in  Financial Rewards for Providers</vt:lpstr>
      <vt:lpstr>Flexibility to Use Non-Medical Services If Outcomes Will Improve</vt:lpstr>
      <vt:lpstr>Flexibility to Provide Home Visits for Patients Who Need Them</vt:lpstr>
      <vt:lpstr>Would “Shared Savings”  Achieve the Same Thing?</vt:lpstr>
      <vt:lpstr>Same Example As Before…</vt:lpstr>
      <vt:lpstr>PCPs Hire RNs With No Payment, Achieve 40% Reduction in Admits</vt:lpstr>
      <vt:lpstr>PCPs, Hospitals, Specialists All Lose Money, Payer Saves Money</vt:lpstr>
      <vt:lpstr>No Shared Savings Payment  in Year 1</vt:lpstr>
      <vt:lpstr>Year 2: Physicians &amp; Hospital Continue to Lose Money</vt:lpstr>
      <vt:lpstr>Year 2: 50% Shared Savings Payments to PCPs &amp; Hospitals</vt:lpstr>
      <vt:lpstr>Year 2: 50% Shared Savings Payments to PCPs &amp; Hospitals</vt:lpstr>
      <vt:lpstr>PCP Costs Covered, Hospitals and Specialists Still Losing</vt:lpstr>
      <vt:lpstr>All Physicians and Hospitals  Have Large Cumulative Losses</vt:lpstr>
      <vt:lpstr>It’s Even Worse Than That…</vt:lpstr>
      <vt:lpstr>Condition-Based Payment Allows True Win-Win-Win Solutions</vt:lpstr>
      <vt:lpstr>If Patients Have Different Needs… </vt:lpstr>
      <vt:lpstr>If Patients Have Different Needs… Risk-Stratify Payments Per Patient</vt:lpstr>
      <vt:lpstr>Protections For Providers Against Taking Inappropriate Risk</vt:lpstr>
      <vt:lpstr>Also Savings from Shifting to Lower Cost Procedures and Settings</vt:lpstr>
      <vt:lpstr>Example: Reducing Avoidable Surgeries for Knee Osteoarthritis</vt:lpstr>
      <vt:lpstr>Example: Reducing Avoidable Surgeries for Knee Osteoarthritis</vt:lpstr>
      <vt:lpstr>Under FFS, Poor Payment for Diagnosis &amp; Treatment Planning</vt:lpstr>
      <vt:lpstr>Under FFS, Poor Payment for Non-Surgical Options</vt:lpstr>
      <vt:lpstr>Under FFS, Fewer Surgeries = Losses for Physicians &amp; Hospitals</vt:lpstr>
      <vt:lpstr>Better Payment for Primary Care</vt:lpstr>
      <vt:lpstr>Better Payment for  Non-Surgical Treatment</vt:lpstr>
      <vt:lpstr>Better Payment to the Surgeon</vt:lpstr>
      <vt:lpstr>And Even With Fewer Surgeries…</vt:lpstr>
      <vt:lpstr>Win-Win-Win-Win for Patients Physicians, Hospital, and Payer</vt:lpstr>
      <vt:lpstr>Multiple Types of  “Alternative Payment Models”</vt:lpstr>
      <vt:lpstr>Multiple Types of  “Alternative Payment Models”</vt:lpstr>
      <vt:lpstr>Multiple Types of  “Alternative Payment Models”</vt:lpstr>
      <vt:lpstr>Win-Win-Wins Possible Through True Payment Reforms</vt:lpstr>
      <vt:lpstr>Many Specialties Developing Better Payment Models</vt:lpstr>
      <vt:lpstr>Other Examples of Specialty- Specific Payment Models</vt:lpstr>
      <vt:lpstr>Other Examples of Specialty- Specific Payment Models</vt:lpstr>
      <vt:lpstr>Most “Payment Reforms” Today Don’t Remove the Barriers</vt:lpstr>
      <vt:lpstr>Instead of Bandaids on a Broken System, We Need True Reforms</vt:lpstr>
      <vt:lpstr>How Does This All Fit Into ACOs?</vt:lpstr>
      <vt:lpstr>Starting With a Patient Population With Multiple Health Problems…</vt:lpstr>
      <vt:lpstr>Each Patient Should Choose &amp; Use a Primary Care Practice…</vt:lpstr>
      <vt:lpstr>…Which Takes Accountability for What PCPs Can Control/Influence</vt:lpstr>
      <vt:lpstr>…With a Medical Neighborhood to Consult With on Complex Cases</vt:lpstr>
      <vt:lpstr>..And Specialists Accountable for the Conditions They Manage</vt:lpstr>
      <vt:lpstr>That’s Building the ACO from the Bottom Up</vt:lpstr>
      <vt:lpstr>Most ACOs Today Aren’t Truly Reinventing Care</vt:lpstr>
      <vt:lpstr>Most ACOs Today Aren’t Truly Reinventing Care</vt:lpstr>
      <vt:lpstr>Most ACOs Aren’t Succeeding Due to Flaws in Payment Model</vt:lpstr>
      <vt:lpstr>A True ACO Can Take a Global Payment And Make It Work</vt:lpstr>
      <vt:lpstr>You Don’t Need a Big Health System to Manage Global Payment</vt:lpstr>
      <vt:lpstr>Most Current Payment Models Are Focused on Near-Term Outcomes</vt:lpstr>
      <vt:lpstr>…But We Need to Also Focus on Preventing Chronic Conditions</vt:lpstr>
      <vt:lpstr>That Means Upstream Investment to Promote Health</vt:lpstr>
      <vt:lpstr>True Population-Based Payment Has to Have a Long-Term Focus</vt:lpstr>
      <vt:lpstr>Current Insurance/Pmt Contracts Penalize Long-Term Prevention</vt:lpstr>
      <vt:lpstr>A Hypothetical Prevention Initiative That Saves Money in Long Run</vt:lpstr>
      <vt:lpstr>Increased Short-Run Spending Will Deter Many Payers</vt:lpstr>
      <vt:lpstr>Increased Short-Run Spending Will Deter Many Payers</vt:lpstr>
      <vt:lpstr>Solution #1: Create a Portfolio With Short-Run &amp; Long-Run Savings</vt:lpstr>
      <vt:lpstr>Balanced Portfolio Reduces Spending From the Beginning</vt:lpstr>
      <vt:lpstr>Solution #2: Commit to Multi-Year Population-Based Payment</vt:lpstr>
      <vt:lpstr>Solution #2: Commit to Multi-Year Population-Based Payment</vt:lpstr>
      <vt:lpstr>What’s the Patient’s  Role and Accountability?</vt:lpstr>
      <vt:lpstr>Benefit Design Changes Are Also Critical to Success</vt:lpstr>
      <vt:lpstr>Barriers In Current Benefit Designs</vt:lpstr>
      <vt:lpstr>Example: No Coordination of Pharmacy &amp; Medical Benefits</vt:lpstr>
      <vt:lpstr>Barriers In Current Benefit Designs</vt:lpstr>
      <vt:lpstr>Airfare Choices  from Boston to Cleveland</vt:lpstr>
      <vt:lpstr>What If We Paid for Travel  the Way We Pay for Healthcare?</vt:lpstr>
      <vt:lpstr>Flat Copayments: First Class Fare Wins</vt:lpstr>
      <vt:lpstr>Coinsurance: First Class Fare Probably Wins</vt:lpstr>
      <vt:lpstr>High Deductible: First Class Fare Wins</vt:lpstr>
      <vt:lpstr>Price Difference: Lowest Coach Fare Wins</vt:lpstr>
      <vt:lpstr>Where Will You Get  Your Knee Replaced?</vt:lpstr>
      <vt:lpstr>Where Will You Get  Your Knee Replaced?</vt:lpstr>
      <vt:lpstr>Where Will You Get  Your Knee Replaced?</vt:lpstr>
      <vt:lpstr>Will Transparency &amp; Value-Based Benefits Result in Better Choices?</vt:lpstr>
      <vt:lpstr>Current Transparency Efforts  Are Focused on Procedure Price</vt:lpstr>
      <vt:lpstr>What Hidden Costs Accompany the Lower Price?</vt:lpstr>
      <vt:lpstr>Total Spending May Be Higher With the “Lower Price” Provider</vt:lpstr>
      <vt:lpstr>Bundled/Warrantied Pmts Allow Comparing Apples to Apples</vt:lpstr>
      <vt:lpstr>Which ACO Will You Choose?</vt:lpstr>
      <vt:lpstr>Not Just Benefit Design, But Patient-Provider Relationships</vt:lpstr>
      <vt:lpstr>Today, Health Plans  All Too Often Get In the Way</vt:lpstr>
      <vt:lpstr>Today, Health Plans  All Too Often Get In the Way</vt:lpstr>
      <vt:lpstr>Today, Health Plans  All Too Often Get In the Way</vt:lpstr>
      <vt:lpstr>Both Patients and Providers Lose</vt:lpstr>
      <vt:lpstr>Health Plans Should Support Patient-Provider Relationships</vt:lpstr>
      <vt:lpstr>Four Things Needed  For Win-Win-Win Solutions</vt:lpstr>
      <vt:lpstr>Four Things Needed  For Win-Win-Win Solutions</vt:lpstr>
      <vt:lpstr>How to Find Savings Opportunities? Ask Providers</vt:lpstr>
      <vt:lpstr>Four Things Needed  For Win-Win-Win Solutions</vt:lpstr>
      <vt:lpstr>A Critical Element is Shared, Trusted Data</vt:lpstr>
      <vt:lpstr>Four Things Needed  For Win-Win-Win Solutions</vt:lpstr>
      <vt:lpstr>Four Things Needed  For Win-Win-Win Solutions</vt:lpstr>
      <vt:lpstr>What Most Communities Are Doing Will Ultimately Harm Patients…</vt:lpstr>
      <vt:lpstr>…But Virginia Could Forge  Win-Win Solutions If It Wants To</vt:lpstr>
      <vt:lpstr>Learn More About Win-Win-Win Payment and Delivery Reform</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Harold Miller</dc:creator>
  <cp:lastModifiedBy>msvfloater</cp:lastModifiedBy>
  <cp:revision>3778</cp:revision>
  <cp:lastPrinted>2015-09-22T14:02:45Z</cp:lastPrinted>
  <dcterms:created xsi:type="dcterms:W3CDTF">2006-11-06T00:18:33Z</dcterms:created>
  <dcterms:modified xsi:type="dcterms:W3CDTF">2015-12-07T17:00:10Z</dcterms:modified>
</cp:coreProperties>
</file>